
<file path=[Content_Types].xml><?xml version="1.0" encoding="utf-8"?>
<Types xmlns="http://schemas.openxmlformats.org/package/2006/content-types">
  <Default Extension="png" ContentType="image/png"/>
  <Default Extension="jpeg" ContentType="image/jpeg"/>
  <Default Extension="wmf" ContentType="image/x-wmf"/>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08" r:id="rId2"/>
  </p:sldMasterIdLst>
  <p:notesMasterIdLst>
    <p:notesMasterId r:id="rId61"/>
  </p:notesMasterIdLst>
  <p:handoutMasterIdLst>
    <p:handoutMasterId r:id="rId62"/>
  </p:handoutMasterIdLst>
  <p:sldIdLst>
    <p:sldId id="256" r:id="rId3"/>
    <p:sldId id="330" r:id="rId4"/>
    <p:sldId id="311" r:id="rId5"/>
    <p:sldId id="262" r:id="rId6"/>
    <p:sldId id="263" r:id="rId7"/>
    <p:sldId id="356" r:id="rId8"/>
    <p:sldId id="367" r:id="rId9"/>
    <p:sldId id="368" r:id="rId10"/>
    <p:sldId id="369" r:id="rId11"/>
    <p:sldId id="359" r:id="rId12"/>
    <p:sldId id="361" r:id="rId13"/>
    <p:sldId id="302" r:id="rId14"/>
    <p:sldId id="371" r:id="rId15"/>
    <p:sldId id="314" r:id="rId16"/>
    <p:sldId id="362" r:id="rId17"/>
    <p:sldId id="374" r:id="rId18"/>
    <p:sldId id="312" r:id="rId19"/>
    <p:sldId id="307" r:id="rId20"/>
    <p:sldId id="287" r:id="rId21"/>
    <p:sldId id="365" r:id="rId22"/>
    <p:sldId id="310" r:id="rId23"/>
    <p:sldId id="366" r:id="rId24"/>
    <p:sldId id="344" r:id="rId25"/>
    <p:sldId id="288" r:id="rId26"/>
    <p:sldId id="345" r:id="rId27"/>
    <p:sldId id="355" r:id="rId28"/>
    <p:sldId id="343" r:id="rId29"/>
    <p:sldId id="348" r:id="rId30"/>
    <p:sldId id="277" r:id="rId31"/>
    <p:sldId id="372" r:id="rId32"/>
    <p:sldId id="295" r:id="rId33"/>
    <p:sldId id="301" r:id="rId34"/>
    <p:sldId id="300" r:id="rId35"/>
    <p:sldId id="274" r:id="rId36"/>
    <p:sldId id="261" r:id="rId37"/>
    <p:sldId id="278" r:id="rId38"/>
    <p:sldId id="275" r:id="rId39"/>
    <p:sldId id="276" r:id="rId40"/>
    <p:sldId id="279" r:id="rId41"/>
    <p:sldId id="280" r:id="rId42"/>
    <p:sldId id="352" r:id="rId43"/>
    <p:sldId id="373" r:id="rId44"/>
    <p:sldId id="329" r:id="rId45"/>
    <p:sldId id="349" r:id="rId46"/>
    <p:sldId id="350" r:id="rId47"/>
    <p:sldId id="289" r:id="rId48"/>
    <p:sldId id="283" r:id="rId49"/>
    <p:sldId id="285" r:id="rId50"/>
    <p:sldId id="291" r:id="rId51"/>
    <p:sldId id="351" r:id="rId52"/>
    <p:sldId id="357" r:id="rId53"/>
    <p:sldId id="294" r:id="rId54"/>
    <p:sldId id="258" r:id="rId55"/>
    <p:sldId id="360" r:id="rId56"/>
    <p:sldId id="292" r:id="rId57"/>
    <p:sldId id="363" r:id="rId58"/>
    <p:sldId id="364" r:id="rId59"/>
    <p:sldId id="299" r:id="rId60"/>
  </p:sldIdLst>
  <p:sldSz cx="9144000" cy="6858000" type="screen4x3"/>
  <p:notesSz cx="6858000" cy="9296400"/>
  <p:defaultTex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r" defTabSz="914400" rtl="1" eaLnBrk="1" latinLnBrk="0" hangingPunct="1">
      <a:defRPr kern="1200">
        <a:solidFill>
          <a:schemeClr val="tx1"/>
        </a:solidFill>
        <a:latin typeface="Arial" pitchFamily="34" charset="0"/>
        <a:ea typeface="+mn-ea"/>
        <a:cs typeface="Arial" pitchFamily="34" charset="0"/>
      </a:defRPr>
    </a:lvl6pPr>
    <a:lvl7pPr marL="2743200" algn="r" defTabSz="914400" rtl="1" eaLnBrk="1" latinLnBrk="0" hangingPunct="1">
      <a:defRPr kern="1200">
        <a:solidFill>
          <a:schemeClr val="tx1"/>
        </a:solidFill>
        <a:latin typeface="Arial" pitchFamily="34" charset="0"/>
        <a:ea typeface="+mn-ea"/>
        <a:cs typeface="Arial" pitchFamily="34" charset="0"/>
      </a:defRPr>
    </a:lvl7pPr>
    <a:lvl8pPr marL="3200400" algn="r" defTabSz="914400" rtl="1" eaLnBrk="1" latinLnBrk="0" hangingPunct="1">
      <a:defRPr kern="1200">
        <a:solidFill>
          <a:schemeClr val="tx1"/>
        </a:solidFill>
        <a:latin typeface="Arial" pitchFamily="34" charset="0"/>
        <a:ea typeface="+mn-ea"/>
        <a:cs typeface="Arial" pitchFamily="34" charset="0"/>
      </a:defRPr>
    </a:lvl8pPr>
    <a:lvl9pPr marL="3657600" algn="r" defTabSz="914400" rtl="1"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33"/>
    <a:srgbClr val="1C9AD6"/>
    <a:srgbClr val="015699"/>
    <a:srgbClr val="F4BA0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118" autoAdjust="0"/>
    <p:restoredTop sz="94660"/>
  </p:normalViewPr>
  <p:slideViewPr>
    <p:cSldViewPr>
      <p:cViewPr varScale="1">
        <p:scale>
          <a:sx n="69" d="100"/>
          <a:sy n="69" d="100"/>
        </p:scale>
        <p:origin x="-1434" y="-96"/>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1225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482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64820"/>
          </a:xfrm>
          <a:prstGeom prst="rect">
            <a:avLst/>
          </a:prstGeom>
        </p:spPr>
        <p:txBody>
          <a:bodyPr vert="horz" lIns="91440" tIns="45720" rIns="91440" bIns="45720" rtlCol="0"/>
          <a:lstStyle>
            <a:lvl1pPr algn="r">
              <a:defRPr sz="1200"/>
            </a:lvl1pPr>
          </a:lstStyle>
          <a:p>
            <a:fld id="{0B33EEF7-5BEC-4793-976A-BA61C5191BCC}" type="datetimeFigureOut">
              <a:rPr lang="en-US" smtClean="0"/>
              <a:t>12/10/2012</a:t>
            </a:fld>
            <a:endParaRPr lang="en-US"/>
          </a:p>
        </p:txBody>
      </p:sp>
      <p:sp>
        <p:nvSpPr>
          <p:cNvPr id="4" name="Footer Placeholder 3"/>
          <p:cNvSpPr>
            <a:spLocks noGrp="1"/>
          </p:cNvSpPr>
          <p:nvPr>
            <p:ph type="ftr" sz="quarter" idx="2"/>
          </p:nvPr>
        </p:nvSpPr>
        <p:spPr>
          <a:xfrm>
            <a:off x="0" y="8829967"/>
            <a:ext cx="2971800" cy="46482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829967"/>
            <a:ext cx="2971800" cy="464820"/>
          </a:xfrm>
          <a:prstGeom prst="rect">
            <a:avLst/>
          </a:prstGeom>
        </p:spPr>
        <p:txBody>
          <a:bodyPr vert="horz" lIns="91440" tIns="45720" rIns="91440" bIns="45720" rtlCol="0" anchor="b"/>
          <a:lstStyle>
            <a:lvl1pPr algn="r">
              <a:defRPr sz="1200"/>
            </a:lvl1pPr>
          </a:lstStyle>
          <a:p>
            <a:fld id="{6FC312D6-083A-44D9-9A70-49ADA4F6BC1F}" type="slidenum">
              <a:rPr lang="en-US" smtClean="0"/>
              <a:t>‹#›</a:t>
            </a:fld>
            <a:endParaRPr lang="en-US"/>
          </a:p>
        </p:txBody>
      </p:sp>
    </p:spTree>
    <p:extLst>
      <p:ext uri="{BB962C8B-B14F-4D97-AF65-F5344CB8AC3E}">
        <p14:creationId xmlns:p14="http://schemas.microsoft.com/office/powerpoint/2010/main" val="2886692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0" y="0"/>
            <a:ext cx="2971800" cy="46482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he-IL"/>
          </a:p>
        </p:txBody>
      </p:sp>
      <p:sp>
        <p:nvSpPr>
          <p:cNvPr id="7171" name="Rectangle 3"/>
          <p:cNvSpPr>
            <a:spLocks noGrp="1" noChangeArrowheads="1"/>
          </p:cNvSpPr>
          <p:nvPr>
            <p:ph type="dt" idx="1"/>
          </p:nvPr>
        </p:nvSpPr>
        <p:spPr bwMode="auto">
          <a:xfrm>
            <a:off x="3884613" y="0"/>
            <a:ext cx="2971800" cy="46482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he-IL"/>
          </a:p>
        </p:txBody>
      </p:sp>
      <p:sp>
        <p:nvSpPr>
          <p:cNvPr id="26628" name="Rectangle 4"/>
          <p:cNvSpPr>
            <a:spLocks noGrp="1" noRot="1" noChangeAspect="1" noChangeArrowheads="1" noTextEdit="1"/>
          </p:cNvSpPr>
          <p:nvPr>
            <p:ph type="sldImg" idx="2"/>
          </p:nvPr>
        </p:nvSpPr>
        <p:spPr bwMode="auto">
          <a:xfrm>
            <a:off x="1104900" y="696913"/>
            <a:ext cx="4648200" cy="3486150"/>
          </a:xfrm>
          <a:prstGeom prst="rect">
            <a:avLst/>
          </a:prstGeom>
          <a:noFill/>
          <a:ln w="9525">
            <a:solidFill>
              <a:srgbClr val="000000"/>
            </a:solidFill>
            <a:miter lim="800000"/>
            <a:headEnd/>
            <a:tailEnd/>
          </a:ln>
        </p:spPr>
      </p:sp>
      <p:sp>
        <p:nvSpPr>
          <p:cNvPr id="7173" name="Rectangle 5"/>
          <p:cNvSpPr>
            <a:spLocks noGrp="1" noChangeArrowheads="1"/>
          </p:cNvSpPr>
          <p:nvPr>
            <p:ph type="body" sz="quarter" idx="3"/>
          </p:nvPr>
        </p:nvSpPr>
        <p:spPr bwMode="auto">
          <a:xfrm>
            <a:off x="685800" y="4415790"/>
            <a:ext cx="5486400" cy="418338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he-IL" smtClean="0"/>
              <a:t>לחץ כדי לערוך סגנונות טקסט של תבנית בסיס</a:t>
            </a:r>
            <a:endParaRPr lang="en-US" smtClean="0"/>
          </a:p>
          <a:p>
            <a:pPr lvl="1"/>
            <a:r>
              <a:rPr lang="he-IL" smtClean="0"/>
              <a:t>רמה שנייה</a:t>
            </a:r>
            <a:endParaRPr lang="en-US" smtClean="0"/>
          </a:p>
          <a:p>
            <a:pPr lvl="2"/>
            <a:r>
              <a:rPr lang="he-IL" smtClean="0"/>
              <a:t>רמה שלישית</a:t>
            </a:r>
            <a:endParaRPr lang="en-US" smtClean="0"/>
          </a:p>
          <a:p>
            <a:pPr lvl="3"/>
            <a:r>
              <a:rPr lang="he-IL" smtClean="0"/>
              <a:t>רמה רביעית</a:t>
            </a:r>
            <a:endParaRPr lang="en-US" smtClean="0"/>
          </a:p>
          <a:p>
            <a:pPr lvl="4"/>
            <a:r>
              <a:rPr lang="he-IL" smtClean="0"/>
              <a:t>רמה חמישית</a:t>
            </a:r>
            <a:endParaRPr lang="en-US" smtClean="0"/>
          </a:p>
        </p:txBody>
      </p:sp>
      <p:sp>
        <p:nvSpPr>
          <p:cNvPr id="7174" name="Rectangle 6"/>
          <p:cNvSpPr>
            <a:spLocks noGrp="1" noChangeArrowheads="1"/>
          </p:cNvSpPr>
          <p:nvPr>
            <p:ph type="ftr" sz="quarter" idx="4"/>
          </p:nvPr>
        </p:nvSpPr>
        <p:spPr bwMode="auto">
          <a:xfrm>
            <a:off x="0" y="8829967"/>
            <a:ext cx="2971800" cy="46482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he-IL"/>
          </a:p>
        </p:txBody>
      </p:sp>
      <p:sp>
        <p:nvSpPr>
          <p:cNvPr id="7175" name="Rectangle 7"/>
          <p:cNvSpPr>
            <a:spLocks noGrp="1" noChangeArrowheads="1"/>
          </p:cNvSpPr>
          <p:nvPr>
            <p:ph type="sldNum" sz="quarter" idx="5"/>
          </p:nvPr>
        </p:nvSpPr>
        <p:spPr bwMode="auto">
          <a:xfrm>
            <a:off x="3884613" y="8829967"/>
            <a:ext cx="2971800" cy="46482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687B3BBF-AA3F-4CDB-A27C-CAB772B0C290}" type="slidenum">
              <a:rPr lang="en-US"/>
              <a:pPr/>
              <a:t>‹#›</a:t>
            </a:fld>
            <a:endParaRPr lang="en-US"/>
          </a:p>
        </p:txBody>
      </p:sp>
    </p:spTree>
    <p:extLst>
      <p:ext uri="{BB962C8B-B14F-4D97-AF65-F5344CB8AC3E}">
        <p14:creationId xmlns:p14="http://schemas.microsoft.com/office/powerpoint/2010/main" val="60435185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bwMode="auto">
          <a:ln>
            <a:miter lim="800000"/>
            <a:headEnd/>
            <a:tailEnd/>
          </a:ln>
        </p:spPr>
        <p:txBody>
          <a:bodyPr wrap="square" lIns="91440" tIns="45720" rIns="91440" bIns="45720" numCol="1" anchor="t" anchorCtr="0" compatLnSpc="1">
            <a:prstTxWarp prst="textNoShape">
              <a:avLst/>
            </a:prstTxWarp>
          </a:bodyPr>
          <a:lstStyle/>
          <a:p>
            <a:pPr fontAlgn="base">
              <a:spcBef>
                <a:spcPct val="0"/>
              </a:spcBef>
              <a:spcAft>
                <a:spcPct val="0"/>
              </a:spcAft>
              <a:defRPr/>
            </a:pPr>
            <a:fld id="{E9463A3D-C5A2-4DBE-BBAE-09E9B73C99EC}" type="slidenum">
              <a:rPr lang="he-IL" smtClean="0"/>
              <a:pPr fontAlgn="base">
                <a:spcBef>
                  <a:spcPct val="0"/>
                </a:spcBef>
                <a:spcAft>
                  <a:spcPct val="0"/>
                </a:spcAft>
                <a:defRPr/>
              </a:pPr>
              <a:t>8</a:t>
            </a:fld>
            <a:endParaRPr lang="en-US" smtClean="0"/>
          </a:p>
        </p:txBody>
      </p:sp>
      <p:sp>
        <p:nvSpPr>
          <p:cNvPr id="4505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6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p>
            <a:pPr eaLnBrk="1" hangingPunct="1">
              <a:spcBef>
                <a:spcPct val="0"/>
              </a:spcBef>
            </a:pPr>
            <a:endParaRPr lang="he-IL"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hdr" sz="quarter"/>
          </p:nvPr>
        </p:nvSpPr>
        <p:spPr>
          <a:noFill/>
        </p:spPr>
        <p:txBody>
          <a:bodyPr/>
          <a:lstStyle/>
          <a:p>
            <a:r>
              <a:rPr lang="en-US" dirty="0" smtClean="0"/>
              <a:t>Atlantium HOD-UV - Amiad University Sept 2010</a:t>
            </a:r>
          </a:p>
        </p:txBody>
      </p:sp>
      <p:sp>
        <p:nvSpPr>
          <p:cNvPr id="89091" name="Rectangle 6"/>
          <p:cNvSpPr>
            <a:spLocks noGrp="1" noChangeArrowheads="1"/>
          </p:cNvSpPr>
          <p:nvPr>
            <p:ph type="ftr" sz="quarter" idx="4"/>
          </p:nvPr>
        </p:nvSpPr>
        <p:spPr>
          <a:noFill/>
        </p:spPr>
        <p:txBody>
          <a:bodyPr/>
          <a:lstStyle/>
          <a:p>
            <a:r>
              <a:rPr lang="en-US" dirty="0" smtClean="0"/>
              <a:t>Amiad Water Systems</a:t>
            </a:r>
          </a:p>
        </p:txBody>
      </p:sp>
      <p:sp>
        <p:nvSpPr>
          <p:cNvPr id="89092" name="Rectangle 7"/>
          <p:cNvSpPr>
            <a:spLocks noGrp="1" noChangeArrowheads="1"/>
          </p:cNvSpPr>
          <p:nvPr>
            <p:ph type="sldNum" sz="quarter" idx="5"/>
          </p:nvPr>
        </p:nvSpPr>
        <p:spPr>
          <a:noFill/>
        </p:spPr>
        <p:txBody>
          <a:bodyPr/>
          <a:lstStyle/>
          <a:p>
            <a:fld id="{A76AE107-F66E-498C-A1BD-C157E5FCCBCE}" type="slidenum">
              <a:rPr lang="he-IL" smtClean="0"/>
              <a:pPr/>
              <a:t>12</a:t>
            </a:fld>
            <a:endParaRPr lang="en-US" dirty="0" smtClean="0"/>
          </a:p>
        </p:txBody>
      </p:sp>
      <p:sp>
        <p:nvSpPr>
          <p:cNvPr id="89093" name="Rectangle 7"/>
          <p:cNvSpPr txBox="1">
            <a:spLocks noGrp="1" noChangeArrowheads="1"/>
          </p:cNvSpPr>
          <p:nvPr/>
        </p:nvSpPr>
        <p:spPr bwMode="auto">
          <a:xfrm>
            <a:off x="1535" y="8830643"/>
            <a:ext cx="2972004" cy="464316"/>
          </a:xfrm>
          <a:prstGeom prst="rect">
            <a:avLst/>
          </a:prstGeom>
          <a:noFill/>
          <a:ln w="9525">
            <a:noFill/>
            <a:miter lim="800000"/>
            <a:headEnd/>
            <a:tailEnd/>
          </a:ln>
        </p:spPr>
        <p:txBody>
          <a:bodyPr lIns="93690" tIns="46845" rIns="93690" bIns="46845" anchor="b"/>
          <a:lstStyle/>
          <a:p>
            <a:pPr defTabSz="937009" rtl="1" eaLnBrk="1" hangingPunct="1"/>
            <a:fld id="{63C3B196-333D-4247-A248-306CF9BDF15A}" type="slidenum">
              <a:rPr lang="he-IL" sz="1200"/>
              <a:pPr defTabSz="937009" rtl="1" eaLnBrk="1" hangingPunct="1"/>
              <a:t>12</a:t>
            </a:fld>
            <a:endParaRPr lang="en-US" sz="1200" dirty="0"/>
          </a:p>
        </p:txBody>
      </p:sp>
      <p:sp>
        <p:nvSpPr>
          <p:cNvPr id="89094" name="Rectangle 2"/>
          <p:cNvSpPr>
            <a:spLocks noGrp="1" noRot="1" noChangeAspect="1" noChangeArrowheads="1" noTextEdit="1"/>
          </p:cNvSpPr>
          <p:nvPr>
            <p:ph type="sldImg"/>
          </p:nvPr>
        </p:nvSpPr>
        <p:spPr>
          <a:xfrm>
            <a:off x="1108075" y="698500"/>
            <a:ext cx="4643438" cy="3482975"/>
          </a:xfrm>
          <a:ln/>
        </p:spPr>
      </p:sp>
      <p:sp>
        <p:nvSpPr>
          <p:cNvPr id="89095" name="Rectangle 3"/>
          <p:cNvSpPr>
            <a:spLocks noGrp="1" noChangeArrowheads="1"/>
          </p:cNvSpPr>
          <p:nvPr>
            <p:ph type="body" idx="1"/>
          </p:nvPr>
        </p:nvSpPr>
        <p:spPr>
          <a:xfrm>
            <a:off x="685495" y="4415322"/>
            <a:ext cx="5487013" cy="4181722"/>
          </a:xfrm>
          <a:noFill/>
          <a:ln/>
        </p:spPr>
        <p:txBody>
          <a:bodyPr/>
          <a:lstStyle/>
          <a:p>
            <a:pPr algn="l" rtl="0" eaLnBrk="1" hangingPunct="1">
              <a:spcBef>
                <a:spcPct val="0"/>
              </a:spcBef>
            </a:pPr>
            <a:endParaRPr lang="en-US" sz="1900" dirty="0">
              <a:latin typeface="Arial" charset="0"/>
              <a:cs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noRot="1" noChangeAspect="1" noChangeArrowheads="1" noTextEdit="1"/>
          </p:cNvSpPr>
          <p:nvPr>
            <p:ph type="sldImg"/>
          </p:nvPr>
        </p:nvSpPr>
        <p:spPr>
          <a:ln/>
        </p:spPr>
      </p:sp>
      <p:sp>
        <p:nvSpPr>
          <p:cNvPr id="122883"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7"/>
          <p:cNvSpPr>
            <a:spLocks noGrp="1" noChangeArrowheads="1"/>
          </p:cNvSpPr>
          <p:nvPr>
            <p:ph type="sldNum" sz="quarter" idx="5"/>
          </p:nvPr>
        </p:nvSpPr>
        <p:spPr>
          <a:noFill/>
        </p:spPr>
        <p:txBody>
          <a:bodyPr/>
          <a:lstStyle/>
          <a:p>
            <a:fld id="{3D8B69F5-0FDA-4345-B874-95D486E0F519}" type="slidenum">
              <a:rPr lang="he-IL"/>
              <a:pPr/>
              <a:t>16</a:t>
            </a:fld>
            <a:endParaRPr lang="en-US"/>
          </a:p>
        </p:txBody>
      </p:sp>
      <p:sp>
        <p:nvSpPr>
          <p:cNvPr id="120835" name="Rectangle 7"/>
          <p:cNvSpPr txBox="1">
            <a:spLocks noGrp="1" noChangeArrowheads="1"/>
          </p:cNvSpPr>
          <p:nvPr/>
        </p:nvSpPr>
        <p:spPr bwMode="auto">
          <a:xfrm>
            <a:off x="1588" y="8829967"/>
            <a:ext cx="2971800" cy="464820"/>
          </a:xfrm>
          <a:prstGeom prst="rect">
            <a:avLst/>
          </a:prstGeom>
          <a:noFill/>
          <a:ln w="9525">
            <a:noFill/>
            <a:miter lim="800000"/>
            <a:headEnd/>
            <a:tailEnd/>
          </a:ln>
        </p:spPr>
        <p:txBody>
          <a:bodyPr anchor="b"/>
          <a:lstStyle/>
          <a:p>
            <a:pPr rtl="1"/>
            <a:fld id="{96F8BA6E-EDFB-4941-A89D-0D7F3FFA73BA}" type="slidenum">
              <a:rPr lang="he-IL" sz="1200">
                <a:latin typeface="Times New Roman" pitchFamily="18" charset="0"/>
                <a:cs typeface="Times New Roman" pitchFamily="18" charset="0"/>
              </a:rPr>
              <a:pPr rtl="1"/>
              <a:t>16</a:t>
            </a:fld>
            <a:endParaRPr lang="en-US" sz="1200">
              <a:latin typeface="Times New Roman" pitchFamily="18" charset="0"/>
              <a:cs typeface="Times New Roman" pitchFamily="18" charset="0"/>
            </a:endParaRPr>
          </a:p>
        </p:txBody>
      </p:sp>
      <p:sp>
        <p:nvSpPr>
          <p:cNvPr id="120836" name="Rectangle 2"/>
          <p:cNvSpPr>
            <a:spLocks noGrp="1" noRot="1" noChangeAspect="1" noChangeArrowheads="1" noTextEdit="1"/>
          </p:cNvSpPr>
          <p:nvPr>
            <p:ph type="sldImg"/>
          </p:nvPr>
        </p:nvSpPr>
        <p:spPr>
          <a:xfrm>
            <a:off x="1108075" y="698500"/>
            <a:ext cx="4643438" cy="3484563"/>
          </a:xfrm>
          <a:ln/>
        </p:spPr>
      </p:sp>
      <p:sp>
        <p:nvSpPr>
          <p:cNvPr id="120837" name="Rectangle 3"/>
          <p:cNvSpPr>
            <a:spLocks noGrp="1" noChangeArrowheads="1"/>
          </p:cNvSpPr>
          <p:nvPr>
            <p:ph type="body" idx="1"/>
          </p:nvPr>
        </p:nvSpPr>
        <p:spPr>
          <a:xfrm>
            <a:off x="685800" y="4415790"/>
            <a:ext cx="5486400" cy="4181767"/>
          </a:xfrm>
          <a:noFill/>
          <a:ln/>
        </p:spPr>
        <p:txBody>
          <a:bodyPr/>
          <a:lstStyle/>
          <a:p>
            <a:pPr eaLnBrk="1" hangingPunct="1"/>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7"/>
          <p:cNvSpPr>
            <a:spLocks noGrp="1" noChangeArrowheads="1"/>
          </p:cNvSpPr>
          <p:nvPr>
            <p:ph type="sldNum" sz="quarter" idx="5"/>
          </p:nvPr>
        </p:nvSpPr>
        <p:spPr>
          <a:noFill/>
        </p:spPr>
        <p:txBody>
          <a:bodyPr/>
          <a:lstStyle/>
          <a:p>
            <a:fld id="{F3CEB05D-E099-4885-B076-60894681A68D}" type="slidenum">
              <a:rPr lang="ar-SA"/>
              <a:pPr/>
              <a:t>25</a:t>
            </a:fld>
            <a:endParaRPr lang="en-US"/>
          </a:p>
        </p:txBody>
      </p:sp>
      <p:sp>
        <p:nvSpPr>
          <p:cNvPr id="39938" name="Rectangle 2"/>
          <p:cNvSpPr>
            <a:spLocks noGrp="1" noRot="1" noChangeAspect="1" noChangeArrowheads="1" noTextEdit="1"/>
          </p:cNvSpPr>
          <p:nvPr>
            <p:ph type="sldImg"/>
          </p:nvPr>
        </p:nvSpPr>
        <p:spPr>
          <a:ln/>
        </p:spPr>
      </p:sp>
      <p:sp>
        <p:nvSpPr>
          <p:cNvPr id="39939"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RENTA 9899 </a:t>
            </a:r>
            <a:r>
              <a:rPr lang="he-IL" dirty="0" smtClean="0"/>
              <a:t>אחוז</a:t>
            </a:r>
            <a:r>
              <a:rPr lang="he-IL" baseline="0" dirty="0" smtClean="0"/>
              <a:t> </a:t>
            </a:r>
            <a:endParaRPr lang="he-IL" dirty="0"/>
          </a:p>
        </p:txBody>
      </p:sp>
      <p:sp>
        <p:nvSpPr>
          <p:cNvPr id="4" name="Slide Number Placeholder 3"/>
          <p:cNvSpPr>
            <a:spLocks noGrp="1"/>
          </p:cNvSpPr>
          <p:nvPr>
            <p:ph type="sldNum" sz="quarter" idx="10"/>
          </p:nvPr>
        </p:nvSpPr>
        <p:spPr/>
        <p:txBody>
          <a:bodyPr/>
          <a:lstStyle/>
          <a:p>
            <a:pPr>
              <a:defRPr/>
            </a:pPr>
            <a:fld id="{871AB6DD-ADFB-4F74-A089-F2ADA50542D4}" type="slidenum">
              <a:rPr lang="he-IL" smtClean="0"/>
              <a:pPr>
                <a:defRPr/>
              </a:pPr>
              <a:t>45</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he-IL" dirty="0"/>
          </a:p>
        </p:txBody>
      </p:sp>
      <p:sp>
        <p:nvSpPr>
          <p:cNvPr id="4" name="Slide Number Placeholder 3"/>
          <p:cNvSpPr>
            <a:spLocks noGrp="1"/>
          </p:cNvSpPr>
          <p:nvPr>
            <p:ph type="sldNum" sz="quarter" idx="10"/>
          </p:nvPr>
        </p:nvSpPr>
        <p:spPr/>
        <p:txBody>
          <a:bodyPr/>
          <a:lstStyle/>
          <a:p>
            <a:pPr>
              <a:defRPr/>
            </a:pPr>
            <a:fld id="{2A65FB76-6C68-4693-B173-590DEA3A1ED0}" type="slidenum">
              <a:rPr lang="en-US" smtClean="0"/>
              <a:pPr>
                <a:defRPr/>
              </a:pPr>
              <a:t>50</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Rot="1" noChangeAspect="1" noChangeArrowheads="1" noTextEdit="1"/>
          </p:cNvSpPr>
          <p:nvPr>
            <p:ph type="sldImg"/>
          </p:nvPr>
        </p:nvSpPr>
        <p:spPr>
          <a:ln/>
        </p:spPr>
      </p:sp>
      <p:sp>
        <p:nvSpPr>
          <p:cNvPr id="61443" name="Rectangle 3"/>
          <p:cNvSpPr>
            <a:spLocks noGrp="1" noChangeArrowheads="1"/>
          </p:cNvSpPr>
          <p:nvPr>
            <p:ph type="body" idx="1"/>
          </p:nvPr>
        </p:nvSpPr>
        <p:spPr>
          <a:noFill/>
          <a:ln/>
        </p:spPr>
        <p:txBody>
          <a:bodyPr/>
          <a:lstStyle/>
          <a:p>
            <a:r>
              <a:rPr lang="he-IL" smtClean="0">
                <a:latin typeface="Arial" pitchFamily="34" charset="0"/>
                <a:cs typeface="Arial" pitchFamily="34" charset="0"/>
              </a:rPr>
              <a:t>לעשות בקליקים </a:t>
            </a:r>
            <a:endParaRPr lang="en-US" smtClean="0">
              <a:latin typeface="Arial" pitchFamily="34" charset="0"/>
              <a:cs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3.jpeg"/><Relationship Id="rId7" Type="http://schemas.openxmlformats.org/officeDocument/2006/relationships/image" Target="../media/image6.jpe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hyperlink" Target="http://upload.wikimedia.org/wikipedia/commons/6/69/Fouling02.jpg" TargetMode="External"/><Relationship Id="rId9" Type="http://schemas.openxmlformats.org/officeDocument/2006/relationships/image" Target="../media/image8.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9.jpeg"/><Relationship Id="rId7" Type="http://schemas.openxmlformats.org/officeDocument/2006/relationships/image" Target="../media/image6.jpeg"/><Relationship Id="rId2" Type="http://schemas.openxmlformats.org/officeDocument/2006/relationships/image" Target="../media/image2.png"/><Relationship Id="rId1" Type="http://schemas.openxmlformats.org/officeDocument/2006/relationships/slideMaster" Target="../slideMasters/slideMaster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hyperlink" Target="http://upload.wikimedia.org/wikipedia/commons/6/69/Fouling02.jpg" TargetMode="External"/><Relationship Id="rId9" Type="http://schemas.openxmlformats.org/officeDocument/2006/relationships/image" Target="../media/image8.jpe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9"/>
          <p:cNvSpPr>
            <a:spLocks noChangeArrowheads="1"/>
          </p:cNvSpPr>
          <p:nvPr userDrawn="1"/>
        </p:nvSpPr>
        <p:spPr bwMode="auto">
          <a:xfrm>
            <a:off x="0" y="1166813"/>
            <a:ext cx="2895600" cy="425450"/>
          </a:xfrm>
          <a:prstGeom prst="rect">
            <a:avLst/>
          </a:prstGeom>
          <a:solidFill>
            <a:srgbClr val="FFC000"/>
          </a:solidFill>
          <a:ln w="9525">
            <a:noFill/>
            <a:miter lim="800000"/>
            <a:headEnd/>
            <a:tailEnd/>
          </a:ln>
          <a:effectLst/>
        </p:spPr>
        <p:txBody>
          <a:bodyPr wrap="none" anchor="ctr"/>
          <a:lstStyle/>
          <a:p>
            <a:endParaRPr lang="he-IL"/>
          </a:p>
        </p:txBody>
      </p:sp>
      <p:pic>
        <p:nvPicPr>
          <p:cNvPr id="5" name="Picture 10" descr="logoAtlantium"/>
          <p:cNvPicPr>
            <a:picLocks noChangeAspect="1" noChangeArrowheads="1"/>
          </p:cNvPicPr>
          <p:nvPr userDrawn="1"/>
        </p:nvPicPr>
        <p:blipFill>
          <a:blip r:embed="rId2" cstate="email"/>
          <a:srcRect/>
          <a:stretch>
            <a:fillRect/>
          </a:stretch>
        </p:blipFill>
        <p:spPr bwMode="auto">
          <a:xfrm>
            <a:off x="190500" y="304800"/>
            <a:ext cx="2514600" cy="733425"/>
          </a:xfrm>
          <a:prstGeom prst="rect">
            <a:avLst/>
          </a:prstGeom>
          <a:noFill/>
          <a:ln w="9525">
            <a:noFill/>
            <a:miter lim="800000"/>
            <a:headEnd/>
            <a:tailEnd/>
          </a:ln>
        </p:spPr>
      </p:pic>
      <p:sp>
        <p:nvSpPr>
          <p:cNvPr id="6" name="Rectangle 5"/>
          <p:cNvSpPr/>
          <p:nvPr userDrawn="1"/>
        </p:nvSpPr>
        <p:spPr>
          <a:xfrm>
            <a:off x="0" y="3581400"/>
            <a:ext cx="9145588" cy="9683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he-IL">
              <a:solidFill>
                <a:srgbClr val="FFFFFF"/>
              </a:solidFill>
            </a:endParaRPr>
          </a:p>
        </p:txBody>
      </p:sp>
      <p:sp>
        <p:nvSpPr>
          <p:cNvPr id="7" name="Rectangle 6"/>
          <p:cNvSpPr>
            <a:spLocks noChangeArrowheads="1"/>
          </p:cNvSpPr>
          <p:nvPr userDrawn="1"/>
        </p:nvSpPr>
        <p:spPr bwMode="auto">
          <a:xfrm>
            <a:off x="2895600" y="542925"/>
            <a:ext cx="6248400" cy="628650"/>
          </a:xfrm>
          <a:prstGeom prst="rect">
            <a:avLst/>
          </a:prstGeom>
          <a:solidFill>
            <a:srgbClr val="015699"/>
          </a:solidFill>
          <a:ln w="25400" algn="ctr">
            <a:noFill/>
            <a:miter lim="800000"/>
            <a:headEnd/>
            <a:tailEnd/>
          </a:ln>
        </p:spPr>
        <p:txBody>
          <a:bodyPr anchor="ctr"/>
          <a:lstStyle/>
          <a:p>
            <a:pPr algn="ctr"/>
            <a:endParaRPr lang="he-IL">
              <a:solidFill>
                <a:srgbClr val="FFFFFF"/>
              </a:solidFill>
              <a:latin typeface="Calibri" pitchFamily="34" charset="0"/>
            </a:endParaRPr>
          </a:p>
        </p:txBody>
      </p:sp>
      <p:sp>
        <p:nvSpPr>
          <p:cNvPr id="8" name="Text Box 14"/>
          <p:cNvSpPr txBox="1">
            <a:spLocks noChangeArrowheads="1"/>
          </p:cNvSpPr>
          <p:nvPr userDrawn="1"/>
        </p:nvSpPr>
        <p:spPr bwMode="auto">
          <a:xfrm>
            <a:off x="0" y="6659563"/>
            <a:ext cx="1524000" cy="198437"/>
          </a:xfrm>
          <a:prstGeom prst="rect">
            <a:avLst/>
          </a:prstGeom>
          <a:noFill/>
          <a:ln w="9525">
            <a:noFill/>
            <a:miter lim="800000"/>
            <a:headEnd/>
            <a:tailEnd/>
          </a:ln>
          <a:effectLst/>
        </p:spPr>
        <p:txBody>
          <a:bodyPr>
            <a:spAutoFit/>
          </a:bodyPr>
          <a:lstStyle/>
          <a:p>
            <a:pPr>
              <a:spcBef>
                <a:spcPct val="50000"/>
              </a:spcBef>
              <a:defRPr/>
            </a:pPr>
            <a:r>
              <a:rPr lang="en-US" sz="700">
                <a:latin typeface="Calibri" pitchFamily="34" charset="0"/>
                <a:cs typeface="Calibri" pitchFamily="34" charset="0"/>
              </a:rPr>
              <a:t>© 2011 Atlantium Technologies Ltd.</a:t>
            </a:r>
          </a:p>
        </p:txBody>
      </p:sp>
      <p:sp>
        <p:nvSpPr>
          <p:cNvPr id="9" name="Text Box 15"/>
          <p:cNvSpPr txBox="1">
            <a:spLocks noChangeArrowheads="1"/>
          </p:cNvSpPr>
          <p:nvPr userDrawn="1"/>
        </p:nvSpPr>
        <p:spPr bwMode="auto">
          <a:xfrm>
            <a:off x="152400" y="1190625"/>
            <a:ext cx="2724150" cy="366713"/>
          </a:xfrm>
          <a:prstGeom prst="rect">
            <a:avLst/>
          </a:prstGeom>
          <a:noFill/>
          <a:ln w="9525">
            <a:noFill/>
            <a:miter lim="800000"/>
            <a:headEnd/>
            <a:tailEnd/>
          </a:ln>
          <a:effectLst/>
        </p:spPr>
        <p:txBody>
          <a:bodyPr>
            <a:spAutoFit/>
          </a:bodyPr>
          <a:lstStyle/>
          <a:p>
            <a:pPr algn="r">
              <a:spcBef>
                <a:spcPct val="50000"/>
              </a:spcBef>
            </a:pPr>
            <a:r>
              <a:rPr lang="en-US" b="1">
                <a:solidFill>
                  <a:schemeClr val="bg1"/>
                </a:solidFill>
              </a:rPr>
              <a:t>Power Plants</a:t>
            </a:r>
            <a:endParaRPr lang="en-US">
              <a:solidFill>
                <a:schemeClr val="bg1"/>
              </a:solidFill>
            </a:endParaRPr>
          </a:p>
        </p:txBody>
      </p:sp>
      <p:sp>
        <p:nvSpPr>
          <p:cNvPr id="10" name="Text Box 16"/>
          <p:cNvSpPr txBox="1">
            <a:spLocks noChangeArrowheads="1"/>
          </p:cNvSpPr>
          <p:nvPr userDrawn="1"/>
        </p:nvSpPr>
        <p:spPr bwMode="auto">
          <a:xfrm>
            <a:off x="3000375" y="647700"/>
            <a:ext cx="4848225" cy="506413"/>
          </a:xfrm>
          <a:prstGeom prst="rect">
            <a:avLst/>
          </a:prstGeom>
          <a:noFill/>
          <a:ln w="9525">
            <a:noFill/>
            <a:miter lim="800000"/>
            <a:headEnd/>
            <a:tailEnd/>
          </a:ln>
          <a:effectLst/>
        </p:spPr>
        <p:txBody>
          <a:bodyPr>
            <a:spAutoFit/>
          </a:bodyPr>
          <a:lstStyle/>
          <a:p>
            <a:pPr>
              <a:lnSpc>
                <a:spcPct val="50000"/>
              </a:lnSpc>
              <a:spcBef>
                <a:spcPct val="50000"/>
              </a:spcBef>
              <a:defRPr/>
            </a:pPr>
            <a:r>
              <a:rPr lang="en-US" b="1">
                <a:solidFill>
                  <a:schemeClr val="bg1"/>
                </a:solidFill>
                <a:latin typeface="Calibri" pitchFamily="34" charset="0"/>
                <a:cs typeface="Calibri" pitchFamily="34" charset="0"/>
              </a:rPr>
              <a:t>UV Water Treatment</a:t>
            </a:r>
          </a:p>
          <a:p>
            <a:pPr>
              <a:lnSpc>
                <a:spcPct val="50000"/>
              </a:lnSpc>
              <a:spcBef>
                <a:spcPct val="50000"/>
              </a:spcBef>
              <a:defRPr/>
            </a:pPr>
            <a:r>
              <a:rPr lang="en-US" b="1">
                <a:solidFill>
                  <a:schemeClr val="bg1"/>
                </a:solidFill>
                <a:latin typeface="Calibri" pitchFamily="34" charset="0"/>
                <a:cs typeface="Calibri" pitchFamily="34" charset="0"/>
              </a:rPr>
              <a:t>Atlantium Hydro-Optic</a:t>
            </a:r>
            <a:r>
              <a:rPr lang="en-US" sz="1200" b="1">
                <a:solidFill>
                  <a:schemeClr val="bg1"/>
                </a:solidFill>
                <a:latin typeface="Arial" charset="0"/>
                <a:cs typeface="Arial" charset="0"/>
              </a:rPr>
              <a:t>™</a:t>
            </a:r>
            <a:r>
              <a:rPr lang="he-IL" b="1">
                <a:solidFill>
                  <a:schemeClr val="bg1"/>
                </a:solidFill>
                <a:latin typeface="Calibri" pitchFamily="34" charset="0"/>
                <a:cs typeface="Calibri" pitchFamily="34" charset="0"/>
              </a:rPr>
              <a:t> </a:t>
            </a:r>
            <a:r>
              <a:rPr lang="en-US" b="1">
                <a:solidFill>
                  <a:schemeClr val="bg1"/>
                </a:solidFill>
                <a:latin typeface="Calibri" pitchFamily="34" charset="0"/>
                <a:cs typeface="Calibri" pitchFamily="34" charset="0"/>
              </a:rPr>
              <a:t>Solutions</a:t>
            </a:r>
            <a:endParaRPr lang="he-IL" b="1">
              <a:solidFill>
                <a:schemeClr val="bg1"/>
              </a:solidFill>
              <a:latin typeface="Calibri" pitchFamily="34" charset="0"/>
              <a:cs typeface="Arial" charset="0"/>
            </a:endParaRPr>
          </a:p>
        </p:txBody>
      </p:sp>
      <p:pic>
        <p:nvPicPr>
          <p:cNvPr id="11" name="Picture 17" descr="IMG_0934.JPG"/>
          <p:cNvPicPr>
            <a:picLocks noChangeAspect="1"/>
          </p:cNvPicPr>
          <p:nvPr userDrawn="1"/>
        </p:nvPicPr>
        <p:blipFill>
          <a:blip r:embed="rId3" cstate="email"/>
          <a:srcRect/>
          <a:stretch>
            <a:fillRect/>
          </a:stretch>
        </p:blipFill>
        <p:spPr bwMode="auto">
          <a:xfrm>
            <a:off x="0" y="1590675"/>
            <a:ext cx="2924175" cy="1990725"/>
          </a:xfrm>
          <a:prstGeom prst="rect">
            <a:avLst/>
          </a:prstGeom>
          <a:noFill/>
          <a:ln w="9525">
            <a:noFill/>
            <a:miter lim="800000"/>
            <a:headEnd/>
            <a:tailEnd/>
          </a:ln>
        </p:spPr>
      </p:pic>
      <p:pic>
        <p:nvPicPr>
          <p:cNvPr id="12" name="Picture 2" descr="File:Fouling02.jpg">
            <a:hlinkClick r:id="rId4"/>
          </p:cNvPr>
          <p:cNvPicPr>
            <a:picLocks noChangeAspect="1" noChangeArrowheads="1"/>
          </p:cNvPicPr>
          <p:nvPr userDrawn="1"/>
        </p:nvPicPr>
        <p:blipFill>
          <a:blip r:embed="rId5" cstate="email"/>
          <a:srcRect/>
          <a:stretch>
            <a:fillRect/>
          </a:stretch>
        </p:blipFill>
        <p:spPr bwMode="auto">
          <a:xfrm>
            <a:off x="6515100" y="1162050"/>
            <a:ext cx="1536700" cy="1600200"/>
          </a:xfrm>
          <a:prstGeom prst="rect">
            <a:avLst/>
          </a:prstGeom>
          <a:noFill/>
          <a:ln w="9525">
            <a:noFill/>
            <a:miter lim="800000"/>
            <a:headEnd/>
            <a:tailEnd/>
          </a:ln>
          <a:effectLst>
            <a:outerShdw blurRad="292100" dist="139700" dir="2700000" algn="tl" rotWithShape="0">
              <a:srgbClr val="333333">
                <a:alpha val="65000"/>
              </a:srgbClr>
            </a:outerShdw>
          </a:effectLst>
        </p:spPr>
      </p:pic>
      <p:pic>
        <p:nvPicPr>
          <p:cNvPr id="13" name="Picture 20" descr="CENTRALSANJUAN.jpg"/>
          <p:cNvPicPr>
            <a:picLocks noChangeAspect="1"/>
          </p:cNvPicPr>
          <p:nvPr userDrawn="1"/>
        </p:nvPicPr>
        <p:blipFill>
          <a:blip r:embed="rId6" cstate="email"/>
          <a:srcRect/>
          <a:stretch>
            <a:fillRect/>
          </a:stretch>
        </p:blipFill>
        <p:spPr bwMode="auto">
          <a:xfrm>
            <a:off x="2903538" y="1176338"/>
            <a:ext cx="3625850" cy="2405062"/>
          </a:xfrm>
          <a:prstGeom prst="rect">
            <a:avLst/>
          </a:prstGeom>
          <a:noFill/>
          <a:ln w="9525">
            <a:noFill/>
            <a:miter lim="800000"/>
            <a:headEnd/>
            <a:tailEnd/>
          </a:ln>
        </p:spPr>
      </p:pic>
      <p:pic>
        <p:nvPicPr>
          <p:cNvPr id="14" name="Picture 6" descr="Maagan Michael Biofouling Picture"/>
          <p:cNvPicPr>
            <a:picLocks noChangeAspect="1" noChangeArrowheads="1"/>
          </p:cNvPicPr>
          <p:nvPr userDrawn="1"/>
        </p:nvPicPr>
        <p:blipFill>
          <a:blip r:embed="rId7" cstate="email"/>
          <a:srcRect/>
          <a:stretch>
            <a:fillRect/>
          </a:stretch>
        </p:blipFill>
        <p:spPr bwMode="auto">
          <a:xfrm>
            <a:off x="7543800" y="2114550"/>
            <a:ext cx="1597025" cy="1473200"/>
          </a:xfrm>
          <a:prstGeom prst="rect">
            <a:avLst/>
          </a:prstGeom>
          <a:noFill/>
          <a:ln w="9525">
            <a:noFill/>
            <a:miter lim="800000"/>
            <a:headEnd/>
            <a:tailEnd/>
          </a:ln>
        </p:spPr>
      </p:pic>
      <p:pic>
        <p:nvPicPr>
          <p:cNvPr id="15" name="Picture 2" descr="Sweetwater 1"/>
          <p:cNvPicPr>
            <a:picLocks noChangeAspect="1" noChangeArrowheads="1"/>
          </p:cNvPicPr>
          <p:nvPr userDrawn="1"/>
        </p:nvPicPr>
        <p:blipFill>
          <a:blip r:embed="rId8" cstate="email"/>
          <a:srcRect/>
          <a:stretch>
            <a:fillRect/>
          </a:stretch>
        </p:blipFill>
        <p:spPr bwMode="auto">
          <a:xfrm>
            <a:off x="6524625" y="2371725"/>
            <a:ext cx="1608138" cy="1208088"/>
          </a:xfrm>
          <a:prstGeom prst="rect">
            <a:avLst/>
          </a:prstGeom>
          <a:noFill/>
          <a:ln w="9525">
            <a:noFill/>
            <a:miter lim="800000"/>
            <a:headEnd/>
            <a:tailEnd/>
          </a:ln>
        </p:spPr>
      </p:pic>
      <p:pic>
        <p:nvPicPr>
          <p:cNvPr id="16" name="Picture 23" descr="IMG_0925.JPG"/>
          <p:cNvPicPr>
            <a:picLocks noChangeAspect="1"/>
          </p:cNvPicPr>
          <p:nvPr userDrawn="1"/>
        </p:nvPicPr>
        <p:blipFill>
          <a:blip r:embed="rId9" cstate="email"/>
          <a:srcRect/>
          <a:stretch>
            <a:fillRect/>
          </a:stretch>
        </p:blipFill>
        <p:spPr bwMode="auto">
          <a:xfrm>
            <a:off x="6513513" y="1165225"/>
            <a:ext cx="2633662" cy="1382713"/>
          </a:xfrm>
          <a:prstGeom prst="rect">
            <a:avLst/>
          </a:prstGeom>
          <a:noFill/>
          <a:ln w="9525">
            <a:noFill/>
            <a:miter lim="800000"/>
            <a:headEnd/>
            <a:tailEnd/>
          </a:ln>
        </p:spPr>
      </p:pic>
      <p:sp>
        <p:nvSpPr>
          <p:cNvPr id="4098" name="Rectangle 2"/>
          <p:cNvSpPr>
            <a:spLocks noGrp="1" noChangeArrowheads="1"/>
          </p:cNvSpPr>
          <p:nvPr>
            <p:ph type="ctrTitle"/>
          </p:nvPr>
        </p:nvSpPr>
        <p:spPr>
          <a:xfrm>
            <a:off x="1295400" y="4114800"/>
            <a:ext cx="7620000" cy="762000"/>
          </a:xfrm>
        </p:spPr>
        <p:txBody>
          <a:bodyPr/>
          <a:lstStyle>
            <a:lvl1pPr>
              <a:defRPr>
                <a:solidFill>
                  <a:schemeClr val="tx1"/>
                </a:solidFill>
              </a:defRPr>
            </a:lvl1pPr>
          </a:lstStyle>
          <a:p>
            <a:r>
              <a:rPr lang="he-IL"/>
              <a:t>לחץ כדי לערוך סגנון כותרת של תבנית בסיס</a:t>
            </a:r>
            <a:endParaRPr lang="en-US"/>
          </a:p>
        </p:txBody>
      </p:sp>
      <p:sp>
        <p:nvSpPr>
          <p:cNvPr id="4099" name="Rectangle 3"/>
          <p:cNvSpPr>
            <a:spLocks noGrp="1" noChangeArrowheads="1"/>
          </p:cNvSpPr>
          <p:nvPr>
            <p:ph type="subTitle" idx="1"/>
          </p:nvPr>
        </p:nvSpPr>
        <p:spPr>
          <a:xfrm>
            <a:off x="1295400" y="4876800"/>
            <a:ext cx="7620000" cy="457200"/>
          </a:xfrm>
        </p:spPr>
        <p:txBody>
          <a:bodyPr/>
          <a:lstStyle>
            <a:lvl1pPr marL="0" indent="0">
              <a:buFont typeface="Wingdings" pitchFamily="2" charset="2"/>
              <a:buNone/>
              <a:defRPr sz="1600"/>
            </a:lvl1pPr>
          </a:lstStyle>
          <a:p>
            <a:r>
              <a:rPr lang="he-IL"/>
              <a:t>לחץ כדי לערוך סגנון כותרת משנה של תבנית בסיס</a:t>
            </a:r>
            <a:endParaRPr lang="en-US"/>
          </a:p>
        </p:txBody>
      </p:sp>
      <p:sp>
        <p:nvSpPr>
          <p:cNvPr id="17" name="Footer Placeholder 4"/>
          <p:cNvSpPr>
            <a:spLocks noGrp="1"/>
          </p:cNvSpPr>
          <p:nvPr>
            <p:ph type="ftr" sz="quarter" idx="10"/>
          </p:nvPr>
        </p:nvSpPr>
        <p:spPr>
          <a:xfrm>
            <a:off x="3986213" y="6264275"/>
            <a:ext cx="4471987" cy="365125"/>
          </a:xfrm>
          <a:prstGeom prst="rect">
            <a:avLst/>
          </a:prstGeom>
        </p:spPr>
        <p:txBody>
          <a:bodyPr vert="horz" wrap="square" lIns="91440" tIns="45720" rIns="91440" bIns="45720" numCol="1" anchor="t" anchorCtr="0" compatLnSpc="1">
            <a:prstTxWarp prst="textNoShape">
              <a:avLst/>
            </a:prstTxWarp>
          </a:bodyPr>
          <a:lstStyle>
            <a:lvl1pPr algn="r">
              <a:defRPr sz="1600" i="1">
                <a:solidFill>
                  <a:srgbClr val="31859C"/>
                </a:solidFill>
                <a:latin typeface="+mn-lt"/>
                <a:cs typeface="Arial" charset="0"/>
              </a:defRPr>
            </a:lvl1pPr>
          </a:lstStyle>
          <a:p>
            <a:pPr>
              <a:defRPr/>
            </a:pPr>
            <a:r>
              <a:rPr lang="en-US"/>
              <a:t>Only Medium Pressure does more for less!</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2" name="Title 1"/>
          <p:cNvSpPr>
            <a:spLocks noGrp="1"/>
          </p:cNvSpPr>
          <p:nvPr>
            <p:ph type="title"/>
          </p:nvPr>
        </p:nvSpPr>
        <p:spPr>
          <a:xfrm>
            <a:off x="1676400" y="152400"/>
            <a:ext cx="6848475" cy="457200"/>
          </a:xfrm>
        </p:spPr>
        <p:txBody>
          <a:bodyPr/>
          <a:lstStyle/>
          <a:p>
            <a:r>
              <a:rPr lang="en-US" smtClean="0"/>
              <a:t>Click to edit Master title style</a:t>
            </a:r>
            <a:endParaRPr lang="en-US"/>
          </a:p>
        </p:txBody>
      </p:sp>
      <p:sp>
        <p:nvSpPr>
          <p:cNvPr id="4" name="Rectangle 6"/>
          <p:cNvSpPr>
            <a:spLocks noGrp="1" noChangeArrowheads="1"/>
          </p:cNvSpPr>
          <p:nvPr>
            <p:ph type="sldNum" sz="quarter" idx="10"/>
          </p:nvPr>
        </p:nvSpPr>
        <p:spPr>
          <a:ln/>
        </p:spPr>
        <p:txBody>
          <a:bodyPr/>
          <a:lstStyle>
            <a:lvl1pPr>
              <a:defRPr/>
            </a:lvl1pPr>
          </a:lstStyle>
          <a:p>
            <a:fld id="{788C79C9-16EA-4E27-BB9F-AEDEC9ADB76A}"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sldNum" sz="quarter" idx="10"/>
          </p:nvPr>
        </p:nvSpPr>
        <p:spPr>
          <a:ln/>
        </p:spPr>
        <p:txBody>
          <a:bodyPr/>
          <a:lstStyle>
            <a:lvl1pPr>
              <a:defRPr/>
            </a:lvl1pPr>
          </a:lstStyle>
          <a:p>
            <a:fld id="{910EF613-22BC-42BF-A3D3-F4D41902A688}"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76250" y="838200"/>
            <a:ext cx="4000500" cy="5638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838200"/>
            <a:ext cx="4000500" cy="5638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
          <p:cNvSpPr>
            <a:spLocks noGrp="1" noChangeArrowheads="1"/>
          </p:cNvSpPr>
          <p:nvPr>
            <p:ph type="sldNum" sz="quarter" idx="10"/>
          </p:nvPr>
        </p:nvSpPr>
        <p:spPr>
          <a:ln/>
        </p:spPr>
        <p:txBody>
          <a:bodyPr/>
          <a:lstStyle>
            <a:lvl1pPr>
              <a:defRPr/>
            </a:lvl1pPr>
          </a:lstStyle>
          <a:p>
            <a:fld id="{01418B6D-D348-4066-966A-0B8089A5023E}"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
          <p:cNvSpPr>
            <a:spLocks noGrp="1" noChangeArrowheads="1"/>
          </p:cNvSpPr>
          <p:nvPr>
            <p:ph type="sldNum" sz="quarter" idx="10"/>
          </p:nvPr>
        </p:nvSpPr>
        <p:spPr>
          <a:ln/>
        </p:spPr>
        <p:txBody>
          <a:bodyPr/>
          <a:lstStyle>
            <a:lvl1pPr>
              <a:defRPr/>
            </a:lvl1pPr>
          </a:lstStyle>
          <a:p>
            <a:fld id="{A874D4C5-6F53-4C06-B4D4-C9AAECCC8870}"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6"/>
          <p:cNvSpPr>
            <a:spLocks noGrp="1" noChangeArrowheads="1"/>
          </p:cNvSpPr>
          <p:nvPr>
            <p:ph type="sldNum" sz="quarter" idx="10"/>
          </p:nvPr>
        </p:nvSpPr>
        <p:spPr>
          <a:ln/>
        </p:spPr>
        <p:txBody>
          <a:bodyPr/>
          <a:lstStyle>
            <a:lvl1pPr>
              <a:defRPr/>
            </a:lvl1pPr>
          </a:lstStyle>
          <a:p>
            <a:fld id="{58516DD8-15FB-4558-ADD8-1CD621C9242E}"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sldNum" sz="quarter" idx="10"/>
          </p:nvPr>
        </p:nvSpPr>
        <p:spPr>
          <a:ln/>
        </p:spPr>
        <p:txBody>
          <a:bodyPr/>
          <a:lstStyle>
            <a:lvl1pPr>
              <a:defRPr/>
            </a:lvl1pPr>
          </a:lstStyle>
          <a:p>
            <a:fld id="{93476A95-28B7-488A-B1BC-D5ADF541AE4A}"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fld id="{32C4F2D3-00A6-4624-A21D-29CD7F1746A0}"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fld id="{F655BF70-3D90-43EB-BE5F-644D2FAC6C66}"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fld id="{F563D89B-72C9-438C-ACA4-A62339EE2B18}"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91300" y="85725"/>
            <a:ext cx="2038350" cy="63912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76250" y="85725"/>
            <a:ext cx="5962650" cy="63912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fld id="{1D0CB9DB-8045-429F-A660-DC7815911EB2}" type="slidenum">
              <a:rPr lang="en-US"/>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OverObj">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128588" y="274638"/>
            <a:ext cx="8229600" cy="693737"/>
          </a:xfrm>
        </p:spPr>
        <p:txBody>
          <a:bodyPr/>
          <a:lstStyle/>
          <a:p>
            <a:r>
              <a:rPr lang="en-US" smtClean="0"/>
              <a:t>Click to edit Master title style</a:t>
            </a:r>
            <a:endParaRPr lang="he-IL"/>
          </a:p>
        </p:txBody>
      </p:sp>
      <p:sp>
        <p:nvSpPr>
          <p:cNvPr id="3" name="Text Placeholder 2"/>
          <p:cNvSpPr>
            <a:spLocks noGrp="1"/>
          </p:cNvSpPr>
          <p:nvPr>
            <p:ph type="body" sz="half" idx="1"/>
          </p:nvPr>
        </p:nvSpPr>
        <p:spPr>
          <a:xfrm>
            <a:off x="457200" y="1600200"/>
            <a:ext cx="8229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4" name="Content Placeholder 3"/>
          <p:cNvSpPr>
            <a:spLocks noGrp="1"/>
          </p:cNvSpPr>
          <p:nvPr>
            <p:ph sz="half" idx="2"/>
          </p:nvPr>
        </p:nvSpPr>
        <p:spPr>
          <a:xfrm>
            <a:off x="457200" y="3938588"/>
            <a:ext cx="8229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5" name="Rectangle 10"/>
          <p:cNvSpPr>
            <a:spLocks noGrp="1" noChangeArrowheads="1"/>
          </p:cNvSpPr>
          <p:nvPr>
            <p:ph type="sldNum" sz="quarter" idx="10"/>
          </p:nvPr>
        </p:nvSpPr>
        <p:spPr>
          <a:ln/>
        </p:spPr>
        <p:txBody>
          <a:bodyPr/>
          <a:lstStyle>
            <a:lvl1pPr>
              <a:defRPr/>
            </a:lvl1pPr>
          </a:lstStyle>
          <a:p>
            <a:pPr>
              <a:defRPr/>
            </a:pPr>
            <a:fld id="{36EBEA03-0F4E-4F53-9C97-7067516A058C}" type="slidenum">
              <a:rPr lang="he-IL"/>
              <a:pPr>
                <a:defRPr/>
              </a:pPr>
              <a:t>‹#›</a:t>
            </a:fld>
            <a:endParaRPr lang="en-US" dirty="0"/>
          </a:p>
        </p:txBody>
      </p:sp>
    </p:spTree>
    <p:extLst>
      <p:ext uri="{BB962C8B-B14F-4D97-AF65-F5344CB8AC3E}">
        <p14:creationId xmlns:p14="http://schemas.microsoft.com/office/powerpoint/2010/main" val="1628057073"/>
      </p:ext>
    </p:extLst>
  </p:cSld>
  <p:clrMapOvr>
    <a:masterClrMapping/>
  </p:clrMapOvr>
  <p:transition spd="slow"/>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Title and Text">
    <p:spTree>
      <p:nvGrpSpPr>
        <p:cNvPr id="1" name=""/>
        <p:cNvGrpSpPr/>
        <p:nvPr/>
      </p:nvGrpSpPr>
      <p:grpSpPr>
        <a:xfrm>
          <a:off x="0" y="0"/>
          <a:ext cx="0" cy="0"/>
          <a:chOff x="0" y="0"/>
          <a:chExt cx="0" cy="0"/>
        </a:xfrm>
      </p:grpSpPr>
      <p:sp>
        <p:nvSpPr>
          <p:cNvPr id="24" name="Rectangle 2"/>
          <p:cNvSpPr>
            <a:spLocks noGrp="1"/>
          </p:cNvSpPr>
          <p:nvPr>
            <p:ph type="title"/>
          </p:nvPr>
        </p:nvSpPr>
        <p:spPr/>
        <p:txBody>
          <a:bodyPr/>
          <a:lstStyle>
            <a:lvl1pPr>
              <a:defRPr sz="3200" b="1"/>
            </a:lvl1pPr>
          </a:lstStyle>
          <a:p>
            <a:r>
              <a:rPr lang="en-US" noProof="1" smtClean="0"/>
              <a:t>Click to edit Master title style</a:t>
            </a:r>
            <a:endParaRPr lang="en-US" dirty="0"/>
          </a:p>
        </p:txBody>
      </p:sp>
      <p:sp>
        <p:nvSpPr>
          <p:cNvPr id="12" name="Rectangle 3"/>
          <p:cNvSpPr>
            <a:spLocks noGrp="1"/>
          </p:cNvSpPr>
          <p:nvPr>
            <p:ph type="body" idx="1"/>
          </p:nvPr>
        </p:nvSpPr>
        <p:spPr/>
        <p:txBody>
          <a:body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a:p>
        </p:txBody>
      </p:sp>
      <p:sp>
        <p:nvSpPr>
          <p:cNvPr id="4" name="Date Placeholder 13"/>
          <p:cNvSpPr>
            <a:spLocks noGrp="1"/>
          </p:cNvSpPr>
          <p:nvPr>
            <p:ph type="dt" sz="half" idx="10"/>
          </p:nvPr>
        </p:nvSpPr>
        <p:spPr>
          <a:xfrm>
            <a:off x="6096000" y="6248400"/>
            <a:ext cx="2667000" cy="365125"/>
          </a:xfrm>
          <a:prstGeom prst="rect">
            <a:avLst/>
          </a:prstGeom>
        </p:spPr>
        <p:txBody>
          <a:bodyPr/>
          <a:lstStyle>
            <a:lvl1pPr>
              <a:defRPr/>
            </a:lvl1pPr>
          </a:lstStyle>
          <a:p>
            <a:pPr>
              <a:defRPr/>
            </a:pPr>
            <a:fld id="{0C1D03EA-9423-419A-8D9C-42EEA124B22E}" type="datetime1">
              <a:rPr lang="en-US"/>
              <a:pPr>
                <a:defRPr/>
              </a:pPr>
              <a:t>12/10/2012</a:t>
            </a:fld>
            <a:endParaRPr lang="en-US" dirty="0"/>
          </a:p>
        </p:txBody>
      </p:sp>
      <p:sp>
        <p:nvSpPr>
          <p:cNvPr id="5" name="Footer Placeholder 2"/>
          <p:cNvSpPr>
            <a:spLocks noGrp="1"/>
          </p:cNvSpPr>
          <p:nvPr>
            <p:ph type="ftr" sz="quarter" idx="11"/>
          </p:nvPr>
        </p:nvSpPr>
        <p:spPr>
          <a:xfrm>
            <a:off x="609600" y="6248400"/>
            <a:ext cx="5421313" cy="365125"/>
          </a:xfrm>
          <a:prstGeom prst="rect">
            <a:avLst/>
          </a:prstGeom>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DD65DAC0-B774-48B0-8308-5C9A3DED359A}" type="slidenum">
              <a:rPr lang="en-US"/>
              <a:pPr>
                <a:defRPr/>
              </a:pPr>
              <a:t>‹#›</a:t>
            </a:fld>
            <a:endParaRPr lang="en-US" dirty="0"/>
          </a:p>
        </p:txBody>
      </p:sp>
    </p:spTree>
    <p:extLst>
      <p:ext uri="{BB962C8B-B14F-4D97-AF65-F5344CB8AC3E}">
        <p14:creationId xmlns:p14="http://schemas.microsoft.com/office/powerpoint/2010/main" val="11930877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9"/>
          <p:cNvSpPr>
            <a:spLocks noChangeArrowheads="1"/>
          </p:cNvSpPr>
          <p:nvPr userDrawn="1"/>
        </p:nvSpPr>
        <p:spPr bwMode="auto">
          <a:xfrm>
            <a:off x="0" y="1166813"/>
            <a:ext cx="2895600" cy="425450"/>
          </a:xfrm>
          <a:prstGeom prst="rect">
            <a:avLst/>
          </a:prstGeom>
          <a:solidFill>
            <a:srgbClr val="FFC000"/>
          </a:solidFill>
          <a:ln w="9525">
            <a:noFill/>
            <a:miter lim="800000"/>
            <a:headEnd/>
            <a:tailEnd/>
          </a:ln>
          <a:effectLst/>
        </p:spPr>
        <p:txBody>
          <a:bodyPr wrap="none" anchor="ctr"/>
          <a:lstStyle/>
          <a:p>
            <a:pPr>
              <a:defRPr/>
            </a:pPr>
            <a:endParaRPr lang="he-IL">
              <a:solidFill>
                <a:srgbClr val="000000"/>
              </a:solidFill>
            </a:endParaRPr>
          </a:p>
        </p:txBody>
      </p:sp>
      <p:pic>
        <p:nvPicPr>
          <p:cNvPr id="5" name="Picture 10" descr="logoAtlantium"/>
          <p:cNvPicPr>
            <a:picLocks noChangeAspect="1" noChangeArrowheads="1"/>
          </p:cNvPicPr>
          <p:nvPr userDrawn="1"/>
        </p:nvPicPr>
        <p:blipFill>
          <a:blip r:embed="rId2" cstate="email"/>
          <a:srcRect/>
          <a:stretch>
            <a:fillRect/>
          </a:stretch>
        </p:blipFill>
        <p:spPr bwMode="auto">
          <a:xfrm>
            <a:off x="190500" y="304800"/>
            <a:ext cx="2514600" cy="733425"/>
          </a:xfrm>
          <a:prstGeom prst="rect">
            <a:avLst/>
          </a:prstGeom>
          <a:noFill/>
          <a:ln w="9525">
            <a:noFill/>
            <a:miter lim="800000"/>
            <a:headEnd/>
            <a:tailEnd/>
          </a:ln>
        </p:spPr>
      </p:pic>
      <p:sp>
        <p:nvSpPr>
          <p:cNvPr id="6" name="Rectangle 5"/>
          <p:cNvSpPr/>
          <p:nvPr userDrawn="1"/>
        </p:nvSpPr>
        <p:spPr>
          <a:xfrm>
            <a:off x="0" y="3581400"/>
            <a:ext cx="9145588" cy="9683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he-IL">
              <a:solidFill>
                <a:srgbClr val="FFFFFF"/>
              </a:solidFill>
            </a:endParaRPr>
          </a:p>
        </p:txBody>
      </p:sp>
      <p:sp>
        <p:nvSpPr>
          <p:cNvPr id="7" name="Rectangle 6"/>
          <p:cNvSpPr>
            <a:spLocks noChangeArrowheads="1"/>
          </p:cNvSpPr>
          <p:nvPr userDrawn="1"/>
        </p:nvSpPr>
        <p:spPr bwMode="auto">
          <a:xfrm>
            <a:off x="2895600" y="542925"/>
            <a:ext cx="6248400" cy="628650"/>
          </a:xfrm>
          <a:prstGeom prst="rect">
            <a:avLst/>
          </a:prstGeom>
          <a:solidFill>
            <a:srgbClr val="015699"/>
          </a:solidFill>
          <a:ln w="25400" algn="ctr">
            <a:noFill/>
            <a:miter lim="800000"/>
            <a:headEnd/>
            <a:tailEnd/>
          </a:ln>
        </p:spPr>
        <p:txBody>
          <a:bodyPr anchor="ctr"/>
          <a:lstStyle/>
          <a:p>
            <a:pPr algn="ctr">
              <a:defRPr/>
            </a:pPr>
            <a:endParaRPr lang="he-IL">
              <a:solidFill>
                <a:srgbClr val="FFFFFF"/>
              </a:solidFill>
              <a:latin typeface="Calibri" pitchFamily="34" charset="0"/>
            </a:endParaRPr>
          </a:p>
        </p:txBody>
      </p:sp>
      <p:sp>
        <p:nvSpPr>
          <p:cNvPr id="8" name="Text Box 14"/>
          <p:cNvSpPr txBox="1">
            <a:spLocks noChangeArrowheads="1"/>
          </p:cNvSpPr>
          <p:nvPr userDrawn="1"/>
        </p:nvSpPr>
        <p:spPr bwMode="auto">
          <a:xfrm>
            <a:off x="0" y="6659563"/>
            <a:ext cx="1524000" cy="198437"/>
          </a:xfrm>
          <a:prstGeom prst="rect">
            <a:avLst/>
          </a:prstGeom>
          <a:noFill/>
          <a:ln w="9525">
            <a:noFill/>
            <a:miter lim="800000"/>
            <a:headEnd/>
            <a:tailEnd/>
          </a:ln>
          <a:effectLst/>
        </p:spPr>
        <p:txBody>
          <a:bodyPr>
            <a:spAutoFit/>
          </a:bodyPr>
          <a:lstStyle/>
          <a:p>
            <a:pPr>
              <a:spcBef>
                <a:spcPct val="50000"/>
              </a:spcBef>
              <a:defRPr/>
            </a:pPr>
            <a:r>
              <a:rPr lang="en-US" sz="700">
                <a:solidFill>
                  <a:srgbClr val="000000"/>
                </a:solidFill>
                <a:latin typeface="Calibri" pitchFamily="34" charset="0"/>
                <a:cs typeface="Calibri" pitchFamily="34" charset="0"/>
              </a:rPr>
              <a:t>© 2011 Atlantium Technologies Ltd.</a:t>
            </a:r>
          </a:p>
        </p:txBody>
      </p:sp>
      <p:sp>
        <p:nvSpPr>
          <p:cNvPr id="9" name="Text Box 15"/>
          <p:cNvSpPr txBox="1">
            <a:spLocks noChangeArrowheads="1"/>
          </p:cNvSpPr>
          <p:nvPr userDrawn="1"/>
        </p:nvSpPr>
        <p:spPr bwMode="auto">
          <a:xfrm>
            <a:off x="152400" y="1190625"/>
            <a:ext cx="2724150" cy="366713"/>
          </a:xfrm>
          <a:prstGeom prst="rect">
            <a:avLst/>
          </a:prstGeom>
          <a:noFill/>
          <a:ln w="9525">
            <a:noFill/>
            <a:miter lim="800000"/>
            <a:headEnd/>
            <a:tailEnd/>
          </a:ln>
          <a:effectLst/>
        </p:spPr>
        <p:txBody>
          <a:bodyPr>
            <a:spAutoFit/>
          </a:bodyPr>
          <a:lstStyle/>
          <a:p>
            <a:pPr algn="r">
              <a:spcBef>
                <a:spcPct val="50000"/>
              </a:spcBef>
              <a:defRPr/>
            </a:pPr>
            <a:r>
              <a:rPr lang="en-US" b="1">
                <a:solidFill>
                  <a:srgbClr val="FFFFFF"/>
                </a:solidFill>
              </a:rPr>
              <a:t>Power Plants</a:t>
            </a:r>
            <a:endParaRPr lang="en-US">
              <a:solidFill>
                <a:srgbClr val="FFFFFF"/>
              </a:solidFill>
            </a:endParaRPr>
          </a:p>
        </p:txBody>
      </p:sp>
      <p:sp>
        <p:nvSpPr>
          <p:cNvPr id="10" name="Text Box 16"/>
          <p:cNvSpPr txBox="1">
            <a:spLocks noChangeArrowheads="1"/>
          </p:cNvSpPr>
          <p:nvPr userDrawn="1"/>
        </p:nvSpPr>
        <p:spPr bwMode="auto">
          <a:xfrm>
            <a:off x="3000375" y="647700"/>
            <a:ext cx="4848225" cy="506413"/>
          </a:xfrm>
          <a:prstGeom prst="rect">
            <a:avLst/>
          </a:prstGeom>
          <a:noFill/>
          <a:ln w="9525">
            <a:noFill/>
            <a:miter lim="800000"/>
            <a:headEnd/>
            <a:tailEnd/>
          </a:ln>
          <a:effectLst/>
        </p:spPr>
        <p:txBody>
          <a:bodyPr>
            <a:spAutoFit/>
          </a:bodyPr>
          <a:lstStyle/>
          <a:p>
            <a:pPr>
              <a:lnSpc>
                <a:spcPct val="50000"/>
              </a:lnSpc>
              <a:spcBef>
                <a:spcPct val="50000"/>
              </a:spcBef>
            </a:pPr>
            <a:r>
              <a:rPr lang="en-US" b="1">
                <a:solidFill>
                  <a:srgbClr val="FFFFFF"/>
                </a:solidFill>
                <a:latin typeface="Calibri" pitchFamily="34" charset="0"/>
                <a:cs typeface="Arial" charset="0"/>
              </a:rPr>
              <a:t>UV Water Treatment</a:t>
            </a:r>
          </a:p>
          <a:p>
            <a:pPr>
              <a:lnSpc>
                <a:spcPct val="50000"/>
              </a:lnSpc>
              <a:spcBef>
                <a:spcPct val="50000"/>
              </a:spcBef>
            </a:pPr>
            <a:r>
              <a:rPr lang="en-US" b="1">
                <a:solidFill>
                  <a:srgbClr val="FFFFFF"/>
                </a:solidFill>
                <a:latin typeface="Calibri" pitchFamily="34" charset="0"/>
                <a:cs typeface="Arial" charset="0"/>
              </a:rPr>
              <a:t>Atlantium Hydro-Optic</a:t>
            </a:r>
            <a:r>
              <a:rPr lang="en-US" sz="1200" b="1">
                <a:solidFill>
                  <a:srgbClr val="FFFFFF"/>
                </a:solidFill>
                <a:latin typeface="Arial" charset="0"/>
                <a:cs typeface="Arial" charset="0"/>
              </a:rPr>
              <a:t>™</a:t>
            </a:r>
            <a:r>
              <a:rPr lang="he-IL" b="1">
                <a:solidFill>
                  <a:srgbClr val="FFFFFF"/>
                </a:solidFill>
                <a:latin typeface="Calibri" pitchFamily="34" charset="0"/>
                <a:cs typeface="Arial" charset="0"/>
              </a:rPr>
              <a:t> </a:t>
            </a:r>
            <a:r>
              <a:rPr lang="en-US" b="1">
                <a:solidFill>
                  <a:srgbClr val="FFFFFF"/>
                </a:solidFill>
                <a:latin typeface="Calibri" pitchFamily="34" charset="0"/>
                <a:cs typeface="Arial" charset="0"/>
              </a:rPr>
              <a:t>Solutions</a:t>
            </a:r>
            <a:endParaRPr lang="he-IL" b="1">
              <a:solidFill>
                <a:srgbClr val="FFFFFF"/>
              </a:solidFill>
              <a:latin typeface="Calibri" pitchFamily="34" charset="0"/>
              <a:cs typeface="Arial" charset="0"/>
            </a:endParaRPr>
          </a:p>
        </p:txBody>
      </p:sp>
      <p:pic>
        <p:nvPicPr>
          <p:cNvPr id="11" name="Picture 17" descr="IMG_0934.JPG"/>
          <p:cNvPicPr>
            <a:picLocks noChangeAspect="1"/>
          </p:cNvPicPr>
          <p:nvPr userDrawn="1"/>
        </p:nvPicPr>
        <p:blipFill>
          <a:blip r:embed="rId3" cstate="email"/>
          <a:srcRect/>
          <a:stretch>
            <a:fillRect/>
          </a:stretch>
        </p:blipFill>
        <p:spPr bwMode="auto">
          <a:xfrm>
            <a:off x="0" y="1590675"/>
            <a:ext cx="2924175" cy="1990725"/>
          </a:xfrm>
          <a:prstGeom prst="rect">
            <a:avLst/>
          </a:prstGeom>
          <a:noFill/>
          <a:ln w="9525">
            <a:noFill/>
            <a:miter lim="800000"/>
            <a:headEnd/>
            <a:tailEnd/>
          </a:ln>
        </p:spPr>
      </p:pic>
      <p:pic>
        <p:nvPicPr>
          <p:cNvPr id="12" name="Picture 2" descr="File:Fouling02.jpg">
            <a:hlinkClick r:id="rId4"/>
          </p:cNvPr>
          <p:cNvPicPr>
            <a:picLocks noChangeAspect="1" noChangeArrowheads="1"/>
          </p:cNvPicPr>
          <p:nvPr userDrawn="1"/>
        </p:nvPicPr>
        <p:blipFill>
          <a:blip r:embed="rId5" cstate="email"/>
          <a:srcRect/>
          <a:stretch>
            <a:fillRect/>
          </a:stretch>
        </p:blipFill>
        <p:spPr bwMode="auto">
          <a:xfrm>
            <a:off x="6515100" y="1162050"/>
            <a:ext cx="1536700" cy="1600200"/>
          </a:xfrm>
          <a:prstGeom prst="rect">
            <a:avLst/>
          </a:prstGeom>
          <a:noFill/>
          <a:ln w="9525">
            <a:noFill/>
            <a:miter lim="800000"/>
            <a:headEnd/>
            <a:tailEnd/>
          </a:ln>
          <a:effectLst>
            <a:outerShdw blurRad="292100" dist="139700" dir="2700000" algn="tl" rotWithShape="0">
              <a:srgbClr val="333333">
                <a:alpha val="65000"/>
              </a:srgbClr>
            </a:outerShdw>
          </a:effectLst>
        </p:spPr>
      </p:pic>
      <p:pic>
        <p:nvPicPr>
          <p:cNvPr id="13" name="Picture 20" descr="CENTRALSANJUAN.jpg"/>
          <p:cNvPicPr>
            <a:picLocks noChangeAspect="1"/>
          </p:cNvPicPr>
          <p:nvPr userDrawn="1"/>
        </p:nvPicPr>
        <p:blipFill>
          <a:blip r:embed="rId6" cstate="email"/>
          <a:srcRect/>
          <a:stretch>
            <a:fillRect/>
          </a:stretch>
        </p:blipFill>
        <p:spPr bwMode="auto">
          <a:xfrm>
            <a:off x="2903538" y="1176338"/>
            <a:ext cx="3625850" cy="2405062"/>
          </a:xfrm>
          <a:prstGeom prst="rect">
            <a:avLst/>
          </a:prstGeom>
          <a:noFill/>
          <a:ln w="9525">
            <a:noFill/>
            <a:miter lim="800000"/>
            <a:headEnd/>
            <a:tailEnd/>
          </a:ln>
        </p:spPr>
      </p:pic>
      <p:pic>
        <p:nvPicPr>
          <p:cNvPr id="14" name="Picture 6" descr="Maagan Michael Biofouling Picture"/>
          <p:cNvPicPr>
            <a:picLocks noChangeAspect="1" noChangeArrowheads="1"/>
          </p:cNvPicPr>
          <p:nvPr userDrawn="1"/>
        </p:nvPicPr>
        <p:blipFill>
          <a:blip r:embed="rId7" cstate="email"/>
          <a:srcRect/>
          <a:stretch>
            <a:fillRect/>
          </a:stretch>
        </p:blipFill>
        <p:spPr bwMode="auto">
          <a:xfrm>
            <a:off x="7543800" y="2114550"/>
            <a:ext cx="1597025" cy="1473200"/>
          </a:xfrm>
          <a:prstGeom prst="rect">
            <a:avLst/>
          </a:prstGeom>
          <a:noFill/>
          <a:ln w="9525">
            <a:noFill/>
            <a:miter lim="800000"/>
            <a:headEnd/>
            <a:tailEnd/>
          </a:ln>
        </p:spPr>
      </p:pic>
      <p:pic>
        <p:nvPicPr>
          <p:cNvPr id="15" name="Picture 2" descr="Sweetwater 1"/>
          <p:cNvPicPr>
            <a:picLocks noChangeAspect="1" noChangeArrowheads="1"/>
          </p:cNvPicPr>
          <p:nvPr userDrawn="1"/>
        </p:nvPicPr>
        <p:blipFill>
          <a:blip r:embed="rId8" cstate="email"/>
          <a:srcRect/>
          <a:stretch>
            <a:fillRect/>
          </a:stretch>
        </p:blipFill>
        <p:spPr bwMode="auto">
          <a:xfrm>
            <a:off x="6524625" y="2371725"/>
            <a:ext cx="1608138" cy="1208088"/>
          </a:xfrm>
          <a:prstGeom prst="rect">
            <a:avLst/>
          </a:prstGeom>
          <a:noFill/>
          <a:ln w="9525">
            <a:noFill/>
            <a:miter lim="800000"/>
            <a:headEnd/>
            <a:tailEnd/>
          </a:ln>
        </p:spPr>
      </p:pic>
      <p:pic>
        <p:nvPicPr>
          <p:cNvPr id="16" name="Picture 23" descr="IMG_0925.JPG"/>
          <p:cNvPicPr>
            <a:picLocks noChangeAspect="1"/>
          </p:cNvPicPr>
          <p:nvPr userDrawn="1"/>
        </p:nvPicPr>
        <p:blipFill>
          <a:blip r:embed="rId9" cstate="email"/>
          <a:srcRect/>
          <a:stretch>
            <a:fillRect/>
          </a:stretch>
        </p:blipFill>
        <p:spPr bwMode="auto">
          <a:xfrm>
            <a:off x="6513513" y="1165225"/>
            <a:ext cx="2633662" cy="1382713"/>
          </a:xfrm>
          <a:prstGeom prst="rect">
            <a:avLst/>
          </a:prstGeom>
          <a:noFill/>
          <a:ln w="9525">
            <a:noFill/>
            <a:miter lim="800000"/>
            <a:headEnd/>
            <a:tailEnd/>
          </a:ln>
        </p:spPr>
      </p:pic>
      <p:sp>
        <p:nvSpPr>
          <p:cNvPr id="4098" name="Rectangle 2"/>
          <p:cNvSpPr>
            <a:spLocks noGrp="1" noChangeArrowheads="1"/>
          </p:cNvSpPr>
          <p:nvPr>
            <p:ph type="ctrTitle"/>
          </p:nvPr>
        </p:nvSpPr>
        <p:spPr>
          <a:xfrm>
            <a:off x="1295400" y="4114800"/>
            <a:ext cx="7620000" cy="762000"/>
          </a:xfrm>
        </p:spPr>
        <p:txBody>
          <a:bodyPr/>
          <a:lstStyle>
            <a:lvl1pPr>
              <a:defRPr>
                <a:solidFill>
                  <a:schemeClr val="tx1"/>
                </a:solidFill>
              </a:defRPr>
            </a:lvl1pPr>
          </a:lstStyle>
          <a:p>
            <a:r>
              <a:rPr lang="he-IL"/>
              <a:t>לחץ כדי לערוך סגנון כותרת של תבנית בסיס</a:t>
            </a:r>
            <a:endParaRPr lang="en-US"/>
          </a:p>
        </p:txBody>
      </p:sp>
      <p:sp>
        <p:nvSpPr>
          <p:cNvPr id="4099" name="Rectangle 3"/>
          <p:cNvSpPr>
            <a:spLocks noGrp="1" noChangeArrowheads="1"/>
          </p:cNvSpPr>
          <p:nvPr>
            <p:ph type="subTitle" idx="1"/>
          </p:nvPr>
        </p:nvSpPr>
        <p:spPr>
          <a:xfrm>
            <a:off x="1295400" y="4876800"/>
            <a:ext cx="7620000" cy="457200"/>
          </a:xfrm>
        </p:spPr>
        <p:txBody>
          <a:bodyPr/>
          <a:lstStyle>
            <a:lvl1pPr marL="0" indent="0">
              <a:buFont typeface="Wingdings" pitchFamily="2" charset="2"/>
              <a:buNone/>
              <a:defRPr sz="1600"/>
            </a:lvl1pPr>
          </a:lstStyle>
          <a:p>
            <a:r>
              <a:rPr lang="he-IL"/>
              <a:t>לחץ כדי לערוך סגנון כותרת משנה של תבנית בסיס</a:t>
            </a:r>
            <a:endParaRPr lang="en-US"/>
          </a:p>
        </p:txBody>
      </p:sp>
      <p:sp>
        <p:nvSpPr>
          <p:cNvPr id="17" name="Footer Placeholder 4"/>
          <p:cNvSpPr>
            <a:spLocks noGrp="1"/>
          </p:cNvSpPr>
          <p:nvPr>
            <p:ph type="ftr" sz="quarter" idx="10"/>
          </p:nvPr>
        </p:nvSpPr>
        <p:spPr>
          <a:xfrm>
            <a:off x="3986213" y="6264275"/>
            <a:ext cx="4471987" cy="365125"/>
          </a:xfrm>
          <a:prstGeom prst="rect">
            <a:avLst/>
          </a:prstGeom>
        </p:spPr>
        <p:txBody>
          <a:bodyPr vert="horz" wrap="square" lIns="91440" tIns="45720" rIns="91440" bIns="45720" numCol="1" anchor="t" anchorCtr="0" compatLnSpc="1">
            <a:prstTxWarp prst="textNoShape">
              <a:avLst/>
            </a:prstTxWarp>
          </a:bodyPr>
          <a:lstStyle>
            <a:lvl1pPr algn="r">
              <a:defRPr sz="1600" i="1">
                <a:solidFill>
                  <a:srgbClr val="31859C"/>
                </a:solidFill>
                <a:latin typeface="+mn-lt"/>
                <a:cs typeface="Arial" charset="0"/>
              </a:defRPr>
            </a:lvl1pPr>
          </a:lstStyle>
          <a:p>
            <a:pPr>
              <a:defRPr/>
            </a:pPr>
            <a:r>
              <a:rPr lang="en-US"/>
              <a:t>Only Medium Pressure does more for less!</a:t>
            </a:r>
          </a:p>
        </p:txBody>
      </p:sp>
    </p:spTree>
    <p:extLst>
      <p:ext uri="{BB962C8B-B14F-4D97-AF65-F5344CB8AC3E}">
        <p14:creationId xmlns:p14="http://schemas.microsoft.com/office/powerpoint/2010/main" val="25634945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2" name="Title 1"/>
          <p:cNvSpPr>
            <a:spLocks noGrp="1"/>
          </p:cNvSpPr>
          <p:nvPr>
            <p:ph type="title"/>
          </p:nvPr>
        </p:nvSpPr>
        <p:spPr>
          <a:xfrm>
            <a:off x="1676400" y="152400"/>
            <a:ext cx="6848475" cy="457200"/>
          </a:xfrm>
        </p:spPr>
        <p:txBody>
          <a:bodyPr/>
          <a:lstStyle/>
          <a:p>
            <a:r>
              <a:rPr lang="en-US" smtClean="0"/>
              <a:t>Click to edit Master title style</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F0468FE9-0528-49B9-B7AA-55EA5409DD53}" type="slidenum">
              <a:rPr lang="en-US"/>
              <a:pPr>
                <a:defRPr/>
              </a:pPr>
              <a:t>‹#›</a:t>
            </a:fld>
            <a:endParaRPr lang="en-US"/>
          </a:p>
        </p:txBody>
      </p:sp>
    </p:spTree>
    <p:extLst>
      <p:ext uri="{BB962C8B-B14F-4D97-AF65-F5344CB8AC3E}">
        <p14:creationId xmlns:p14="http://schemas.microsoft.com/office/powerpoint/2010/main" val="13907244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sldNum" sz="quarter" idx="10"/>
          </p:nvPr>
        </p:nvSpPr>
        <p:spPr>
          <a:ln/>
        </p:spPr>
        <p:txBody>
          <a:bodyPr/>
          <a:lstStyle>
            <a:lvl1pPr>
              <a:defRPr/>
            </a:lvl1pPr>
          </a:lstStyle>
          <a:p>
            <a:pPr>
              <a:defRPr/>
            </a:pPr>
            <a:fld id="{5797E51B-1E78-45F4-BBB1-7EF549FAA6A4}" type="slidenum">
              <a:rPr lang="en-US"/>
              <a:pPr>
                <a:defRPr/>
              </a:pPr>
              <a:t>‹#›</a:t>
            </a:fld>
            <a:endParaRPr lang="en-US"/>
          </a:p>
        </p:txBody>
      </p:sp>
    </p:spTree>
    <p:extLst>
      <p:ext uri="{BB962C8B-B14F-4D97-AF65-F5344CB8AC3E}">
        <p14:creationId xmlns:p14="http://schemas.microsoft.com/office/powerpoint/2010/main" val="40178183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76250" y="838200"/>
            <a:ext cx="4000500" cy="5638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838200"/>
            <a:ext cx="4000500" cy="5638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
          <p:cNvSpPr>
            <a:spLocks noGrp="1" noChangeArrowheads="1"/>
          </p:cNvSpPr>
          <p:nvPr>
            <p:ph type="sldNum" sz="quarter" idx="10"/>
          </p:nvPr>
        </p:nvSpPr>
        <p:spPr>
          <a:ln/>
        </p:spPr>
        <p:txBody>
          <a:bodyPr/>
          <a:lstStyle>
            <a:lvl1pPr>
              <a:defRPr/>
            </a:lvl1pPr>
          </a:lstStyle>
          <a:p>
            <a:pPr>
              <a:defRPr/>
            </a:pPr>
            <a:fld id="{A804AEF8-8F76-41C1-8EA0-FC6AAA1A6841}" type="slidenum">
              <a:rPr lang="en-US"/>
              <a:pPr>
                <a:defRPr/>
              </a:pPr>
              <a:t>‹#›</a:t>
            </a:fld>
            <a:endParaRPr lang="en-US"/>
          </a:p>
        </p:txBody>
      </p:sp>
    </p:spTree>
    <p:extLst>
      <p:ext uri="{BB962C8B-B14F-4D97-AF65-F5344CB8AC3E}">
        <p14:creationId xmlns:p14="http://schemas.microsoft.com/office/powerpoint/2010/main" val="28875059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
          <p:cNvSpPr>
            <a:spLocks noGrp="1" noChangeArrowheads="1"/>
          </p:cNvSpPr>
          <p:nvPr>
            <p:ph type="sldNum" sz="quarter" idx="10"/>
          </p:nvPr>
        </p:nvSpPr>
        <p:spPr>
          <a:ln/>
        </p:spPr>
        <p:txBody>
          <a:bodyPr/>
          <a:lstStyle>
            <a:lvl1pPr>
              <a:defRPr/>
            </a:lvl1pPr>
          </a:lstStyle>
          <a:p>
            <a:pPr>
              <a:defRPr/>
            </a:pPr>
            <a:fld id="{C5F4DFD9-06EE-4346-B902-39F6E38F6A42}" type="slidenum">
              <a:rPr lang="en-US"/>
              <a:pPr>
                <a:defRPr/>
              </a:pPr>
              <a:t>‹#›</a:t>
            </a:fld>
            <a:endParaRPr lang="en-US"/>
          </a:p>
        </p:txBody>
      </p:sp>
    </p:spTree>
    <p:extLst>
      <p:ext uri="{BB962C8B-B14F-4D97-AF65-F5344CB8AC3E}">
        <p14:creationId xmlns:p14="http://schemas.microsoft.com/office/powerpoint/2010/main" val="12105666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6"/>
          <p:cNvSpPr>
            <a:spLocks noGrp="1" noChangeArrowheads="1"/>
          </p:cNvSpPr>
          <p:nvPr>
            <p:ph type="sldNum" sz="quarter" idx="10"/>
          </p:nvPr>
        </p:nvSpPr>
        <p:spPr>
          <a:ln/>
        </p:spPr>
        <p:txBody>
          <a:bodyPr/>
          <a:lstStyle>
            <a:lvl1pPr>
              <a:defRPr/>
            </a:lvl1pPr>
          </a:lstStyle>
          <a:p>
            <a:pPr>
              <a:defRPr/>
            </a:pPr>
            <a:fld id="{3E6CD4CD-2A7F-47B0-B0DA-4DC4C6E81279}" type="slidenum">
              <a:rPr lang="en-US"/>
              <a:pPr>
                <a:defRPr/>
              </a:pPr>
              <a:t>‹#›</a:t>
            </a:fld>
            <a:endParaRPr lang="en-US"/>
          </a:p>
        </p:txBody>
      </p:sp>
    </p:spTree>
    <p:extLst>
      <p:ext uri="{BB962C8B-B14F-4D97-AF65-F5344CB8AC3E}">
        <p14:creationId xmlns:p14="http://schemas.microsoft.com/office/powerpoint/2010/main" val="294214170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sldNum" sz="quarter" idx="10"/>
          </p:nvPr>
        </p:nvSpPr>
        <p:spPr>
          <a:ln/>
        </p:spPr>
        <p:txBody>
          <a:bodyPr/>
          <a:lstStyle>
            <a:lvl1pPr>
              <a:defRPr/>
            </a:lvl1pPr>
          </a:lstStyle>
          <a:p>
            <a:pPr>
              <a:defRPr/>
            </a:pPr>
            <a:fld id="{C98999DC-2CA1-4A40-B420-008623CA6C37}" type="slidenum">
              <a:rPr lang="en-US"/>
              <a:pPr>
                <a:defRPr/>
              </a:pPr>
              <a:t>‹#›</a:t>
            </a:fld>
            <a:endParaRPr lang="en-US"/>
          </a:p>
        </p:txBody>
      </p:sp>
    </p:spTree>
    <p:extLst>
      <p:ext uri="{BB962C8B-B14F-4D97-AF65-F5344CB8AC3E}">
        <p14:creationId xmlns:p14="http://schemas.microsoft.com/office/powerpoint/2010/main" val="36625986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fld id="{FAC0F2B5-6D58-450C-9708-6A44E750B56C}" type="slidenum">
              <a:rPr lang="en-US"/>
              <a:pPr>
                <a:defRPr/>
              </a:pPr>
              <a:t>‹#›</a:t>
            </a:fld>
            <a:endParaRPr lang="en-US"/>
          </a:p>
        </p:txBody>
      </p:sp>
    </p:spTree>
    <p:extLst>
      <p:ext uri="{BB962C8B-B14F-4D97-AF65-F5344CB8AC3E}">
        <p14:creationId xmlns:p14="http://schemas.microsoft.com/office/powerpoint/2010/main" val="313573139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fld id="{5B43742B-02E9-4E82-BFF5-3B7F8AC7757B}" type="slidenum">
              <a:rPr lang="en-US"/>
              <a:pPr>
                <a:defRPr/>
              </a:pPr>
              <a:t>‹#›</a:t>
            </a:fld>
            <a:endParaRPr lang="en-US"/>
          </a:p>
        </p:txBody>
      </p:sp>
    </p:spTree>
    <p:extLst>
      <p:ext uri="{BB962C8B-B14F-4D97-AF65-F5344CB8AC3E}">
        <p14:creationId xmlns:p14="http://schemas.microsoft.com/office/powerpoint/2010/main" val="383694990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A9E45348-FA91-480C-8D23-E39E498F5E95}" type="slidenum">
              <a:rPr lang="en-US"/>
              <a:pPr>
                <a:defRPr/>
              </a:pPr>
              <a:t>‹#›</a:t>
            </a:fld>
            <a:endParaRPr lang="en-US"/>
          </a:p>
        </p:txBody>
      </p:sp>
    </p:spTree>
    <p:extLst>
      <p:ext uri="{BB962C8B-B14F-4D97-AF65-F5344CB8AC3E}">
        <p14:creationId xmlns:p14="http://schemas.microsoft.com/office/powerpoint/2010/main" val="260571161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91300" y="85725"/>
            <a:ext cx="2038350" cy="63912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76250" y="85725"/>
            <a:ext cx="5962650" cy="63912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27B9FEB6-61A9-4513-98E4-AB4D31CCE39E}" type="slidenum">
              <a:rPr lang="en-US"/>
              <a:pPr>
                <a:defRPr/>
              </a:pPr>
              <a:t>‹#›</a:t>
            </a:fld>
            <a:endParaRPr lang="en-US"/>
          </a:p>
        </p:txBody>
      </p:sp>
    </p:spTree>
    <p:extLst>
      <p:ext uri="{BB962C8B-B14F-4D97-AF65-F5344CB8AC3E}">
        <p14:creationId xmlns:p14="http://schemas.microsoft.com/office/powerpoint/2010/main" val="38522657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1.pn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3"/>
          <p:cNvSpPr>
            <a:spLocks noGrp="1" noChangeArrowheads="1"/>
          </p:cNvSpPr>
          <p:nvPr>
            <p:ph type="body" idx="1"/>
          </p:nvPr>
        </p:nvSpPr>
        <p:spPr bwMode="auto">
          <a:xfrm>
            <a:off x="476250" y="838200"/>
            <a:ext cx="8153400" cy="5638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he-IL" smtClean="0"/>
              <a:t>לחץ כדי לערוך סגנונות טקסט של תבנית בסיס</a:t>
            </a:r>
            <a:endParaRPr lang="en-US" smtClean="0"/>
          </a:p>
          <a:p>
            <a:pPr lvl="1"/>
            <a:r>
              <a:rPr lang="he-IL" smtClean="0"/>
              <a:t>רמה שנייה</a:t>
            </a:r>
            <a:endParaRPr lang="en-US" smtClean="0"/>
          </a:p>
          <a:p>
            <a:pPr lvl="2"/>
            <a:r>
              <a:rPr lang="he-IL" smtClean="0"/>
              <a:t>רמה שלישית</a:t>
            </a:r>
            <a:endParaRPr lang="en-US" smtClean="0"/>
          </a:p>
          <a:p>
            <a:pPr lvl="3"/>
            <a:r>
              <a:rPr lang="he-IL" smtClean="0"/>
              <a:t>רמה רביעית</a:t>
            </a:r>
            <a:endParaRPr lang="en-US" smtClean="0"/>
          </a:p>
          <a:p>
            <a:pPr lvl="4"/>
            <a:r>
              <a:rPr lang="he-IL" smtClean="0"/>
              <a:t>רמה חמישית</a:t>
            </a:r>
            <a:endParaRPr lang="en-US" smtClean="0"/>
          </a:p>
        </p:txBody>
      </p:sp>
      <p:sp>
        <p:nvSpPr>
          <p:cNvPr id="1030" name="Rectangle 6"/>
          <p:cNvSpPr>
            <a:spLocks noGrp="1" noChangeArrowheads="1"/>
          </p:cNvSpPr>
          <p:nvPr>
            <p:ph type="sldNum" sz="quarter" idx="4"/>
          </p:nvPr>
        </p:nvSpPr>
        <p:spPr bwMode="auto">
          <a:xfrm>
            <a:off x="8734425" y="6553200"/>
            <a:ext cx="3810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solidFill>
                  <a:srgbClr val="015699"/>
                </a:solidFill>
              </a:defRPr>
            </a:lvl1pPr>
          </a:lstStyle>
          <a:p>
            <a:fld id="{FE04C090-2EDD-4A34-B24B-9180CAC9FCD9}" type="slidenum">
              <a:rPr lang="en-US"/>
              <a:pPr/>
              <a:t>‹#›</a:t>
            </a:fld>
            <a:endParaRPr lang="en-US"/>
          </a:p>
        </p:txBody>
      </p:sp>
      <p:sp>
        <p:nvSpPr>
          <p:cNvPr id="9" name="Rectangle 8"/>
          <p:cNvSpPr>
            <a:spLocks noChangeArrowheads="1"/>
          </p:cNvSpPr>
          <p:nvPr userDrawn="1"/>
        </p:nvSpPr>
        <p:spPr bwMode="auto">
          <a:xfrm>
            <a:off x="0" y="0"/>
            <a:ext cx="9144000" cy="76200"/>
          </a:xfrm>
          <a:prstGeom prst="rect">
            <a:avLst/>
          </a:prstGeom>
          <a:solidFill>
            <a:srgbClr val="FFC000"/>
          </a:solidFill>
          <a:ln w="25400" algn="ctr">
            <a:noFill/>
            <a:miter lim="800000"/>
            <a:headEnd/>
            <a:tailEnd/>
          </a:ln>
        </p:spPr>
        <p:txBody>
          <a:bodyPr anchor="ctr"/>
          <a:lstStyle/>
          <a:p>
            <a:endParaRPr lang="he-IL" sz="1200" b="1">
              <a:solidFill>
                <a:srgbClr val="FFFFFF"/>
              </a:solidFill>
              <a:latin typeface="Calibri" pitchFamily="34" charset="0"/>
            </a:endParaRPr>
          </a:p>
        </p:txBody>
      </p:sp>
      <p:sp>
        <p:nvSpPr>
          <p:cNvPr id="7" name="Rectangle 6"/>
          <p:cNvSpPr>
            <a:spLocks noChangeArrowheads="1"/>
          </p:cNvSpPr>
          <p:nvPr userDrawn="1"/>
        </p:nvSpPr>
        <p:spPr bwMode="auto">
          <a:xfrm>
            <a:off x="1657350" y="66675"/>
            <a:ext cx="7486650" cy="504825"/>
          </a:xfrm>
          <a:prstGeom prst="rect">
            <a:avLst/>
          </a:prstGeom>
          <a:solidFill>
            <a:srgbClr val="015699"/>
          </a:solidFill>
          <a:ln w="25400" algn="ctr">
            <a:noFill/>
            <a:miter lim="800000"/>
            <a:headEnd/>
            <a:tailEnd/>
          </a:ln>
        </p:spPr>
        <p:txBody>
          <a:bodyPr anchor="ctr"/>
          <a:lstStyle/>
          <a:p>
            <a:pPr algn="ctr"/>
            <a:endParaRPr lang="he-IL">
              <a:solidFill>
                <a:srgbClr val="FFFFFF"/>
              </a:solidFill>
              <a:latin typeface="Calibri" pitchFamily="34" charset="0"/>
            </a:endParaRPr>
          </a:p>
        </p:txBody>
      </p:sp>
      <p:sp>
        <p:nvSpPr>
          <p:cNvPr id="20" name="Rectangle 19"/>
          <p:cNvSpPr>
            <a:spLocks noChangeArrowheads="1"/>
          </p:cNvSpPr>
          <p:nvPr userDrawn="1"/>
        </p:nvSpPr>
        <p:spPr bwMode="auto">
          <a:xfrm flipV="1">
            <a:off x="-1588" y="6811963"/>
            <a:ext cx="9145588" cy="46037"/>
          </a:xfrm>
          <a:prstGeom prst="rect">
            <a:avLst/>
          </a:prstGeom>
          <a:solidFill>
            <a:srgbClr val="BFBFBF"/>
          </a:solidFill>
          <a:ln w="25400" algn="ctr">
            <a:noFill/>
            <a:miter lim="800000"/>
            <a:headEnd/>
            <a:tailEnd/>
          </a:ln>
        </p:spPr>
        <p:txBody>
          <a:bodyPr rot="10800000" anchor="ctr"/>
          <a:lstStyle/>
          <a:p>
            <a:pPr algn="ctr"/>
            <a:endParaRPr lang="he-IL">
              <a:solidFill>
                <a:srgbClr val="FFFFFF"/>
              </a:solidFill>
              <a:latin typeface="Calibri" pitchFamily="34" charset="0"/>
            </a:endParaRPr>
          </a:p>
        </p:txBody>
      </p:sp>
      <p:pic>
        <p:nvPicPr>
          <p:cNvPr id="1031" name="Picture 14"/>
          <p:cNvPicPr>
            <a:picLocks noChangeAspect="1"/>
          </p:cNvPicPr>
          <p:nvPr userDrawn="1"/>
        </p:nvPicPr>
        <p:blipFill>
          <a:blip r:embed="rId15" cstate="email"/>
          <a:srcRect/>
          <a:stretch>
            <a:fillRect/>
          </a:stretch>
        </p:blipFill>
        <p:spPr bwMode="auto">
          <a:xfrm>
            <a:off x="104775" y="171450"/>
            <a:ext cx="1409700" cy="412750"/>
          </a:xfrm>
          <a:prstGeom prst="rect">
            <a:avLst/>
          </a:prstGeom>
          <a:noFill/>
          <a:ln w="9525">
            <a:noFill/>
            <a:miter lim="800000"/>
            <a:headEnd/>
            <a:tailEnd/>
          </a:ln>
        </p:spPr>
      </p:pic>
      <p:sp>
        <p:nvSpPr>
          <p:cNvPr id="1035" name="Text Box 11"/>
          <p:cNvSpPr txBox="1">
            <a:spLocks noChangeArrowheads="1"/>
          </p:cNvSpPr>
          <p:nvPr userDrawn="1"/>
        </p:nvSpPr>
        <p:spPr bwMode="auto">
          <a:xfrm>
            <a:off x="7258050" y="6592888"/>
            <a:ext cx="1524000" cy="198437"/>
          </a:xfrm>
          <a:prstGeom prst="rect">
            <a:avLst/>
          </a:prstGeom>
          <a:noFill/>
          <a:ln w="9525">
            <a:noFill/>
            <a:miter lim="800000"/>
            <a:headEnd/>
            <a:tailEnd/>
          </a:ln>
          <a:effectLst/>
        </p:spPr>
        <p:txBody>
          <a:bodyPr>
            <a:spAutoFit/>
          </a:bodyPr>
          <a:lstStyle/>
          <a:p>
            <a:pPr>
              <a:spcBef>
                <a:spcPct val="50000"/>
              </a:spcBef>
              <a:defRPr/>
            </a:pPr>
            <a:r>
              <a:rPr lang="en-US" sz="700">
                <a:latin typeface="Calibri" pitchFamily="34" charset="0"/>
                <a:cs typeface="Calibri" pitchFamily="34" charset="0"/>
              </a:rPr>
              <a:t>© 2011 Atlantium Technologies Ltd.</a:t>
            </a:r>
          </a:p>
        </p:txBody>
      </p:sp>
      <p:sp>
        <p:nvSpPr>
          <p:cNvPr id="1036" name="Line 12"/>
          <p:cNvSpPr>
            <a:spLocks noChangeShapeType="1"/>
          </p:cNvSpPr>
          <p:nvPr userDrawn="1"/>
        </p:nvSpPr>
        <p:spPr bwMode="auto">
          <a:xfrm>
            <a:off x="8763000" y="6573838"/>
            <a:ext cx="0" cy="228600"/>
          </a:xfrm>
          <a:prstGeom prst="line">
            <a:avLst/>
          </a:prstGeom>
          <a:noFill/>
          <a:ln w="9525">
            <a:solidFill>
              <a:srgbClr val="015699"/>
            </a:solidFill>
            <a:round/>
            <a:headEnd/>
            <a:tailEnd/>
          </a:ln>
          <a:effectLst/>
        </p:spPr>
        <p:txBody>
          <a:bodyPr/>
          <a:lstStyle/>
          <a:p>
            <a:pPr>
              <a:defRPr/>
            </a:pPr>
            <a:endParaRPr lang="en-US">
              <a:latin typeface="Arial" charset="0"/>
              <a:cs typeface="Arial" charset="0"/>
            </a:endParaRPr>
          </a:p>
        </p:txBody>
      </p:sp>
      <p:sp>
        <p:nvSpPr>
          <p:cNvPr id="1034" name="Rectangle 2"/>
          <p:cNvSpPr>
            <a:spLocks noGrp="1" noChangeArrowheads="1"/>
          </p:cNvSpPr>
          <p:nvPr>
            <p:ph type="title"/>
          </p:nvPr>
        </p:nvSpPr>
        <p:spPr bwMode="auto">
          <a:xfrm>
            <a:off x="1743075" y="85725"/>
            <a:ext cx="6324600" cy="4572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he-IL" smtClean="0"/>
              <a:t>לחץ כדי לערוך סגנון כותרת של תבנית בסיס</a:t>
            </a:r>
            <a:endParaRPr lang="en-US" smtClean="0"/>
          </a:p>
        </p:txBody>
      </p:sp>
    </p:spTree>
  </p:cSld>
  <p:clrMap bg1="lt1" tx1="dk1" bg2="lt2" tx2="dk2" accent1="accent1" accent2="accent2" accent3="accent3" accent4="accent4" accent5="accent5" accent6="accent6" hlink="hlink" folHlink="folHlink"/>
  <p:sldLayoutIdLst>
    <p:sldLayoutId id="2147483707"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20" r:id="rId12"/>
    <p:sldLayoutId id="2147483721" r:id="rId13"/>
  </p:sldLayoutIdLst>
  <p:hf hdr="0" ftr="0" dt="0"/>
  <p:txStyles>
    <p:titleStyle>
      <a:lvl1pPr algn="l" rtl="0" eaLnBrk="0" fontAlgn="base" hangingPunct="0">
        <a:spcBef>
          <a:spcPct val="0"/>
        </a:spcBef>
        <a:spcAft>
          <a:spcPct val="0"/>
        </a:spcAft>
        <a:defRPr sz="2400" b="1">
          <a:solidFill>
            <a:schemeClr val="bg1"/>
          </a:solidFill>
          <a:latin typeface="+mj-lt"/>
          <a:ea typeface="+mj-ea"/>
          <a:cs typeface="+mj-cs"/>
        </a:defRPr>
      </a:lvl1pPr>
      <a:lvl2pPr algn="l" rtl="0" eaLnBrk="0" fontAlgn="base" hangingPunct="0">
        <a:spcBef>
          <a:spcPct val="0"/>
        </a:spcBef>
        <a:spcAft>
          <a:spcPct val="0"/>
        </a:spcAft>
        <a:defRPr sz="2400" b="1">
          <a:solidFill>
            <a:schemeClr val="bg1"/>
          </a:solidFill>
          <a:latin typeface="Calibri" pitchFamily="34" charset="0"/>
          <a:cs typeface="Arial" charset="0"/>
        </a:defRPr>
      </a:lvl2pPr>
      <a:lvl3pPr algn="l" rtl="0" eaLnBrk="0" fontAlgn="base" hangingPunct="0">
        <a:spcBef>
          <a:spcPct val="0"/>
        </a:spcBef>
        <a:spcAft>
          <a:spcPct val="0"/>
        </a:spcAft>
        <a:defRPr sz="2400" b="1">
          <a:solidFill>
            <a:schemeClr val="bg1"/>
          </a:solidFill>
          <a:latin typeface="Calibri" pitchFamily="34" charset="0"/>
          <a:cs typeface="Arial" charset="0"/>
        </a:defRPr>
      </a:lvl3pPr>
      <a:lvl4pPr algn="l" rtl="0" eaLnBrk="0" fontAlgn="base" hangingPunct="0">
        <a:spcBef>
          <a:spcPct val="0"/>
        </a:spcBef>
        <a:spcAft>
          <a:spcPct val="0"/>
        </a:spcAft>
        <a:defRPr sz="2400" b="1">
          <a:solidFill>
            <a:schemeClr val="bg1"/>
          </a:solidFill>
          <a:latin typeface="Calibri" pitchFamily="34" charset="0"/>
          <a:cs typeface="Arial" charset="0"/>
        </a:defRPr>
      </a:lvl4pPr>
      <a:lvl5pPr algn="l" rtl="0" eaLnBrk="0" fontAlgn="base" hangingPunct="0">
        <a:spcBef>
          <a:spcPct val="0"/>
        </a:spcBef>
        <a:spcAft>
          <a:spcPct val="0"/>
        </a:spcAft>
        <a:defRPr sz="2400" b="1">
          <a:solidFill>
            <a:schemeClr val="bg1"/>
          </a:solidFill>
          <a:latin typeface="Calibri" pitchFamily="34" charset="0"/>
          <a:cs typeface="Arial" charset="0"/>
        </a:defRPr>
      </a:lvl5pPr>
      <a:lvl6pPr marL="457200" algn="l" rtl="0" fontAlgn="base">
        <a:spcBef>
          <a:spcPct val="0"/>
        </a:spcBef>
        <a:spcAft>
          <a:spcPct val="0"/>
        </a:spcAft>
        <a:defRPr sz="2400" b="1">
          <a:solidFill>
            <a:schemeClr val="bg1"/>
          </a:solidFill>
          <a:latin typeface="Calibri" pitchFamily="34" charset="0"/>
          <a:cs typeface="Arial" charset="0"/>
        </a:defRPr>
      </a:lvl6pPr>
      <a:lvl7pPr marL="914400" algn="l" rtl="0" fontAlgn="base">
        <a:spcBef>
          <a:spcPct val="0"/>
        </a:spcBef>
        <a:spcAft>
          <a:spcPct val="0"/>
        </a:spcAft>
        <a:defRPr sz="2400" b="1">
          <a:solidFill>
            <a:schemeClr val="bg1"/>
          </a:solidFill>
          <a:latin typeface="Calibri" pitchFamily="34" charset="0"/>
          <a:cs typeface="Arial" charset="0"/>
        </a:defRPr>
      </a:lvl7pPr>
      <a:lvl8pPr marL="1371600" algn="l" rtl="0" fontAlgn="base">
        <a:spcBef>
          <a:spcPct val="0"/>
        </a:spcBef>
        <a:spcAft>
          <a:spcPct val="0"/>
        </a:spcAft>
        <a:defRPr sz="2400" b="1">
          <a:solidFill>
            <a:schemeClr val="bg1"/>
          </a:solidFill>
          <a:latin typeface="Calibri" pitchFamily="34" charset="0"/>
          <a:cs typeface="Arial" charset="0"/>
        </a:defRPr>
      </a:lvl8pPr>
      <a:lvl9pPr marL="1828800" algn="l" rtl="0" fontAlgn="base">
        <a:spcBef>
          <a:spcPct val="0"/>
        </a:spcBef>
        <a:spcAft>
          <a:spcPct val="0"/>
        </a:spcAft>
        <a:defRPr sz="2400" b="1">
          <a:solidFill>
            <a:schemeClr val="bg1"/>
          </a:solidFill>
          <a:latin typeface="Calibri" pitchFamily="34" charset="0"/>
          <a:cs typeface="Arial" charset="0"/>
        </a:defRPr>
      </a:lvl9pPr>
    </p:titleStyle>
    <p:bodyStyle>
      <a:lvl1pPr marL="342900" indent="-342900" algn="l" rtl="0" eaLnBrk="0" fontAlgn="base" hangingPunct="0">
        <a:lnSpc>
          <a:spcPct val="120000"/>
        </a:lnSpc>
        <a:spcBef>
          <a:spcPct val="20000"/>
        </a:spcBef>
        <a:spcAft>
          <a:spcPct val="0"/>
        </a:spcAft>
        <a:buClr>
          <a:srgbClr val="015699"/>
        </a:buClr>
        <a:buFont typeface="Wingdings" pitchFamily="2" charset="2"/>
        <a:buChar char="§"/>
        <a:defRPr sz="2000">
          <a:solidFill>
            <a:schemeClr val="tx1"/>
          </a:solidFill>
          <a:latin typeface="+mn-lt"/>
          <a:ea typeface="+mn-ea"/>
          <a:cs typeface="+mn-cs"/>
        </a:defRPr>
      </a:lvl1pPr>
      <a:lvl2pPr marL="742950" indent="-285750" algn="l" rtl="0" eaLnBrk="0" fontAlgn="base" hangingPunct="0">
        <a:lnSpc>
          <a:spcPct val="120000"/>
        </a:lnSpc>
        <a:spcBef>
          <a:spcPct val="20000"/>
        </a:spcBef>
        <a:spcAft>
          <a:spcPct val="0"/>
        </a:spcAft>
        <a:buClr>
          <a:srgbClr val="015699"/>
        </a:buClr>
        <a:buFont typeface="Wingdings" pitchFamily="2" charset="2"/>
        <a:buChar char="§"/>
        <a:defRPr>
          <a:solidFill>
            <a:schemeClr val="tx1"/>
          </a:solidFill>
          <a:latin typeface="+mn-lt"/>
          <a:cs typeface="Calibri" pitchFamily="34" charset="0"/>
        </a:defRPr>
      </a:lvl2pPr>
      <a:lvl3pPr marL="1143000" indent="-228600" algn="l" rtl="0" eaLnBrk="0" fontAlgn="base" hangingPunct="0">
        <a:lnSpc>
          <a:spcPct val="120000"/>
        </a:lnSpc>
        <a:spcBef>
          <a:spcPct val="20000"/>
        </a:spcBef>
        <a:spcAft>
          <a:spcPct val="0"/>
        </a:spcAft>
        <a:buClr>
          <a:srgbClr val="015699"/>
        </a:buClr>
        <a:buFont typeface="Wingdings" pitchFamily="2" charset="2"/>
        <a:buChar char="§"/>
        <a:defRPr sz="1600">
          <a:solidFill>
            <a:schemeClr val="tx1"/>
          </a:solidFill>
          <a:latin typeface="+mn-lt"/>
          <a:cs typeface="Calibri" pitchFamily="34" charset="0"/>
        </a:defRPr>
      </a:lvl3pPr>
      <a:lvl4pPr marL="1600200" indent="-228600" algn="l" rtl="0" eaLnBrk="0" fontAlgn="base" hangingPunct="0">
        <a:lnSpc>
          <a:spcPct val="120000"/>
        </a:lnSpc>
        <a:spcBef>
          <a:spcPct val="20000"/>
        </a:spcBef>
        <a:spcAft>
          <a:spcPct val="0"/>
        </a:spcAft>
        <a:buClr>
          <a:srgbClr val="015699"/>
        </a:buClr>
        <a:buFont typeface="Wingdings" pitchFamily="2" charset="2"/>
        <a:buChar char="§"/>
        <a:defRPr sz="1400">
          <a:solidFill>
            <a:schemeClr val="tx1"/>
          </a:solidFill>
          <a:latin typeface="+mn-lt"/>
          <a:cs typeface="Calibri" pitchFamily="34" charset="0"/>
        </a:defRPr>
      </a:lvl4pPr>
      <a:lvl5pPr marL="2057400" indent="-228600" algn="l" rtl="0" eaLnBrk="0" fontAlgn="base" hangingPunct="0">
        <a:lnSpc>
          <a:spcPct val="120000"/>
        </a:lnSpc>
        <a:spcBef>
          <a:spcPct val="20000"/>
        </a:spcBef>
        <a:spcAft>
          <a:spcPct val="0"/>
        </a:spcAft>
        <a:buClr>
          <a:srgbClr val="015699"/>
        </a:buClr>
        <a:buFont typeface="Wingdings" pitchFamily="2" charset="2"/>
        <a:buChar char="§"/>
        <a:defRPr sz="1400">
          <a:solidFill>
            <a:schemeClr val="tx1"/>
          </a:solidFill>
          <a:latin typeface="+mn-lt"/>
          <a:cs typeface="Calibri" pitchFamily="34" charset="0"/>
        </a:defRPr>
      </a:lvl5pPr>
      <a:lvl6pPr marL="2514600" indent="-228600" algn="l" rtl="0" fontAlgn="base">
        <a:lnSpc>
          <a:spcPct val="120000"/>
        </a:lnSpc>
        <a:spcBef>
          <a:spcPct val="20000"/>
        </a:spcBef>
        <a:spcAft>
          <a:spcPct val="0"/>
        </a:spcAft>
        <a:buClr>
          <a:srgbClr val="015699"/>
        </a:buClr>
        <a:buFont typeface="Wingdings" pitchFamily="2" charset="2"/>
        <a:buChar char="§"/>
        <a:defRPr sz="1400">
          <a:solidFill>
            <a:schemeClr val="tx1"/>
          </a:solidFill>
          <a:latin typeface="+mn-lt"/>
          <a:cs typeface="Calibri" pitchFamily="34" charset="0"/>
        </a:defRPr>
      </a:lvl6pPr>
      <a:lvl7pPr marL="2971800" indent="-228600" algn="l" rtl="0" fontAlgn="base">
        <a:lnSpc>
          <a:spcPct val="120000"/>
        </a:lnSpc>
        <a:spcBef>
          <a:spcPct val="20000"/>
        </a:spcBef>
        <a:spcAft>
          <a:spcPct val="0"/>
        </a:spcAft>
        <a:buClr>
          <a:srgbClr val="015699"/>
        </a:buClr>
        <a:buFont typeface="Wingdings" pitchFamily="2" charset="2"/>
        <a:buChar char="§"/>
        <a:defRPr sz="1400">
          <a:solidFill>
            <a:schemeClr val="tx1"/>
          </a:solidFill>
          <a:latin typeface="+mn-lt"/>
          <a:cs typeface="Calibri" pitchFamily="34" charset="0"/>
        </a:defRPr>
      </a:lvl7pPr>
      <a:lvl8pPr marL="3429000" indent="-228600" algn="l" rtl="0" fontAlgn="base">
        <a:lnSpc>
          <a:spcPct val="120000"/>
        </a:lnSpc>
        <a:spcBef>
          <a:spcPct val="20000"/>
        </a:spcBef>
        <a:spcAft>
          <a:spcPct val="0"/>
        </a:spcAft>
        <a:buClr>
          <a:srgbClr val="015699"/>
        </a:buClr>
        <a:buFont typeface="Wingdings" pitchFamily="2" charset="2"/>
        <a:buChar char="§"/>
        <a:defRPr sz="1400">
          <a:solidFill>
            <a:schemeClr val="tx1"/>
          </a:solidFill>
          <a:latin typeface="+mn-lt"/>
          <a:cs typeface="Calibri" pitchFamily="34" charset="0"/>
        </a:defRPr>
      </a:lvl8pPr>
      <a:lvl9pPr marL="3886200" indent="-228600" algn="l" rtl="0" fontAlgn="base">
        <a:lnSpc>
          <a:spcPct val="120000"/>
        </a:lnSpc>
        <a:spcBef>
          <a:spcPct val="20000"/>
        </a:spcBef>
        <a:spcAft>
          <a:spcPct val="0"/>
        </a:spcAft>
        <a:buClr>
          <a:srgbClr val="015699"/>
        </a:buClr>
        <a:buFont typeface="Wingdings" pitchFamily="2" charset="2"/>
        <a:buChar char="§"/>
        <a:defRPr sz="1400">
          <a:solidFill>
            <a:schemeClr val="tx1"/>
          </a:solidFill>
          <a:latin typeface="+mn-lt"/>
          <a:cs typeface="Calibri" pitchFamily="34"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3"/>
          <p:cNvSpPr>
            <a:spLocks noGrp="1" noChangeArrowheads="1"/>
          </p:cNvSpPr>
          <p:nvPr>
            <p:ph type="body" idx="1"/>
          </p:nvPr>
        </p:nvSpPr>
        <p:spPr bwMode="auto">
          <a:xfrm>
            <a:off x="476250" y="838200"/>
            <a:ext cx="8153400" cy="5638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he-IL" smtClean="0"/>
              <a:t>לחץ כדי לערוך סגנונות טקסט של תבנית בסיס</a:t>
            </a:r>
            <a:endParaRPr lang="en-US" smtClean="0"/>
          </a:p>
          <a:p>
            <a:pPr lvl="1"/>
            <a:r>
              <a:rPr lang="he-IL" smtClean="0"/>
              <a:t>רמה שנייה</a:t>
            </a:r>
            <a:endParaRPr lang="en-US" smtClean="0"/>
          </a:p>
          <a:p>
            <a:pPr lvl="2"/>
            <a:r>
              <a:rPr lang="he-IL" smtClean="0"/>
              <a:t>רמה שלישית</a:t>
            </a:r>
            <a:endParaRPr lang="en-US" smtClean="0"/>
          </a:p>
          <a:p>
            <a:pPr lvl="3"/>
            <a:r>
              <a:rPr lang="he-IL" smtClean="0"/>
              <a:t>רמה רביעית</a:t>
            </a:r>
            <a:endParaRPr lang="en-US" smtClean="0"/>
          </a:p>
          <a:p>
            <a:pPr lvl="4"/>
            <a:r>
              <a:rPr lang="he-IL" smtClean="0"/>
              <a:t>רמה חמישית</a:t>
            </a:r>
            <a:endParaRPr lang="en-US" smtClean="0"/>
          </a:p>
        </p:txBody>
      </p:sp>
      <p:sp>
        <p:nvSpPr>
          <p:cNvPr id="1030" name="Rectangle 6"/>
          <p:cNvSpPr>
            <a:spLocks noGrp="1" noChangeArrowheads="1"/>
          </p:cNvSpPr>
          <p:nvPr>
            <p:ph type="sldNum" sz="quarter" idx="4"/>
          </p:nvPr>
        </p:nvSpPr>
        <p:spPr bwMode="auto">
          <a:xfrm>
            <a:off x="8734425" y="6553200"/>
            <a:ext cx="3810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solidFill>
                  <a:srgbClr val="015699"/>
                </a:solidFill>
                <a:latin typeface="Arial" pitchFamily="34" charset="0"/>
                <a:cs typeface="Arial" pitchFamily="34" charset="0"/>
              </a:defRPr>
            </a:lvl1pPr>
          </a:lstStyle>
          <a:p>
            <a:pPr>
              <a:defRPr/>
            </a:pPr>
            <a:fld id="{10CBC310-98C0-4680-B087-F6B73EE70C58}" type="slidenum">
              <a:rPr lang="en-US"/>
              <a:pPr>
                <a:defRPr/>
              </a:pPr>
              <a:t>‹#›</a:t>
            </a:fld>
            <a:endParaRPr lang="en-US"/>
          </a:p>
        </p:txBody>
      </p:sp>
      <p:sp>
        <p:nvSpPr>
          <p:cNvPr id="9" name="Rectangle 8"/>
          <p:cNvSpPr>
            <a:spLocks noChangeArrowheads="1"/>
          </p:cNvSpPr>
          <p:nvPr userDrawn="1"/>
        </p:nvSpPr>
        <p:spPr bwMode="auto">
          <a:xfrm>
            <a:off x="0" y="0"/>
            <a:ext cx="9144000" cy="76200"/>
          </a:xfrm>
          <a:prstGeom prst="rect">
            <a:avLst/>
          </a:prstGeom>
          <a:solidFill>
            <a:srgbClr val="FFC000"/>
          </a:solidFill>
          <a:ln w="25400" algn="ctr">
            <a:noFill/>
            <a:miter lim="800000"/>
            <a:headEnd/>
            <a:tailEnd/>
          </a:ln>
        </p:spPr>
        <p:txBody>
          <a:bodyPr anchor="ctr"/>
          <a:lstStyle/>
          <a:p>
            <a:pPr>
              <a:defRPr/>
            </a:pPr>
            <a:endParaRPr lang="he-IL" sz="1200" b="1">
              <a:solidFill>
                <a:srgbClr val="FFFFFF"/>
              </a:solidFill>
              <a:latin typeface="Calibri" pitchFamily="34" charset="0"/>
            </a:endParaRPr>
          </a:p>
        </p:txBody>
      </p:sp>
      <p:sp>
        <p:nvSpPr>
          <p:cNvPr id="7" name="Rectangle 6"/>
          <p:cNvSpPr>
            <a:spLocks noChangeArrowheads="1"/>
          </p:cNvSpPr>
          <p:nvPr userDrawn="1"/>
        </p:nvSpPr>
        <p:spPr bwMode="auto">
          <a:xfrm>
            <a:off x="1657350" y="66675"/>
            <a:ext cx="7486650" cy="504825"/>
          </a:xfrm>
          <a:prstGeom prst="rect">
            <a:avLst/>
          </a:prstGeom>
          <a:solidFill>
            <a:srgbClr val="015699"/>
          </a:solidFill>
          <a:ln w="25400" algn="ctr">
            <a:noFill/>
            <a:miter lim="800000"/>
            <a:headEnd/>
            <a:tailEnd/>
          </a:ln>
        </p:spPr>
        <p:txBody>
          <a:bodyPr anchor="ctr"/>
          <a:lstStyle/>
          <a:p>
            <a:pPr algn="ctr">
              <a:defRPr/>
            </a:pPr>
            <a:endParaRPr lang="he-IL">
              <a:solidFill>
                <a:srgbClr val="FFFFFF"/>
              </a:solidFill>
              <a:latin typeface="Calibri" pitchFamily="34" charset="0"/>
            </a:endParaRPr>
          </a:p>
        </p:txBody>
      </p:sp>
      <p:sp>
        <p:nvSpPr>
          <p:cNvPr id="20" name="Rectangle 19"/>
          <p:cNvSpPr>
            <a:spLocks noChangeArrowheads="1"/>
          </p:cNvSpPr>
          <p:nvPr userDrawn="1"/>
        </p:nvSpPr>
        <p:spPr bwMode="auto">
          <a:xfrm flipV="1">
            <a:off x="-1588" y="6811963"/>
            <a:ext cx="9145588" cy="46037"/>
          </a:xfrm>
          <a:prstGeom prst="rect">
            <a:avLst/>
          </a:prstGeom>
          <a:solidFill>
            <a:srgbClr val="BFBFBF"/>
          </a:solidFill>
          <a:ln w="25400" algn="ctr">
            <a:noFill/>
            <a:miter lim="800000"/>
            <a:headEnd/>
            <a:tailEnd/>
          </a:ln>
        </p:spPr>
        <p:txBody>
          <a:bodyPr rot="10800000" anchor="ctr"/>
          <a:lstStyle/>
          <a:p>
            <a:pPr algn="ctr">
              <a:defRPr/>
            </a:pPr>
            <a:endParaRPr lang="he-IL">
              <a:solidFill>
                <a:srgbClr val="FFFFFF"/>
              </a:solidFill>
              <a:latin typeface="Calibri" pitchFamily="34" charset="0"/>
            </a:endParaRPr>
          </a:p>
        </p:txBody>
      </p:sp>
      <p:pic>
        <p:nvPicPr>
          <p:cNvPr id="1031" name="Picture 14"/>
          <p:cNvPicPr>
            <a:picLocks noChangeAspect="1"/>
          </p:cNvPicPr>
          <p:nvPr userDrawn="1"/>
        </p:nvPicPr>
        <p:blipFill>
          <a:blip r:embed="rId13" cstate="email"/>
          <a:srcRect/>
          <a:stretch>
            <a:fillRect/>
          </a:stretch>
        </p:blipFill>
        <p:spPr bwMode="auto">
          <a:xfrm>
            <a:off x="104775" y="171450"/>
            <a:ext cx="1409700" cy="412750"/>
          </a:xfrm>
          <a:prstGeom prst="rect">
            <a:avLst/>
          </a:prstGeom>
          <a:noFill/>
          <a:ln w="9525">
            <a:noFill/>
            <a:miter lim="800000"/>
            <a:headEnd/>
            <a:tailEnd/>
          </a:ln>
        </p:spPr>
      </p:pic>
      <p:sp>
        <p:nvSpPr>
          <p:cNvPr id="1035" name="Text Box 11"/>
          <p:cNvSpPr txBox="1">
            <a:spLocks noChangeArrowheads="1"/>
          </p:cNvSpPr>
          <p:nvPr userDrawn="1"/>
        </p:nvSpPr>
        <p:spPr bwMode="auto">
          <a:xfrm>
            <a:off x="7258050" y="6592888"/>
            <a:ext cx="1524000" cy="198437"/>
          </a:xfrm>
          <a:prstGeom prst="rect">
            <a:avLst/>
          </a:prstGeom>
          <a:noFill/>
          <a:ln w="9525">
            <a:noFill/>
            <a:miter lim="800000"/>
            <a:headEnd/>
            <a:tailEnd/>
          </a:ln>
          <a:effectLst/>
        </p:spPr>
        <p:txBody>
          <a:bodyPr>
            <a:spAutoFit/>
          </a:bodyPr>
          <a:lstStyle/>
          <a:p>
            <a:pPr>
              <a:spcBef>
                <a:spcPct val="50000"/>
              </a:spcBef>
              <a:defRPr/>
            </a:pPr>
            <a:r>
              <a:rPr lang="en-US" sz="700">
                <a:solidFill>
                  <a:srgbClr val="000000"/>
                </a:solidFill>
                <a:latin typeface="Calibri" pitchFamily="34" charset="0"/>
                <a:cs typeface="Calibri" pitchFamily="34" charset="0"/>
              </a:rPr>
              <a:t>© 2011 Atlantium Technologies Ltd.</a:t>
            </a:r>
          </a:p>
        </p:txBody>
      </p:sp>
      <p:sp>
        <p:nvSpPr>
          <p:cNvPr id="1036" name="Line 12"/>
          <p:cNvSpPr>
            <a:spLocks noChangeShapeType="1"/>
          </p:cNvSpPr>
          <p:nvPr userDrawn="1"/>
        </p:nvSpPr>
        <p:spPr bwMode="auto">
          <a:xfrm>
            <a:off x="8763000" y="6573838"/>
            <a:ext cx="0" cy="228600"/>
          </a:xfrm>
          <a:prstGeom prst="line">
            <a:avLst/>
          </a:prstGeom>
          <a:noFill/>
          <a:ln w="9525">
            <a:solidFill>
              <a:srgbClr val="015699"/>
            </a:solidFill>
            <a:round/>
            <a:headEnd/>
            <a:tailEnd/>
          </a:ln>
          <a:effectLst/>
        </p:spPr>
        <p:txBody>
          <a:bodyPr/>
          <a:lstStyle/>
          <a:p>
            <a:pPr>
              <a:defRPr/>
            </a:pPr>
            <a:endParaRPr lang="en-US">
              <a:solidFill>
                <a:srgbClr val="000000"/>
              </a:solidFill>
              <a:latin typeface="Arial" charset="0"/>
              <a:cs typeface="Arial" charset="0"/>
            </a:endParaRPr>
          </a:p>
        </p:txBody>
      </p:sp>
      <p:sp>
        <p:nvSpPr>
          <p:cNvPr id="1034" name="Rectangle 2"/>
          <p:cNvSpPr>
            <a:spLocks noGrp="1" noChangeArrowheads="1"/>
          </p:cNvSpPr>
          <p:nvPr>
            <p:ph type="title"/>
          </p:nvPr>
        </p:nvSpPr>
        <p:spPr bwMode="auto">
          <a:xfrm>
            <a:off x="1743075" y="85725"/>
            <a:ext cx="6324600" cy="4572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he-IL" smtClean="0"/>
              <a:t>לחץ כדי לערוך סגנון כותרת של תבנית בסיס</a:t>
            </a:r>
            <a:endParaRPr lang="en-US" smtClean="0"/>
          </a:p>
        </p:txBody>
      </p:sp>
    </p:spTree>
    <p:extLst>
      <p:ext uri="{BB962C8B-B14F-4D97-AF65-F5344CB8AC3E}">
        <p14:creationId xmlns:p14="http://schemas.microsoft.com/office/powerpoint/2010/main" val="2178583623"/>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hdr="0" ftr="0" dt="0"/>
  <p:txStyles>
    <p:titleStyle>
      <a:lvl1pPr algn="l" rtl="0" eaLnBrk="0" fontAlgn="base" hangingPunct="0">
        <a:spcBef>
          <a:spcPct val="0"/>
        </a:spcBef>
        <a:spcAft>
          <a:spcPct val="0"/>
        </a:spcAft>
        <a:defRPr sz="2400" b="1">
          <a:solidFill>
            <a:schemeClr val="bg1"/>
          </a:solidFill>
          <a:latin typeface="+mj-lt"/>
          <a:ea typeface="+mj-ea"/>
          <a:cs typeface="+mj-cs"/>
        </a:defRPr>
      </a:lvl1pPr>
      <a:lvl2pPr algn="l" rtl="0" eaLnBrk="0" fontAlgn="base" hangingPunct="0">
        <a:spcBef>
          <a:spcPct val="0"/>
        </a:spcBef>
        <a:spcAft>
          <a:spcPct val="0"/>
        </a:spcAft>
        <a:defRPr sz="2400" b="1">
          <a:solidFill>
            <a:schemeClr val="bg1"/>
          </a:solidFill>
          <a:latin typeface="Calibri" pitchFamily="34" charset="0"/>
          <a:cs typeface="Arial" charset="0"/>
        </a:defRPr>
      </a:lvl2pPr>
      <a:lvl3pPr algn="l" rtl="0" eaLnBrk="0" fontAlgn="base" hangingPunct="0">
        <a:spcBef>
          <a:spcPct val="0"/>
        </a:spcBef>
        <a:spcAft>
          <a:spcPct val="0"/>
        </a:spcAft>
        <a:defRPr sz="2400" b="1">
          <a:solidFill>
            <a:schemeClr val="bg1"/>
          </a:solidFill>
          <a:latin typeface="Calibri" pitchFamily="34" charset="0"/>
          <a:cs typeface="Arial" charset="0"/>
        </a:defRPr>
      </a:lvl3pPr>
      <a:lvl4pPr algn="l" rtl="0" eaLnBrk="0" fontAlgn="base" hangingPunct="0">
        <a:spcBef>
          <a:spcPct val="0"/>
        </a:spcBef>
        <a:spcAft>
          <a:spcPct val="0"/>
        </a:spcAft>
        <a:defRPr sz="2400" b="1">
          <a:solidFill>
            <a:schemeClr val="bg1"/>
          </a:solidFill>
          <a:latin typeface="Calibri" pitchFamily="34" charset="0"/>
          <a:cs typeface="Arial" charset="0"/>
        </a:defRPr>
      </a:lvl4pPr>
      <a:lvl5pPr algn="l" rtl="0" eaLnBrk="0" fontAlgn="base" hangingPunct="0">
        <a:spcBef>
          <a:spcPct val="0"/>
        </a:spcBef>
        <a:spcAft>
          <a:spcPct val="0"/>
        </a:spcAft>
        <a:defRPr sz="2400" b="1">
          <a:solidFill>
            <a:schemeClr val="bg1"/>
          </a:solidFill>
          <a:latin typeface="Calibri" pitchFamily="34" charset="0"/>
          <a:cs typeface="Arial" charset="0"/>
        </a:defRPr>
      </a:lvl5pPr>
      <a:lvl6pPr marL="457200" algn="l" rtl="0" fontAlgn="base">
        <a:spcBef>
          <a:spcPct val="0"/>
        </a:spcBef>
        <a:spcAft>
          <a:spcPct val="0"/>
        </a:spcAft>
        <a:defRPr sz="2400" b="1">
          <a:solidFill>
            <a:schemeClr val="bg1"/>
          </a:solidFill>
          <a:latin typeface="Calibri" pitchFamily="34" charset="0"/>
          <a:cs typeface="Arial" charset="0"/>
        </a:defRPr>
      </a:lvl6pPr>
      <a:lvl7pPr marL="914400" algn="l" rtl="0" fontAlgn="base">
        <a:spcBef>
          <a:spcPct val="0"/>
        </a:spcBef>
        <a:spcAft>
          <a:spcPct val="0"/>
        </a:spcAft>
        <a:defRPr sz="2400" b="1">
          <a:solidFill>
            <a:schemeClr val="bg1"/>
          </a:solidFill>
          <a:latin typeface="Calibri" pitchFamily="34" charset="0"/>
          <a:cs typeface="Arial" charset="0"/>
        </a:defRPr>
      </a:lvl7pPr>
      <a:lvl8pPr marL="1371600" algn="l" rtl="0" fontAlgn="base">
        <a:spcBef>
          <a:spcPct val="0"/>
        </a:spcBef>
        <a:spcAft>
          <a:spcPct val="0"/>
        </a:spcAft>
        <a:defRPr sz="2400" b="1">
          <a:solidFill>
            <a:schemeClr val="bg1"/>
          </a:solidFill>
          <a:latin typeface="Calibri" pitchFamily="34" charset="0"/>
          <a:cs typeface="Arial" charset="0"/>
        </a:defRPr>
      </a:lvl8pPr>
      <a:lvl9pPr marL="1828800" algn="l" rtl="0" fontAlgn="base">
        <a:spcBef>
          <a:spcPct val="0"/>
        </a:spcBef>
        <a:spcAft>
          <a:spcPct val="0"/>
        </a:spcAft>
        <a:defRPr sz="2400" b="1">
          <a:solidFill>
            <a:schemeClr val="bg1"/>
          </a:solidFill>
          <a:latin typeface="Calibri" pitchFamily="34" charset="0"/>
          <a:cs typeface="Arial" charset="0"/>
        </a:defRPr>
      </a:lvl9pPr>
    </p:titleStyle>
    <p:bodyStyle>
      <a:lvl1pPr marL="342900" indent="-342900" algn="l" rtl="0" eaLnBrk="0" fontAlgn="base" hangingPunct="0">
        <a:lnSpc>
          <a:spcPct val="120000"/>
        </a:lnSpc>
        <a:spcBef>
          <a:spcPct val="20000"/>
        </a:spcBef>
        <a:spcAft>
          <a:spcPct val="0"/>
        </a:spcAft>
        <a:buClr>
          <a:srgbClr val="015699"/>
        </a:buClr>
        <a:buFont typeface="Wingdings" pitchFamily="2" charset="2"/>
        <a:buChar char="§"/>
        <a:defRPr sz="2000">
          <a:solidFill>
            <a:schemeClr val="tx1"/>
          </a:solidFill>
          <a:latin typeface="+mn-lt"/>
          <a:ea typeface="+mn-ea"/>
          <a:cs typeface="+mn-cs"/>
        </a:defRPr>
      </a:lvl1pPr>
      <a:lvl2pPr marL="742950" indent="-285750" algn="l" rtl="0" eaLnBrk="0" fontAlgn="base" hangingPunct="0">
        <a:lnSpc>
          <a:spcPct val="120000"/>
        </a:lnSpc>
        <a:spcBef>
          <a:spcPct val="20000"/>
        </a:spcBef>
        <a:spcAft>
          <a:spcPct val="0"/>
        </a:spcAft>
        <a:buClr>
          <a:srgbClr val="015699"/>
        </a:buClr>
        <a:buFont typeface="Wingdings" pitchFamily="2" charset="2"/>
        <a:buChar char="§"/>
        <a:defRPr>
          <a:solidFill>
            <a:schemeClr val="tx1"/>
          </a:solidFill>
          <a:latin typeface="+mn-lt"/>
          <a:cs typeface="Arial" charset="0"/>
        </a:defRPr>
      </a:lvl2pPr>
      <a:lvl3pPr marL="1143000" indent="-228600" algn="l" rtl="0" eaLnBrk="0" fontAlgn="base" hangingPunct="0">
        <a:lnSpc>
          <a:spcPct val="120000"/>
        </a:lnSpc>
        <a:spcBef>
          <a:spcPct val="20000"/>
        </a:spcBef>
        <a:spcAft>
          <a:spcPct val="0"/>
        </a:spcAft>
        <a:buClr>
          <a:srgbClr val="015699"/>
        </a:buClr>
        <a:buFont typeface="Wingdings" pitchFamily="2" charset="2"/>
        <a:buChar char="§"/>
        <a:defRPr sz="1600">
          <a:solidFill>
            <a:schemeClr val="tx1"/>
          </a:solidFill>
          <a:latin typeface="+mn-lt"/>
          <a:cs typeface="Arial" charset="0"/>
        </a:defRPr>
      </a:lvl3pPr>
      <a:lvl4pPr marL="1600200" indent="-228600" algn="l" rtl="0" eaLnBrk="0" fontAlgn="base" hangingPunct="0">
        <a:lnSpc>
          <a:spcPct val="120000"/>
        </a:lnSpc>
        <a:spcBef>
          <a:spcPct val="20000"/>
        </a:spcBef>
        <a:spcAft>
          <a:spcPct val="0"/>
        </a:spcAft>
        <a:buClr>
          <a:srgbClr val="015699"/>
        </a:buClr>
        <a:buFont typeface="Wingdings" pitchFamily="2" charset="2"/>
        <a:buChar char="§"/>
        <a:defRPr sz="1400">
          <a:solidFill>
            <a:schemeClr val="tx1"/>
          </a:solidFill>
          <a:latin typeface="+mn-lt"/>
          <a:cs typeface="Arial" charset="0"/>
        </a:defRPr>
      </a:lvl4pPr>
      <a:lvl5pPr marL="2057400" indent="-228600" algn="l" rtl="0" eaLnBrk="0" fontAlgn="base" hangingPunct="0">
        <a:lnSpc>
          <a:spcPct val="120000"/>
        </a:lnSpc>
        <a:spcBef>
          <a:spcPct val="20000"/>
        </a:spcBef>
        <a:spcAft>
          <a:spcPct val="0"/>
        </a:spcAft>
        <a:buClr>
          <a:srgbClr val="015699"/>
        </a:buClr>
        <a:buFont typeface="Wingdings" pitchFamily="2" charset="2"/>
        <a:buChar char="§"/>
        <a:defRPr sz="1400">
          <a:solidFill>
            <a:schemeClr val="tx1"/>
          </a:solidFill>
          <a:latin typeface="+mn-lt"/>
          <a:cs typeface="Arial" charset="0"/>
        </a:defRPr>
      </a:lvl5pPr>
      <a:lvl6pPr marL="2514600" indent="-228600" algn="l" rtl="0" fontAlgn="base">
        <a:lnSpc>
          <a:spcPct val="120000"/>
        </a:lnSpc>
        <a:spcBef>
          <a:spcPct val="20000"/>
        </a:spcBef>
        <a:spcAft>
          <a:spcPct val="0"/>
        </a:spcAft>
        <a:buClr>
          <a:srgbClr val="015699"/>
        </a:buClr>
        <a:buFont typeface="Wingdings" pitchFamily="2" charset="2"/>
        <a:buChar char="§"/>
        <a:defRPr sz="1400">
          <a:solidFill>
            <a:schemeClr val="tx1"/>
          </a:solidFill>
          <a:latin typeface="+mn-lt"/>
          <a:cs typeface="Calibri" pitchFamily="34" charset="0"/>
        </a:defRPr>
      </a:lvl6pPr>
      <a:lvl7pPr marL="2971800" indent="-228600" algn="l" rtl="0" fontAlgn="base">
        <a:lnSpc>
          <a:spcPct val="120000"/>
        </a:lnSpc>
        <a:spcBef>
          <a:spcPct val="20000"/>
        </a:spcBef>
        <a:spcAft>
          <a:spcPct val="0"/>
        </a:spcAft>
        <a:buClr>
          <a:srgbClr val="015699"/>
        </a:buClr>
        <a:buFont typeface="Wingdings" pitchFamily="2" charset="2"/>
        <a:buChar char="§"/>
        <a:defRPr sz="1400">
          <a:solidFill>
            <a:schemeClr val="tx1"/>
          </a:solidFill>
          <a:latin typeface="+mn-lt"/>
          <a:cs typeface="Calibri" pitchFamily="34" charset="0"/>
        </a:defRPr>
      </a:lvl7pPr>
      <a:lvl8pPr marL="3429000" indent="-228600" algn="l" rtl="0" fontAlgn="base">
        <a:lnSpc>
          <a:spcPct val="120000"/>
        </a:lnSpc>
        <a:spcBef>
          <a:spcPct val="20000"/>
        </a:spcBef>
        <a:spcAft>
          <a:spcPct val="0"/>
        </a:spcAft>
        <a:buClr>
          <a:srgbClr val="015699"/>
        </a:buClr>
        <a:buFont typeface="Wingdings" pitchFamily="2" charset="2"/>
        <a:buChar char="§"/>
        <a:defRPr sz="1400">
          <a:solidFill>
            <a:schemeClr val="tx1"/>
          </a:solidFill>
          <a:latin typeface="+mn-lt"/>
          <a:cs typeface="Calibri" pitchFamily="34" charset="0"/>
        </a:defRPr>
      </a:lvl8pPr>
      <a:lvl9pPr marL="3886200" indent="-228600" algn="l" rtl="0" fontAlgn="base">
        <a:lnSpc>
          <a:spcPct val="120000"/>
        </a:lnSpc>
        <a:spcBef>
          <a:spcPct val="20000"/>
        </a:spcBef>
        <a:spcAft>
          <a:spcPct val="0"/>
        </a:spcAft>
        <a:buClr>
          <a:srgbClr val="015699"/>
        </a:buClr>
        <a:buFont typeface="Wingdings" pitchFamily="2" charset="2"/>
        <a:buChar char="§"/>
        <a:defRPr sz="1400">
          <a:solidFill>
            <a:schemeClr val="tx1"/>
          </a:solidFill>
          <a:latin typeface="+mn-lt"/>
          <a:cs typeface="Calibri" pitchFamily="34"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1.jpeg"/><Relationship Id="rId7" Type="http://schemas.openxmlformats.org/officeDocument/2006/relationships/image" Target="../media/image14.jpeg"/><Relationship Id="rId2" Type="http://schemas.openxmlformats.org/officeDocument/2006/relationships/hyperlink" Target="http://upload.wikimedia.org/wikipedia/commons/6/69/Fouling02.jpg" TargetMode="External"/><Relationship Id="rId1" Type="http://schemas.openxmlformats.org/officeDocument/2006/relationships/slideLayout" Target="../slideLayouts/slideLayout5.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hyperlink" Target="http://upload.wikimedia.org/wikipedia/commons/2/23/Korrosion_Rohr01.jpg"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upload.wikimedia.org/wikipedia/commons/8/85/Fiber_optic_illuminated.jpg"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3.xml"/><Relationship Id="rId4" Type="http://schemas.openxmlformats.org/officeDocument/2006/relationships/image" Target="../media/image26.jpeg"/></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28.png"/></Relationships>
</file>

<file path=ppt/slides/_rels/slide15.xml.rels><?xml version="1.0" encoding="UTF-8" standalone="yes"?>
<Relationships xmlns="http://schemas.openxmlformats.org/package/2006/relationships"><Relationship Id="rId2" Type="http://schemas.openxmlformats.org/officeDocument/2006/relationships/image" Target="../media/image29.w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9.wmf"/><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30.emf"/></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image" Target="../media/image34.jpeg"/><Relationship Id="rId7" Type="http://schemas.openxmlformats.org/officeDocument/2006/relationships/image" Target="../media/image38.jpeg"/><Relationship Id="rId2" Type="http://schemas.openxmlformats.org/officeDocument/2006/relationships/image" Target="../media/image33.jpeg"/><Relationship Id="rId1" Type="http://schemas.openxmlformats.org/officeDocument/2006/relationships/slideLayout" Target="../slideLayouts/slideLayout2.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jpeg"/><Relationship Id="rId9" Type="http://schemas.openxmlformats.org/officeDocument/2006/relationships/image" Target="../media/image40.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 Id="rId6" Type="http://schemas.openxmlformats.org/officeDocument/2006/relationships/image" Target="../media/image45.png"/><Relationship Id="rId5" Type="http://schemas.openxmlformats.org/officeDocument/2006/relationships/image" Target="../media/image44.jpeg"/><Relationship Id="rId4" Type="http://schemas.openxmlformats.org/officeDocument/2006/relationships/image" Target="../media/image43.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49.png"/></Relationships>
</file>

<file path=ppt/slides/_rels/slide26.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15.xml"/><Relationship Id="rId6" Type="http://schemas.openxmlformats.org/officeDocument/2006/relationships/image" Target="../media/image61.jpeg"/><Relationship Id="rId5" Type="http://schemas.openxmlformats.org/officeDocument/2006/relationships/image" Target="../media/image60.jpeg"/><Relationship Id="rId4" Type="http://schemas.openxmlformats.org/officeDocument/2006/relationships/image" Target="../media/image59.jpeg"/></Relationships>
</file>

<file path=ppt/slides/_rels/slide34.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2.xml"/><Relationship Id="rId4" Type="http://schemas.openxmlformats.org/officeDocument/2006/relationships/image" Target="../media/image70.jpe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2.xml"/><Relationship Id="rId6" Type="http://schemas.openxmlformats.org/officeDocument/2006/relationships/image" Target="../media/image75.jpeg"/><Relationship Id="rId5" Type="http://schemas.openxmlformats.org/officeDocument/2006/relationships/image" Target="../media/image74.jpeg"/><Relationship Id="rId4" Type="http://schemas.openxmlformats.org/officeDocument/2006/relationships/image" Target="../media/image73.jpeg"/></Relationships>
</file>

<file path=ppt/slides/_rels/slide45.xml.rels><?xml version="1.0" encoding="UTF-8" standalone="yes"?>
<Relationships xmlns="http://schemas.openxmlformats.org/package/2006/relationships"><Relationship Id="rId3" Type="http://schemas.openxmlformats.org/officeDocument/2006/relationships/image" Target="../media/image71.jpeg"/><Relationship Id="rId7" Type="http://schemas.openxmlformats.org/officeDocument/2006/relationships/image" Target="../media/image77.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76.jpeg"/><Relationship Id="rId5" Type="http://schemas.openxmlformats.org/officeDocument/2006/relationships/image" Target="../media/image73.jpeg"/><Relationship Id="rId4" Type="http://schemas.openxmlformats.org/officeDocument/2006/relationships/image" Target="../media/image72.jpeg"/></Relationships>
</file>

<file path=ppt/slides/_rels/slide46.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83.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hyperlink" Target="mailto:info@atlantium.com" TargetMode="Externa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9.png"/><Relationship Id="rId1" Type="http://schemas.openxmlformats.org/officeDocument/2006/relationships/slideLayout" Target="../slideLayouts/slideLayout2.xml"/><Relationship Id="rId5" Type="http://schemas.openxmlformats.org/officeDocument/2006/relationships/image" Target="../media/image85.jpeg"/><Relationship Id="rId4" Type="http://schemas.openxmlformats.org/officeDocument/2006/relationships/image" Target="../media/image84.jpeg"/></Relationships>
</file>

<file path=ppt/slides/_rels/slide5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87.jpeg"/><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Grp="1" noChangeArrowheads="1"/>
          </p:cNvSpPr>
          <p:nvPr>
            <p:ph type="ctrTitle"/>
          </p:nvPr>
        </p:nvSpPr>
        <p:spPr>
          <a:xfrm>
            <a:off x="152400" y="4572000"/>
            <a:ext cx="8763000" cy="762000"/>
          </a:xfrm>
        </p:spPr>
        <p:txBody>
          <a:bodyPr/>
          <a:lstStyle/>
          <a:p>
            <a:pPr eaLnBrk="1" hangingPunct="1">
              <a:defRPr/>
            </a:pPr>
            <a:r>
              <a:rPr lang="en-US" sz="3600" dirty="0">
                <a:solidFill>
                  <a:srgbClr val="5F5F5F"/>
                </a:solidFill>
              </a:rPr>
              <a:t>Innovation in Water Treatment </a:t>
            </a:r>
            <a:r>
              <a:rPr lang="en-US" sz="3600" dirty="0" smtClean="0">
                <a:solidFill>
                  <a:srgbClr val="5F5F5F"/>
                </a:solidFill>
              </a:rPr>
              <a:t/>
            </a:r>
            <a:br>
              <a:rPr lang="en-US" sz="3600" dirty="0" smtClean="0">
                <a:solidFill>
                  <a:srgbClr val="5F5F5F"/>
                </a:solidFill>
              </a:rPr>
            </a:br>
            <a:r>
              <a:rPr lang="en-US" dirty="0" smtClean="0">
                <a:solidFill>
                  <a:schemeClr val="accent5">
                    <a:lumMod val="25000"/>
                  </a:schemeClr>
                </a:solidFill>
              </a:rPr>
              <a:t/>
            </a:r>
            <a:br>
              <a:rPr lang="en-US" dirty="0" smtClean="0">
                <a:solidFill>
                  <a:schemeClr val="accent5">
                    <a:lumMod val="25000"/>
                  </a:schemeClr>
                </a:solidFill>
              </a:rPr>
            </a:br>
            <a:endParaRPr lang="en-US" dirty="0" smtClean="0">
              <a:solidFill>
                <a:schemeClr val="accent5">
                  <a:lumMod val="25000"/>
                </a:schemeClr>
              </a:solidFill>
            </a:endParaRPr>
          </a:p>
        </p:txBody>
      </p:sp>
      <p:sp>
        <p:nvSpPr>
          <p:cNvPr id="3075" name="Rectangle 5"/>
          <p:cNvSpPr>
            <a:spLocks noGrp="1" noChangeArrowheads="1"/>
          </p:cNvSpPr>
          <p:nvPr>
            <p:ph type="subTitle" idx="1"/>
          </p:nvPr>
        </p:nvSpPr>
        <p:spPr>
          <a:xfrm>
            <a:off x="7978254" y="6248400"/>
            <a:ext cx="1143000" cy="457200"/>
          </a:xfrm>
        </p:spPr>
        <p:txBody>
          <a:bodyPr/>
          <a:lstStyle/>
          <a:p>
            <a:pPr eaLnBrk="1" hangingPunct="1"/>
            <a:r>
              <a:rPr lang="en-US" dirty="0" smtClean="0"/>
              <a:t>July  2012</a:t>
            </a:r>
          </a:p>
        </p:txBody>
      </p:sp>
      <p:sp>
        <p:nvSpPr>
          <p:cNvPr id="2" name="Rectangle 1"/>
          <p:cNvSpPr/>
          <p:nvPr/>
        </p:nvSpPr>
        <p:spPr>
          <a:xfrm>
            <a:off x="32982" y="6211669"/>
            <a:ext cx="2286000" cy="584775"/>
          </a:xfrm>
          <a:prstGeom prst="rect">
            <a:avLst/>
          </a:prstGeom>
        </p:spPr>
        <p:txBody>
          <a:bodyPr wrap="square">
            <a:spAutoFit/>
          </a:bodyPr>
          <a:lstStyle/>
          <a:p>
            <a:r>
              <a:rPr lang="en-US" sz="1600" dirty="0" smtClean="0">
                <a:solidFill>
                  <a:schemeClr val="accent5">
                    <a:lumMod val="25000"/>
                  </a:schemeClr>
                </a:solidFill>
              </a:rPr>
              <a:t>Dennis Bitter</a:t>
            </a:r>
            <a:r>
              <a:rPr lang="en-US" sz="1600" dirty="0">
                <a:solidFill>
                  <a:schemeClr val="accent5">
                    <a:lumMod val="25000"/>
                  </a:schemeClr>
                </a:solidFill>
              </a:rPr>
              <a:t/>
            </a:r>
            <a:br>
              <a:rPr lang="en-US" sz="1600" dirty="0">
                <a:solidFill>
                  <a:schemeClr val="accent5">
                    <a:lumMod val="25000"/>
                  </a:schemeClr>
                </a:solidFill>
              </a:rPr>
            </a:br>
            <a:endParaRPr lang="he-IL" sz="16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88C79C9-16EA-4E27-BB9F-AEDEC9ADB76A}" type="slidenum">
              <a:rPr lang="en-US" smtClean="0"/>
              <a:pPr/>
              <a:t>2</a:t>
            </a:fld>
            <a:endParaRPr lang="en-US"/>
          </a:p>
        </p:txBody>
      </p:sp>
      <p:sp>
        <p:nvSpPr>
          <p:cNvPr id="6" name="Rectangle 4"/>
          <p:cNvSpPr>
            <a:spLocks noGrp="1" noChangeArrowheads="1"/>
          </p:cNvSpPr>
          <p:nvPr>
            <p:ph idx="1"/>
          </p:nvPr>
        </p:nvSpPr>
        <p:spPr>
          <a:xfrm>
            <a:off x="476250" y="838200"/>
            <a:ext cx="8439150" cy="5638800"/>
          </a:xfrm>
        </p:spPr>
        <p:txBody>
          <a:bodyPr/>
          <a:lstStyle/>
          <a:p>
            <a:pPr marL="0" indent="0" eaLnBrk="1" hangingPunct="1">
              <a:buNone/>
              <a:defRPr/>
            </a:pPr>
            <a:r>
              <a:rPr lang="en-US" sz="2000" dirty="0" smtClean="0">
                <a:solidFill>
                  <a:srgbClr val="5F5F5F"/>
                </a:solidFill>
              </a:rPr>
              <a:t> </a:t>
            </a:r>
            <a:r>
              <a:rPr lang="en-US" dirty="0" smtClean="0">
                <a:solidFill>
                  <a:schemeClr val="accent5">
                    <a:lumMod val="25000"/>
                  </a:schemeClr>
                </a:solidFill>
              </a:rPr>
              <a:t/>
            </a:r>
            <a:br>
              <a:rPr lang="en-US" dirty="0" smtClean="0">
                <a:solidFill>
                  <a:schemeClr val="accent5">
                    <a:lumMod val="25000"/>
                  </a:schemeClr>
                </a:solidFill>
              </a:rPr>
            </a:br>
            <a:r>
              <a:rPr lang="en-US" dirty="0" err="1" smtClean="0">
                <a:solidFill>
                  <a:schemeClr val="accent5">
                    <a:lumMod val="25000"/>
                  </a:schemeClr>
                </a:solidFill>
              </a:rPr>
              <a:t>Atlantium</a:t>
            </a:r>
            <a:r>
              <a:rPr lang="en-US" dirty="0" smtClean="0">
                <a:solidFill>
                  <a:schemeClr val="accent5">
                    <a:lumMod val="25000"/>
                  </a:schemeClr>
                </a:solidFill>
              </a:rPr>
              <a:t> Hydro-Optic™ Technology can significantly lower Operating costs</a:t>
            </a:r>
          </a:p>
          <a:p>
            <a:pPr marL="0" indent="0" eaLnBrk="1" hangingPunct="1">
              <a:buNone/>
              <a:defRPr/>
            </a:pPr>
            <a:r>
              <a:rPr lang="en-US" dirty="0" smtClean="0">
                <a:solidFill>
                  <a:schemeClr val="accent5">
                    <a:lumMod val="25000"/>
                  </a:schemeClr>
                </a:solidFill>
              </a:rPr>
              <a:t>through increased efficiencies, better heat transfer and improved productivity</a:t>
            </a:r>
          </a:p>
          <a:p>
            <a:pPr marL="0" indent="0" eaLnBrk="1" hangingPunct="1">
              <a:buNone/>
              <a:defRPr/>
            </a:pPr>
            <a:endParaRPr lang="en-US" dirty="0">
              <a:solidFill>
                <a:schemeClr val="accent5">
                  <a:lumMod val="25000"/>
                </a:schemeClr>
              </a:solidFill>
            </a:endParaRPr>
          </a:p>
          <a:p>
            <a:pPr lvl="1" eaLnBrk="1" hangingPunct="1">
              <a:defRPr/>
            </a:pPr>
            <a:r>
              <a:rPr lang="en-US" sz="2000" dirty="0" smtClean="0">
                <a:solidFill>
                  <a:schemeClr val="accent5">
                    <a:lumMod val="25000"/>
                  </a:schemeClr>
                </a:solidFill>
              </a:rPr>
              <a:t>PROVEN CONTROL FOR BOTH MACRO AND MICRO-FOULING</a:t>
            </a:r>
          </a:p>
          <a:p>
            <a:pPr lvl="2" eaLnBrk="1" hangingPunct="1">
              <a:defRPr/>
            </a:pPr>
            <a:r>
              <a:rPr lang="en-US" dirty="0" smtClean="0">
                <a:solidFill>
                  <a:schemeClr val="accent5">
                    <a:lumMod val="25000"/>
                  </a:schemeClr>
                </a:solidFill>
              </a:rPr>
              <a:t>AQUATIC INVASIVE SPECIES – invasive mussels (zebra, </a:t>
            </a:r>
            <a:r>
              <a:rPr lang="en-US" dirty="0" err="1" smtClean="0">
                <a:solidFill>
                  <a:schemeClr val="accent5">
                    <a:lumMod val="25000"/>
                  </a:schemeClr>
                </a:solidFill>
              </a:rPr>
              <a:t>quagga</a:t>
            </a:r>
            <a:r>
              <a:rPr lang="en-US" dirty="0" smtClean="0">
                <a:solidFill>
                  <a:schemeClr val="accent5">
                    <a:lumMod val="25000"/>
                  </a:schemeClr>
                </a:solidFill>
              </a:rPr>
              <a:t>, clams, </a:t>
            </a:r>
            <a:r>
              <a:rPr lang="en-US" dirty="0" err="1" smtClean="0">
                <a:solidFill>
                  <a:schemeClr val="accent5">
                    <a:lumMod val="25000"/>
                  </a:schemeClr>
                </a:solidFill>
              </a:rPr>
              <a:t>bannacles</a:t>
            </a:r>
            <a:r>
              <a:rPr lang="en-US" dirty="0" smtClean="0">
                <a:solidFill>
                  <a:schemeClr val="accent5">
                    <a:lumMod val="25000"/>
                  </a:schemeClr>
                </a:solidFill>
              </a:rPr>
              <a:t>, etc.)</a:t>
            </a:r>
            <a:endParaRPr lang="en-US" dirty="0">
              <a:solidFill>
                <a:schemeClr val="accent5">
                  <a:lumMod val="25000"/>
                </a:schemeClr>
              </a:solidFill>
            </a:endParaRPr>
          </a:p>
          <a:p>
            <a:pPr lvl="2" eaLnBrk="1" hangingPunct="1">
              <a:defRPr/>
            </a:pPr>
            <a:r>
              <a:rPr lang="en-US" dirty="0" smtClean="0">
                <a:solidFill>
                  <a:schemeClr val="accent5">
                    <a:lumMod val="25000"/>
                  </a:schemeClr>
                </a:solidFill>
              </a:rPr>
              <a:t>Cleaner surfaces – minimal </a:t>
            </a:r>
            <a:r>
              <a:rPr lang="en-US" dirty="0" err="1" smtClean="0">
                <a:solidFill>
                  <a:schemeClr val="accent5">
                    <a:lumMod val="25000"/>
                  </a:schemeClr>
                </a:solidFill>
              </a:rPr>
              <a:t>biofouling</a:t>
            </a:r>
            <a:r>
              <a:rPr lang="en-US" dirty="0" smtClean="0">
                <a:solidFill>
                  <a:schemeClr val="accent5">
                    <a:lumMod val="25000"/>
                  </a:schemeClr>
                </a:solidFill>
              </a:rPr>
              <a:t> – improved heat transfer</a:t>
            </a:r>
          </a:p>
          <a:p>
            <a:pPr lvl="2" eaLnBrk="1" hangingPunct="1">
              <a:defRPr/>
            </a:pPr>
            <a:r>
              <a:rPr lang="en-US" dirty="0" smtClean="0">
                <a:solidFill>
                  <a:schemeClr val="accent5">
                    <a:lumMod val="25000"/>
                  </a:schemeClr>
                </a:solidFill>
              </a:rPr>
              <a:t>NON Corrosive</a:t>
            </a:r>
          </a:p>
          <a:p>
            <a:pPr lvl="1" eaLnBrk="1" hangingPunct="1">
              <a:defRPr/>
            </a:pPr>
            <a:r>
              <a:rPr lang="en-US" sz="2000" dirty="0" smtClean="0">
                <a:solidFill>
                  <a:schemeClr val="accent5">
                    <a:lumMod val="25000"/>
                  </a:schemeClr>
                </a:solidFill>
              </a:rPr>
              <a:t>ENVIRONMENTALLY FRIENDLY, SIMPLE, SAFE AND SECURE</a:t>
            </a:r>
          </a:p>
          <a:p>
            <a:pPr lvl="2" eaLnBrk="1" hangingPunct="1">
              <a:defRPr/>
            </a:pPr>
            <a:r>
              <a:rPr lang="en-US" dirty="0" smtClean="0">
                <a:solidFill>
                  <a:schemeClr val="accent5">
                    <a:lumMod val="25000"/>
                  </a:schemeClr>
                </a:solidFill>
              </a:rPr>
              <a:t>No hazardous chemicals or harmful by-products – SAFE for the water</a:t>
            </a:r>
          </a:p>
          <a:p>
            <a:pPr lvl="2" eaLnBrk="1" hangingPunct="1">
              <a:defRPr/>
            </a:pPr>
            <a:r>
              <a:rPr lang="en-US" dirty="0" smtClean="0">
                <a:solidFill>
                  <a:schemeClr val="accent5">
                    <a:lumMod val="25000"/>
                  </a:schemeClr>
                </a:solidFill>
              </a:rPr>
              <a:t>SAFE for employees – no chemical handling</a:t>
            </a:r>
          </a:p>
          <a:p>
            <a:pPr lvl="2" eaLnBrk="1" hangingPunct="1">
              <a:defRPr/>
            </a:pPr>
            <a:r>
              <a:rPr lang="en-US" dirty="0" smtClean="0">
                <a:solidFill>
                  <a:schemeClr val="accent5">
                    <a:lumMod val="25000"/>
                  </a:schemeClr>
                </a:solidFill>
              </a:rPr>
              <a:t>COMPLETE SOLUTION IN RISK MITIGATION</a:t>
            </a:r>
          </a:p>
          <a:p>
            <a:pPr lvl="1" eaLnBrk="1" hangingPunct="1">
              <a:defRPr/>
            </a:pPr>
            <a:r>
              <a:rPr lang="en-US" dirty="0" smtClean="0">
                <a:solidFill>
                  <a:schemeClr val="accent5">
                    <a:lumMod val="25000"/>
                  </a:schemeClr>
                </a:solidFill>
              </a:rPr>
              <a:t>EASY TO CONTROL AND BEST OVERALL VALUE</a:t>
            </a:r>
          </a:p>
          <a:p>
            <a:pPr lvl="2" eaLnBrk="1" hangingPunct="1">
              <a:defRPr/>
            </a:pPr>
            <a:r>
              <a:rPr lang="en-US" dirty="0" smtClean="0">
                <a:solidFill>
                  <a:schemeClr val="accent5">
                    <a:lumMod val="25000"/>
                  </a:schemeClr>
                </a:solidFill>
              </a:rPr>
              <a:t>Continuous control</a:t>
            </a:r>
          </a:p>
        </p:txBody>
      </p:sp>
    </p:spTree>
    <p:extLst>
      <p:ext uri="{BB962C8B-B14F-4D97-AF65-F5344CB8AC3E}">
        <p14:creationId xmlns:p14="http://schemas.microsoft.com/office/powerpoint/2010/main" val="384770695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8B93D674-B91A-4DFB-865C-E39195CFC87F}" type="slidenum">
              <a:rPr lang="he-IL" smtClean="0"/>
              <a:pPr/>
              <a:t>3</a:t>
            </a:fld>
            <a:endParaRPr lang="en-US" dirty="0"/>
          </a:p>
        </p:txBody>
      </p:sp>
      <p:sp>
        <p:nvSpPr>
          <p:cNvPr id="5" name="Text Box 4"/>
          <p:cNvSpPr txBox="1">
            <a:spLocks noGrp="1" noChangeArrowheads="1"/>
          </p:cNvSpPr>
          <p:nvPr>
            <p:ph idx="1"/>
          </p:nvPr>
        </p:nvSpPr>
        <p:spPr bwMode="auto">
          <a:prstGeom prst="rect">
            <a:avLst/>
          </a:prstGeom>
          <a:gradFill rotWithShape="1">
            <a:gsLst>
              <a:gs pos="0">
                <a:srgbClr val="6A71FE"/>
              </a:gs>
              <a:gs pos="50000">
                <a:srgbClr val="FFFFFF"/>
              </a:gs>
              <a:gs pos="100000">
                <a:srgbClr val="6A71FE"/>
              </a:gs>
            </a:gsLst>
            <a:lin ang="5400000" scaled="1"/>
          </a:gradFill>
          <a:ln w="9525">
            <a:noFill/>
            <a:miter lim="800000"/>
            <a:headEnd/>
            <a:tailEnd/>
          </a:ln>
        </p:spPr>
        <p:txBody>
          <a:bodyPr tIns="228600" bIns="228600"/>
          <a:lstStyle/>
          <a:p>
            <a:pPr lvl="1" algn="ctr"/>
            <a:endParaRPr lang="en-US" sz="2800" b="1" i="1" dirty="0">
              <a:solidFill>
                <a:srgbClr val="000066"/>
              </a:solidFill>
            </a:endParaRPr>
          </a:p>
          <a:p>
            <a:pPr algn="ctr"/>
            <a:r>
              <a:rPr lang="en-US" sz="2800" b="1" i="1" dirty="0">
                <a:solidFill>
                  <a:srgbClr val="000066"/>
                </a:solidFill>
              </a:rPr>
              <a:t>The </a:t>
            </a:r>
            <a:r>
              <a:rPr lang="en-US" sz="2800" b="1" i="1" dirty="0" smtClean="0">
                <a:solidFill>
                  <a:srgbClr val="33CC33"/>
                </a:solidFill>
              </a:rPr>
              <a:t>HOD </a:t>
            </a:r>
            <a:r>
              <a:rPr lang="en-US" sz="2800" b="1" i="1" dirty="0" smtClean="0">
                <a:solidFill>
                  <a:srgbClr val="000066"/>
                </a:solidFill>
              </a:rPr>
              <a:t>Systems</a:t>
            </a:r>
            <a:endParaRPr lang="en-US" sz="2800" b="1" i="1" dirty="0">
              <a:solidFill>
                <a:srgbClr val="000066"/>
              </a:solidFill>
            </a:endParaRPr>
          </a:p>
          <a:p>
            <a:pPr lvl="1" algn="ctr"/>
            <a:endParaRPr lang="en-US" sz="3200" b="1" i="1" dirty="0">
              <a:solidFill>
                <a:srgbClr val="000066"/>
              </a:solidFill>
            </a:endParaRPr>
          </a:p>
          <a:p>
            <a:pPr marL="0" indent="0" algn="ctr">
              <a:buNone/>
            </a:pPr>
            <a:r>
              <a:rPr lang="en-US" sz="4800" b="1" i="1" dirty="0" smtClean="0">
                <a:solidFill>
                  <a:srgbClr val="000066"/>
                </a:solidFill>
              </a:rPr>
              <a:t>The problem </a:t>
            </a:r>
            <a:endParaRPr lang="en-US" sz="4800" dirty="0">
              <a:solidFill>
                <a:srgbClr val="000066"/>
              </a:solidFill>
            </a:endParaRPr>
          </a:p>
        </p:txBody>
      </p:sp>
    </p:spTree>
    <p:extLst>
      <p:ext uri="{BB962C8B-B14F-4D97-AF65-F5344CB8AC3E}">
        <p14:creationId xmlns:p14="http://schemas.microsoft.com/office/powerpoint/2010/main" val="121016462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idx="1"/>
          </p:nvPr>
        </p:nvSpPr>
        <p:spPr>
          <a:xfrm>
            <a:off x="238125" y="1855788"/>
            <a:ext cx="4040188" cy="658812"/>
          </a:xfrm>
        </p:spPr>
        <p:txBody>
          <a:bodyPr/>
          <a:lstStyle/>
          <a:p>
            <a:pPr algn="ctr">
              <a:defRPr/>
            </a:pPr>
            <a:r>
              <a:rPr lang="en-US" sz="1800" dirty="0" smtClean="0">
                <a:latin typeface="+mj-lt"/>
              </a:rPr>
              <a:t>Heat exchanger in a steam power station contaminated with macro-fouling</a:t>
            </a:r>
          </a:p>
        </p:txBody>
      </p:sp>
      <p:sp>
        <p:nvSpPr>
          <p:cNvPr id="6" name="Text Placeholder 5"/>
          <p:cNvSpPr>
            <a:spLocks noGrp="1"/>
          </p:cNvSpPr>
          <p:nvPr>
            <p:ph type="body" sz="half" idx="3"/>
          </p:nvPr>
        </p:nvSpPr>
        <p:spPr>
          <a:xfrm>
            <a:off x="4549775" y="1724025"/>
            <a:ext cx="4041775" cy="654050"/>
          </a:xfrm>
        </p:spPr>
        <p:txBody>
          <a:bodyPr/>
          <a:lstStyle/>
          <a:p>
            <a:pPr algn="ctr">
              <a:defRPr/>
            </a:pPr>
            <a:r>
              <a:rPr lang="en-US" sz="1800" smtClean="0">
                <a:latin typeface="+mj-lt"/>
              </a:rPr>
              <a:t>Cut tubes with Corrosion and Bio-fouling</a:t>
            </a:r>
            <a:endParaRPr lang="en-US" sz="1800" dirty="0" smtClean="0">
              <a:latin typeface="+mj-lt"/>
            </a:endParaRPr>
          </a:p>
        </p:txBody>
      </p:sp>
      <p:sp>
        <p:nvSpPr>
          <p:cNvPr id="6148" name="Slide Number Placeholder 1"/>
          <p:cNvSpPr>
            <a:spLocks noGrp="1"/>
          </p:cNvSpPr>
          <p:nvPr>
            <p:ph type="sldNum" sz="quarter" idx="10"/>
          </p:nvPr>
        </p:nvSpPr>
        <p:spPr>
          <a:xfrm>
            <a:off x="7924800" y="6356350"/>
            <a:ext cx="762000" cy="365125"/>
          </a:xfrm>
          <a:noFill/>
        </p:spPr>
        <p:txBody>
          <a:bodyPr/>
          <a:lstStyle/>
          <a:p>
            <a:fld id="{689D742C-8DA8-469E-9929-61282338E2DD}" type="slidenum">
              <a:rPr lang="he-IL"/>
              <a:pPr/>
              <a:t>4</a:t>
            </a:fld>
            <a:endParaRPr lang="en-US"/>
          </a:p>
        </p:txBody>
      </p:sp>
      <p:pic>
        <p:nvPicPr>
          <p:cNvPr id="8" name="Picture 2" descr="File:Fouling02.jpg">
            <a:hlinkClick r:id="rId2"/>
          </p:cNvPr>
          <p:cNvPicPr>
            <a:picLocks noGrp="1" noChangeAspect="1" noChangeArrowheads="1"/>
          </p:cNvPicPr>
          <p:nvPr>
            <p:ph sz="quarter" idx="2"/>
          </p:nvPr>
        </p:nvPicPr>
        <p:blipFill>
          <a:blip r:embed="rId3" cstate="email"/>
          <a:srcRect/>
          <a:stretch>
            <a:fillRect/>
          </a:stretch>
        </p:blipFill>
        <p:spPr>
          <a:xfrm>
            <a:off x="457200" y="2565400"/>
            <a:ext cx="3505200" cy="3651250"/>
          </a:xfrm>
          <a:effectLst>
            <a:outerShdw blurRad="292100" dist="139700" dir="2700000" algn="tl" rotWithShape="0">
              <a:srgbClr val="333333">
                <a:alpha val="65000"/>
              </a:srgbClr>
            </a:outerShdw>
          </a:effectLst>
        </p:spPr>
      </p:pic>
      <p:pic>
        <p:nvPicPr>
          <p:cNvPr id="9" name="Picture 6" descr="File:Korrosion Rohr01.jpg">
            <a:hlinkClick r:id="rId4"/>
          </p:cNvPr>
          <p:cNvPicPr>
            <a:picLocks noGrp="1" noChangeAspect="1" noChangeArrowheads="1"/>
          </p:cNvPicPr>
          <p:nvPr>
            <p:ph sz="quarter" idx="4"/>
          </p:nvPr>
        </p:nvPicPr>
        <p:blipFill>
          <a:blip r:embed="rId5" cstate="email"/>
          <a:srcRect/>
          <a:stretch>
            <a:fillRect/>
          </a:stretch>
        </p:blipFill>
        <p:spPr>
          <a:xfrm>
            <a:off x="4443413" y="2568575"/>
            <a:ext cx="2093912" cy="1444625"/>
          </a:xfrm>
          <a:effectLst>
            <a:outerShdw blurRad="292100" dist="139700" dir="2700000" algn="tl" rotWithShape="0">
              <a:srgbClr val="333333">
                <a:alpha val="65000"/>
              </a:srgbClr>
            </a:outerShdw>
          </a:effectLst>
        </p:spPr>
      </p:pic>
      <p:pic>
        <p:nvPicPr>
          <p:cNvPr id="10" name="Picture 4" descr="http://upload.wikimedia.org/wikipedia/commons/8/8d/Fouling01.jpg"/>
          <p:cNvPicPr>
            <a:picLocks noChangeAspect="1" noChangeArrowheads="1"/>
          </p:cNvPicPr>
          <p:nvPr/>
        </p:nvPicPr>
        <p:blipFill>
          <a:blip r:embed="rId6" cstate="email"/>
          <a:srcRect/>
          <a:stretch>
            <a:fillRect/>
          </a:stretch>
        </p:blipFill>
        <p:spPr bwMode="auto">
          <a:xfrm>
            <a:off x="6688138" y="2565400"/>
            <a:ext cx="2081212" cy="1447800"/>
          </a:xfrm>
          <a:prstGeom prst="rect">
            <a:avLst/>
          </a:prstGeom>
          <a:ln>
            <a:noFill/>
          </a:ln>
          <a:effectLst>
            <a:outerShdw blurRad="292100" dist="139700" dir="2700000" algn="tl" rotWithShape="0">
              <a:srgbClr val="333333">
                <a:alpha val="65000"/>
              </a:srgbClr>
            </a:outerShdw>
          </a:effectLst>
        </p:spPr>
      </p:pic>
      <p:pic>
        <p:nvPicPr>
          <p:cNvPr id="11" name="Picture 2" descr="Sweetwater 1"/>
          <p:cNvPicPr>
            <a:picLocks noChangeAspect="1" noChangeArrowheads="1"/>
          </p:cNvPicPr>
          <p:nvPr/>
        </p:nvPicPr>
        <p:blipFill>
          <a:blip r:embed="rId7" cstate="email"/>
          <a:srcRect/>
          <a:stretch>
            <a:fillRect/>
          </a:stretch>
        </p:blipFill>
        <p:spPr bwMode="auto">
          <a:xfrm>
            <a:off x="4425950" y="4622800"/>
            <a:ext cx="2111375" cy="1582738"/>
          </a:xfrm>
          <a:prstGeom prst="rect">
            <a:avLst/>
          </a:prstGeom>
          <a:ln>
            <a:noFill/>
          </a:ln>
          <a:effectLst>
            <a:outerShdw blurRad="292100" dist="139700" dir="2700000" algn="tl" rotWithShape="0">
              <a:srgbClr val="333333">
                <a:alpha val="65000"/>
              </a:srgbClr>
            </a:outerShdw>
          </a:effectLst>
        </p:spPr>
      </p:pic>
      <p:pic>
        <p:nvPicPr>
          <p:cNvPr id="12" name="Picture 6" descr="Maagan Michael Biofouling Picture"/>
          <p:cNvPicPr>
            <a:picLocks noChangeAspect="1" noChangeArrowheads="1"/>
          </p:cNvPicPr>
          <p:nvPr/>
        </p:nvPicPr>
        <p:blipFill>
          <a:blip r:embed="rId8" cstate="email"/>
          <a:srcRect/>
          <a:stretch>
            <a:fillRect/>
          </a:stretch>
        </p:blipFill>
        <p:spPr bwMode="auto">
          <a:xfrm>
            <a:off x="6738938" y="4622800"/>
            <a:ext cx="1997075" cy="1598613"/>
          </a:xfrm>
          <a:prstGeom prst="rect">
            <a:avLst/>
          </a:prstGeom>
          <a:ln>
            <a:noFill/>
          </a:ln>
          <a:effectLst>
            <a:outerShdw blurRad="292100" dist="139700" dir="2700000" algn="tl" rotWithShape="0">
              <a:srgbClr val="333333">
                <a:alpha val="65000"/>
              </a:srgbClr>
            </a:outerShdw>
          </a:effectLst>
        </p:spPr>
      </p:pic>
      <p:sp>
        <p:nvSpPr>
          <p:cNvPr id="13" name="Text Placeholder 5"/>
          <p:cNvSpPr txBox="1">
            <a:spLocks/>
          </p:cNvSpPr>
          <p:nvPr/>
        </p:nvSpPr>
        <p:spPr>
          <a:xfrm>
            <a:off x="4578350" y="4044950"/>
            <a:ext cx="4041775" cy="655638"/>
          </a:xfrm>
          <a:prstGeom prst="rect">
            <a:avLst/>
          </a:prstGeom>
        </p:spPr>
        <p:txBody>
          <a:bodyPr lIns="45720" tIns="0" rIns="45720" bIns="0" anchor="ctr">
            <a:normAutofit/>
          </a:bodyPr>
          <a:lstStyle/>
          <a:p>
            <a:pPr fontAlgn="auto">
              <a:spcBef>
                <a:spcPct val="20000"/>
              </a:spcBef>
              <a:spcAft>
                <a:spcPts val="0"/>
              </a:spcAft>
              <a:buClr>
                <a:schemeClr val="accent3"/>
              </a:buClr>
              <a:buSzPct val="95000"/>
              <a:buFont typeface="Wingdings 2"/>
              <a:buNone/>
              <a:defRPr/>
            </a:pPr>
            <a:r>
              <a:rPr lang="en-US" b="1" dirty="0">
                <a:latin typeface="+mj-lt"/>
                <a:cs typeface="+mn-cs"/>
              </a:rPr>
              <a:t>RO Membrane with Bio-fouling</a:t>
            </a:r>
          </a:p>
        </p:txBody>
      </p:sp>
      <p:sp>
        <p:nvSpPr>
          <p:cNvPr id="6155" name="Title 7"/>
          <p:cNvSpPr>
            <a:spLocks noGrp="1"/>
          </p:cNvSpPr>
          <p:nvPr>
            <p:ph type="title"/>
          </p:nvPr>
        </p:nvSpPr>
        <p:spPr>
          <a:xfrm>
            <a:off x="1676400" y="152400"/>
            <a:ext cx="6848475" cy="457200"/>
          </a:xfrm>
        </p:spPr>
        <p:txBody>
          <a:bodyPr/>
          <a:lstStyle/>
          <a:p>
            <a:r>
              <a:rPr lang="en-US" smtClean="0"/>
              <a:t>Macro &amp; Micro fouling</a:t>
            </a:r>
          </a:p>
        </p:txBody>
      </p:sp>
      <p:sp>
        <p:nvSpPr>
          <p:cNvPr id="2" name="TextBox 1"/>
          <p:cNvSpPr txBox="1"/>
          <p:nvPr/>
        </p:nvSpPr>
        <p:spPr>
          <a:xfrm>
            <a:off x="533400" y="685800"/>
            <a:ext cx="8235950" cy="707886"/>
          </a:xfrm>
          <a:prstGeom prst="rect">
            <a:avLst/>
          </a:prstGeom>
          <a:noFill/>
        </p:spPr>
        <p:txBody>
          <a:bodyPr wrap="square" rtlCol="0">
            <a:spAutoFit/>
          </a:bodyPr>
          <a:lstStyle/>
          <a:p>
            <a:r>
              <a:rPr lang="en-US" sz="2000" b="1" dirty="0" smtClean="0"/>
              <a:t>Invasive species can cause significant $$$ in </a:t>
            </a:r>
          </a:p>
          <a:p>
            <a:r>
              <a:rPr lang="en-US" sz="2000" b="1" u="sng" dirty="0" smtClean="0"/>
              <a:t>Economic and Environmental Damage</a:t>
            </a:r>
            <a:endParaRPr lang="en-US" sz="2000" b="1" u="sng"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7"/>
          <p:cNvSpPr>
            <a:spLocks noGrp="1"/>
          </p:cNvSpPr>
          <p:nvPr>
            <p:ph type="title"/>
          </p:nvPr>
        </p:nvSpPr>
        <p:spPr/>
        <p:txBody>
          <a:bodyPr/>
          <a:lstStyle/>
          <a:p>
            <a:r>
              <a:rPr lang="en-US" smtClean="0"/>
              <a:t>Mussel blockage of pipes</a:t>
            </a:r>
          </a:p>
        </p:txBody>
      </p:sp>
      <p:sp>
        <p:nvSpPr>
          <p:cNvPr id="7171" name="Slide Number Placeholder 6"/>
          <p:cNvSpPr>
            <a:spLocks noGrp="1"/>
          </p:cNvSpPr>
          <p:nvPr>
            <p:ph type="sldNum" sz="quarter" idx="10"/>
          </p:nvPr>
        </p:nvSpPr>
        <p:spPr>
          <a:noFill/>
        </p:spPr>
        <p:txBody>
          <a:bodyPr/>
          <a:lstStyle/>
          <a:p>
            <a:fld id="{E949CB7B-CE1E-49E5-A3C7-BA6164C87FE7}" type="slidenum">
              <a:rPr lang="en-US"/>
              <a:pPr/>
              <a:t>5</a:t>
            </a:fld>
            <a:endParaRPr lang="en-US"/>
          </a:p>
        </p:txBody>
      </p:sp>
      <p:pic>
        <p:nvPicPr>
          <p:cNvPr id="10" name="Picture 22" descr="zmpipe"/>
          <p:cNvPicPr>
            <a:picLocks noGrp="1" noChangeAspect="1" noChangeArrowheads="1"/>
          </p:cNvPicPr>
          <p:nvPr>
            <p:ph idx="1"/>
          </p:nvPr>
        </p:nvPicPr>
        <p:blipFill>
          <a:blip r:embed="rId2" cstate="email"/>
          <a:srcRect/>
          <a:stretch>
            <a:fillRect/>
          </a:stretch>
        </p:blipFill>
        <p:spPr>
          <a:xfrm>
            <a:off x="838200" y="1212850"/>
            <a:ext cx="7772400" cy="5114925"/>
          </a:xfrm>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8B93D674-B91A-4DFB-865C-E39195CFC87F}" type="slidenum">
              <a:rPr lang="he-IL" smtClean="0"/>
              <a:pPr/>
              <a:t>6</a:t>
            </a:fld>
            <a:endParaRPr lang="en-US" dirty="0"/>
          </a:p>
        </p:txBody>
      </p:sp>
      <p:sp>
        <p:nvSpPr>
          <p:cNvPr id="5" name="Text Box 4"/>
          <p:cNvSpPr txBox="1">
            <a:spLocks noGrp="1" noChangeArrowheads="1"/>
          </p:cNvSpPr>
          <p:nvPr>
            <p:ph idx="1"/>
          </p:nvPr>
        </p:nvSpPr>
        <p:spPr bwMode="auto">
          <a:prstGeom prst="rect">
            <a:avLst/>
          </a:prstGeom>
          <a:gradFill rotWithShape="1">
            <a:gsLst>
              <a:gs pos="0">
                <a:srgbClr val="6A71FE"/>
              </a:gs>
              <a:gs pos="50000">
                <a:srgbClr val="FFFFFF"/>
              </a:gs>
              <a:gs pos="100000">
                <a:srgbClr val="6A71FE"/>
              </a:gs>
            </a:gsLst>
            <a:lin ang="5400000" scaled="1"/>
          </a:gradFill>
          <a:ln w="9525">
            <a:noFill/>
            <a:miter lim="800000"/>
            <a:headEnd/>
            <a:tailEnd/>
          </a:ln>
        </p:spPr>
        <p:txBody>
          <a:bodyPr tIns="228600" bIns="228600"/>
          <a:lstStyle/>
          <a:p>
            <a:pPr lvl="1" algn="ctr"/>
            <a:endParaRPr lang="en-US" sz="2800" b="1" i="1" dirty="0">
              <a:solidFill>
                <a:srgbClr val="000066"/>
              </a:solidFill>
            </a:endParaRPr>
          </a:p>
          <a:p>
            <a:pPr algn="ctr"/>
            <a:r>
              <a:rPr lang="en-US" sz="2800" b="1" i="1" dirty="0">
                <a:solidFill>
                  <a:srgbClr val="000066"/>
                </a:solidFill>
              </a:rPr>
              <a:t>The </a:t>
            </a:r>
            <a:r>
              <a:rPr lang="en-US" sz="2800" b="1" i="1" dirty="0" smtClean="0">
                <a:solidFill>
                  <a:srgbClr val="33CC33"/>
                </a:solidFill>
              </a:rPr>
              <a:t>HOD </a:t>
            </a:r>
            <a:r>
              <a:rPr lang="en-US" sz="2800" b="1" i="1" dirty="0" smtClean="0">
                <a:solidFill>
                  <a:srgbClr val="000066"/>
                </a:solidFill>
              </a:rPr>
              <a:t>Systems</a:t>
            </a:r>
            <a:endParaRPr lang="en-US" sz="2800" b="1" i="1" dirty="0">
              <a:solidFill>
                <a:srgbClr val="000066"/>
              </a:solidFill>
            </a:endParaRPr>
          </a:p>
          <a:p>
            <a:pPr lvl="1" algn="ctr"/>
            <a:endParaRPr lang="en-US" sz="3200" b="1" i="1" dirty="0">
              <a:solidFill>
                <a:srgbClr val="000066"/>
              </a:solidFill>
            </a:endParaRPr>
          </a:p>
          <a:p>
            <a:pPr marL="0" indent="0" algn="ctr">
              <a:buNone/>
            </a:pPr>
            <a:r>
              <a:rPr lang="en-US" sz="4800" b="1" i="1" dirty="0" smtClean="0">
                <a:solidFill>
                  <a:srgbClr val="000066"/>
                </a:solidFill>
              </a:rPr>
              <a:t>SOLUTION</a:t>
            </a:r>
          </a:p>
          <a:p>
            <a:pPr marL="0" indent="0" algn="ctr">
              <a:buNone/>
            </a:pPr>
            <a:r>
              <a:rPr lang="en-US" sz="4800" b="1" i="1" dirty="0" smtClean="0">
                <a:solidFill>
                  <a:srgbClr val="000066"/>
                </a:solidFill>
              </a:rPr>
              <a:t>COMPLETE BIO SECURITY </a:t>
            </a:r>
            <a:endParaRPr lang="en-US" sz="4800" dirty="0">
              <a:solidFill>
                <a:srgbClr val="000066"/>
              </a:solidFill>
            </a:endParaRPr>
          </a:p>
        </p:txBody>
      </p:sp>
    </p:spTree>
    <p:extLst>
      <p:ext uri="{BB962C8B-B14F-4D97-AF65-F5344CB8AC3E}">
        <p14:creationId xmlns:p14="http://schemas.microsoft.com/office/powerpoint/2010/main" val="303927809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US" dirty="0" smtClean="0"/>
              <a:t>Atlantium’s HOD Technology</a:t>
            </a:r>
            <a:endParaRPr lang="en-US" dirty="0"/>
          </a:p>
        </p:txBody>
      </p:sp>
      <p:sp>
        <p:nvSpPr>
          <p:cNvPr id="10243" name="Text Placeholder 2"/>
          <p:cNvSpPr>
            <a:spLocks noGrp="1"/>
          </p:cNvSpPr>
          <p:nvPr>
            <p:ph type="body" idx="1"/>
          </p:nvPr>
        </p:nvSpPr>
        <p:spPr>
          <a:xfrm>
            <a:off x="612775" y="1600200"/>
            <a:ext cx="8153400" cy="1752600"/>
          </a:xfrm>
        </p:spPr>
        <p:txBody>
          <a:bodyPr/>
          <a:lstStyle/>
          <a:p>
            <a:pPr eaLnBrk="1" hangingPunct="1">
              <a:buFont typeface="Wingdings" pitchFamily="2" charset="2"/>
              <a:buNone/>
            </a:pPr>
            <a:r>
              <a:rPr lang="en-US" smtClean="0"/>
              <a:t>	</a:t>
            </a:r>
          </a:p>
          <a:p>
            <a:pPr algn="ctr" eaLnBrk="1" hangingPunct="1">
              <a:buFont typeface="Wingdings" pitchFamily="2" charset="2"/>
              <a:buNone/>
            </a:pPr>
            <a:r>
              <a:rPr lang="en-US" smtClean="0"/>
              <a:t>	Cutting edge, environmentally-friendly, disinfection solution based on new generation UV technology</a:t>
            </a:r>
          </a:p>
        </p:txBody>
      </p:sp>
      <p:sp>
        <p:nvSpPr>
          <p:cNvPr id="4" name="Text Placeholder 2"/>
          <p:cNvSpPr txBox="1">
            <a:spLocks/>
          </p:cNvSpPr>
          <p:nvPr/>
        </p:nvSpPr>
        <p:spPr bwMode="auto">
          <a:xfrm>
            <a:off x="609600" y="4038600"/>
            <a:ext cx="8153400"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19088" indent="-319088"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rtl="0" eaLnBrk="1" hangingPunct="1">
              <a:spcBef>
                <a:spcPts val="700"/>
              </a:spcBef>
              <a:buClr>
                <a:schemeClr val="accent2"/>
              </a:buClr>
              <a:buSzPct val="60000"/>
              <a:buFont typeface="Wingdings" pitchFamily="2" charset="2"/>
              <a:buNone/>
            </a:pPr>
            <a:r>
              <a:rPr lang="en-US" sz="2900" dirty="0">
                <a:latin typeface="Tw Cen MT" pitchFamily="34" charset="0"/>
              </a:rPr>
              <a:t>	</a:t>
            </a:r>
          </a:p>
          <a:p>
            <a:pPr algn="ctr" rtl="0" eaLnBrk="1" hangingPunct="1">
              <a:spcBef>
                <a:spcPts val="700"/>
              </a:spcBef>
              <a:buClr>
                <a:schemeClr val="accent2"/>
              </a:buClr>
              <a:buSzPct val="60000"/>
              <a:buFont typeface="Wingdings" pitchFamily="2" charset="2"/>
              <a:buNone/>
            </a:pPr>
            <a:r>
              <a:rPr lang="en-US" sz="2900" dirty="0">
                <a:latin typeface="Tw Cen MT" pitchFamily="34" charset="0"/>
              </a:rPr>
              <a:t>	</a:t>
            </a:r>
            <a:r>
              <a:rPr lang="en-US" sz="4800" dirty="0">
                <a:solidFill>
                  <a:srgbClr val="00B050"/>
                </a:solidFill>
                <a:latin typeface="Tw Cen MT" pitchFamily="34" charset="0"/>
              </a:rPr>
              <a:t>new era in water </a:t>
            </a:r>
            <a:r>
              <a:rPr lang="en-US" sz="4800" dirty="0" smtClean="0">
                <a:solidFill>
                  <a:srgbClr val="00B050"/>
                </a:solidFill>
                <a:latin typeface="Tw Cen MT" pitchFamily="34" charset="0"/>
              </a:rPr>
              <a:t>treatment &amp; disinfection</a:t>
            </a:r>
            <a:endParaRPr lang="en-US" sz="2900" dirty="0">
              <a:solidFill>
                <a:srgbClr val="00B050"/>
              </a:solidFill>
              <a:latin typeface="Tw Cen MT" pitchFamily="34" charset="0"/>
            </a:endParaRPr>
          </a:p>
        </p:txBody>
      </p:sp>
    </p:spTree>
    <p:extLst>
      <p:ext uri="{BB962C8B-B14F-4D97-AF65-F5344CB8AC3E}">
        <p14:creationId xmlns:p14="http://schemas.microsoft.com/office/powerpoint/2010/main" val="5103073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marL="558800" indent="-558800" eaLnBrk="1" fontAlgn="auto" hangingPunct="1">
              <a:spcAft>
                <a:spcPts val="0"/>
              </a:spcAft>
              <a:defRPr/>
            </a:pPr>
            <a:r>
              <a:rPr lang="en-US"/>
              <a:t>General principle of UV operation</a:t>
            </a:r>
          </a:p>
        </p:txBody>
      </p:sp>
      <p:sp>
        <p:nvSpPr>
          <p:cNvPr id="11267" name="Rectangle 4"/>
          <p:cNvSpPr>
            <a:spLocks noGrp="1" noChangeArrowheads="1"/>
          </p:cNvSpPr>
          <p:nvPr>
            <p:ph type="body" idx="1"/>
          </p:nvPr>
        </p:nvSpPr>
        <p:spPr/>
        <p:txBody>
          <a:bodyPr/>
          <a:lstStyle/>
          <a:p>
            <a:pPr eaLnBrk="1" hangingPunct="1"/>
            <a:r>
              <a:rPr lang="en-US" smtClean="0"/>
              <a:t>UV light inactivates cells by damaging their DNA</a:t>
            </a:r>
          </a:p>
          <a:p>
            <a:pPr eaLnBrk="1" hangingPunct="1"/>
            <a:r>
              <a:rPr lang="en-US" smtClean="0"/>
              <a:t>Creates Thymine Dimers</a:t>
            </a:r>
          </a:p>
          <a:p>
            <a:pPr eaLnBrk="1" hangingPunct="1"/>
            <a:r>
              <a:rPr lang="en-US" smtClean="0"/>
              <a:t>Inhibits DNA replication</a:t>
            </a:r>
          </a:p>
        </p:txBody>
      </p:sp>
      <p:sp>
        <p:nvSpPr>
          <p:cNvPr id="11" name="Slide Number Placeholder 4"/>
          <p:cNvSpPr>
            <a:spLocks noGrp="1"/>
          </p:cNvSpPr>
          <p:nvPr>
            <p:ph type="sldNum" sz="quarter" idx="12"/>
          </p:nvPr>
        </p:nvSpPr>
        <p:spPr/>
        <p:txBody>
          <a:bodyPr>
            <a:normAutofit fontScale="40000" lnSpcReduction="20000"/>
          </a:bodyPr>
          <a:lstStyle/>
          <a:p>
            <a:pPr>
              <a:defRPr/>
            </a:pPr>
            <a:fld id="{4D33773B-6762-41DD-A042-CD67DEBA2C7E}" type="slidenum">
              <a:rPr lang="he-IL"/>
              <a:pPr>
                <a:defRPr/>
              </a:pPr>
              <a:t>8</a:t>
            </a:fld>
            <a:r>
              <a:rPr lang="en-US" sz="800">
                <a:solidFill>
                  <a:srgbClr val="FF0000"/>
                </a:solidFill>
                <a:latin typeface="Calibri" pitchFamily="34" charset="0"/>
              </a:rPr>
              <a:t>FOR INTERNAL USE ONLY</a:t>
            </a:r>
          </a:p>
        </p:txBody>
      </p:sp>
      <p:sp>
        <p:nvSpPr>
          <p:cNvPr id="11269" name="Shape 3"/>
          <p:cNvSpPr txBox="1">
            <a:spLocks noGrp="1"/>
          </p:cNvSpPr>
          <p:nvPr/>
        </p:nvSpPr>
        <p:spPr bwMode="auto">
          <a:xfrm>
            <a:off x="7239000" y="65405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rtl="0" eaLnBrk="1" hangingPunct="1"/>
            <a:fld id="{1A9B9CA0-6E76-4D3F-9F08-66EFDAF5D39B}" type="slidenum">
              <a:rPr lang="he-IL" sz="1200" b="1">
                <a:latin typeface="Tw Cen MT" pitchFamily="34" charset="0"/>
              </a:rPr>
              <a:pPr rtl="0" eaLnBrk="1" hangingPunct="1"/>
              <a:t>8</a:t>
            </a:fld>
            <a:endParaRPr lang="en-US" sz="1200" b="1">
              <a:latin typeface="Tw Cen MT" pitchFamily="34" charset="0"/>
            </a:endParaRPr>
          </a:p>
        </p:txBody>
      </p:sp>
      <p:pic>
        <p:nvPicPr>
          <p:cNvPr id="11270" name="Picture 6" descr="DNA-Strand-UV"/>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57975" y="2057400"/>
            <a:ext cx="2381250"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271" name="Group 7"/>
          <p:cNvGrpSpPr>
            <a:grpSpLocks/>
          </p:cNvGrpSpPr>
          <p:nvPr/>
        </p:nvGrpSpPr>
        <p:grpSpPr bwMode="auto">
          <a:xfrm>
            <a:off x="0" y="4772025"/>
            <a:ext cx="9004300" cy="2085975"/>
            <a:chOff x="88" y="873"/>
            <a:chExt cx="5672" cy="1314"/>
          </a:xfrm>
        </p:grpSpPr>
        <p:pic>
          <p:nvPicPr>
            <p:cNvPr id="11272" name="Picture 8" descr="Ultraviolet - wavelengths shorter than visible light. UVC, the germicidal UV, is also called shortwave UV."/>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 y="873"/>
              <a:ext cx="1032" cy="1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3" name="Picture 9" descr="The light spectrum"/>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20" y="873"/>
              <a:ext cx="3576" cy="1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4" name="Picture 10" descr="dna"/>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96" y="873"/>
              <a:ext cx="1064" cy="1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939083741"/>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775" y="228600"/>
            <a:ext cx="8153400" cy="990600"/>
          </a:xfrm>
        </p:spPr>
        <p:txBody>
          <a:bodyPr/>
          <a:lstStyle/>
          <a:p>
            <a:pPr eaLnBrk="1" fontAlgn="auto" hangingPunct="1">
              <a:spcAft>
                <a:spcPts val="0"/>
              </a:spcAft>
              <a:defRPr/>
            </a:pPr>
            <a:r>
              <a:rPr smtClean="0"/>
              <a:t>Basic Terminology</a:t>
            </a:r>
            <a:endParaRPr/>
          </a:p>
        </p:txBody>
      </p:sp>
      <p:sp>
        <p:nvSpPr>
          <p:cNvPr id="3" name="Content Placeholder 2"/>
          <p:cNvSpPr>
            <a:spLocks noGrp="1"/>
          </p:cNvSpPr>
          <p:nvPr>
            <p:ph sz="quarter" idx="4294967295"/>
          </p:nvPr>
        </p:nvSpPr>
        <p:spPr>
          <a:xfrm>
            <a:off x="612775" y="1600200"/>
            <a:ext cx="8153400" cy="4495800"/>
          </a:xfrm>
          <a:prstGeom prst="rect">
            <a:avLst/>
          </a:prstGeom>
        </p:spPr>
        <p:txBody>
          <a:bodyPr>
            <a:normAutofit/>
          </a:bodyPr>
          <a:lstStyle/>
          <a:p>
            <a:pPr marL="320040" indent="-320040" eaLnBrk="1" fontAlgn="auto" hangingPunct="1">
              <a:spcAft>
                <a:spcPts val="0"/>
              </a:spcAft>
              <a:buFont typeface="Wingdings"/>
              <a:buChar char=""/>
              <a:defRPr/>
            </a:pPr>
            <a:r>
              <a:rPr lang="en-US" dirty="0" smtClean="0">
                <a:solidFill>
                  <a:srgbClr val="FF0000"/>
                </a:solidFill>
              </a:rPr>
              <a:t>UV Dose</a:t>
            </a:r>
            <a:r>
              <a:rPr lang="en-US" dirty="0" smtClean="0"/>
              <a:t> is the amount of UV light energy that the microorganism was exposed to, crossing the reactor.</a:t>
            </a:r>
          </a:p>
          <a:p>
            <a:pPr marL="320040" indent="-320040" eaLnBrk="1" fontAlgn="auto" hangingPunct="1">
              <a:spcAft>
                <a:spcPts val="0"/>
              </a:spcAft>
              <a:buFont typeface="Wingdings"/>
              <a:buChar char=""/>
              <a:defRPr/>
            </a:pPr>
            <a:endParaRPr lang="en-US" dirty="0" smtClean="0"/>
          </a:p>
          <a:p>
            <a:pPr marL="320040" indent="-320040" eaLnBrk="1" fontAlgn="auto" hangingPunct="1">
              <a:spcAft>
                <a:spcPts val="0"/>
              </a:spcAft>
              <a:buFont typeface="Wingdings"/>
              <a:buChar char=""/>
              <a:defRPr/>
            </a:pPr>
            <a:r>
              <a:rPr lang="en-US" dirty="0" smtClean="0"/>
              <a:t>The UV Dose units are </a:t>
            </a:r>
            <a:r>
              <a:rPr lang="en-US" dirty="0" err="1" smtClean="0"/>
              <a:t>mJ</a:t>
            </a:r>
            <a:r>
              <a:rPr lang="en-US" dirty="0" smtClean="0"/>
              <a:t>/cm</a:t>
            </a:r>
            <a:r>
              <a:rPr lang="en-US" baseline="30000" dirty="0" smtClean="0"/>
              <a:t>2</a:t>
            </a:r>
            <a:r>
              <a:rPr lang="en-US" dirty="0" smtClean="0"/>
              <a:t>.</a:t>
            </a:r>
          </a:p>
          <a:p>
            <a:pPr marL="320040" indent="-320040" eaLnBrk="1" fontAlgn="auto" hangingPunct="1">
              <a:spcAft>
                <a:spcPts val="0"/>
              </a:spcAft>
              <a:buFont typeface="Wingdings"/>
              <a:buChar char=""/>
              <a:defRPr/>
            </a:pPr>
            <a:endParaRPr lang="en-US" dirty="0" smtClean="0"/>
          </a:p>
          <a:p>
            <a:pPr marL="320040" indent="-320040" eaLnBrk="1" fontAlgn="auto" hangingPunct="1">
              <a:spcAft>
                <a:spcPts val="0"/>
              </a:spcAft>
              <a:buFont typeface="Wingdings"/>
              <a:buChar char=""/>
              <a:defRPr/>
            </a:pPr>
            <a:r>
              <a:rPr lang="en-US" dirty="0" smtClean="0">
                <a:solidFill>
                  <a:srgbClr val="FF0000"/>
                </a:solidFill>
              </a:rPr>
              <a:t>UVT</a:t>
            </a:r>
            <a:r>
              <a:rPr lang="en-US" dirty="0" smtClean="0"/>
              <a:t> is the % amount of light that passes through 1cm of water</a:t>
            </a:r>
          </a:p>
          <a:p>
            <a:pPr marL="320040" indent="-320040" eaLnBrk="1" fontAlgn="auto" hangingPunct="1">
              <a:spcAft>
                <a:spcPts val="0"/>
              </a:spcAft>
              <a:buFont typeface="Wingdings"/>
              <a:buChar char=""/>
              <a:defRPr/>
            </a:pPr>
            <a:endParaRPr lang="en-US" dirty="0" smtClean="0"/>
          </a:p>
          <a:p>
            <a:pPr marL="320040" indent="-320040" eaLnBrk="1" fontAlgn="auto" hangingPunct="1">
              <a:spcAft>
                <a:spcPts val="0"/>
              </a:spcAft>
              <a:buFont typeface="Wingdings"/>
              <a:buChar char=""/>
              <a:defRPr/>
            </a:pPr>
            <a:r>
              <a:rPr lang="en-US" dirty="0" smtClean="0"/>
              <a:t>(Water) Flow</a:t>
            </a:r>
          </a:p>
          <a:p>
            <a:pPr marL="320040" indent="-320040" eaLnBrk="1" fontAlgn="auto" hangingPunct="1">
              <a:spcAft>
                <a:spcPts val="0"/>
              </a:spcAft>
              <a:buFont typeface="Wingdings"/>
              <a:buChar char=""/>
              <a:defRPr/>
            </a:pPr>
            <a:endParaRPr lang="en-US" dirty="0"/>
          </a:p>
        </p:txBody>
      </p:sp>
    </p:spTree>
    <p:extLst>
      <p:ext uri="{BB962C8B-B14F-4D97-AF65-F5344CB8AC3E}">
        <p14:creationId xmlns:p14="http://schemas.microsoft.com/office/powerpoint/2010/main" val="34895197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Operation principles:</a:t>
            </a:r>
          </a:p>
        </p:txBody>
      </p:sp>
      <p:sp>
        <p:nvSpPr>
          <p:cNvPr id="4" name="Slide Number Placeholder 3"/>
          <p:cNvSpPr>
            <a:spLocks noGrp="1"/>
          </p:cNvSpPr>
          <p:nvPr>
            <p:ph type="sldNum" sz="quarter" idx="10"/>
          </p:nvPr>
        </p:nvSpPr>
        <p:spPr/>
        <p:txBody>
          <a:bodyPr/>
          <a:lstStyle/>
          <a:p>
            <a:pPr>
              <a:defRPr/>
            </a:pPr>
            <a:fld id="{3D9F4A3A-5CDF-499B-94A4-66D9F63EC7A5}" type="slidenum">
              <a:rPr lang="he-IL" smtClean="0"/>
              <a:pPr>
                <a:defRPr/>
              </a:pPr>
              <a:t>10</a:t>
            </a:fld>
            <a:endParaRPr lang="en-US"/>
          </a:p>
        </p:txBody>
      </p:sp>
      <p:pic>
        <p:nvPicPr>
          <p:cNvPr id="5" name="Picture 27"/>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7057" y="1654179"/>
            <a:ext cx="8712200" cy="3657600"/>
          </a:xfrm>
          <a:prstGeom prst="rect">
            <a:avLst/>
          </a:prstGeom>
          <a:noFill/>
          <a:ln w="9525">
            <a:noFill/>
            <a:miter lim="800000"/>
            <a:headEnd/>
            <a:tailEnd/>
          </a:ln>
          <a:effectLst>
            <a:outerShdw dist="139700" dir="2700000" algn="tl" rotWithShape="0">
              <a:srgbClr val="333333">
                <a:alpha val="64999"/>
              </a:srgbClr>
            </a:outerShdw>
          </a:effectLst>
        </p:spPr>
      </p:pic>
      <p:sp>
        <p:nvSpPr>
          <p:cNvPr id="6" name="Rectangle 5"/>
          <p:cNvSpPr>
            <a:spLocks noChangeArrowheads="1"/>
          </p:cNvSpPr>
          <p:nvPr/>
        </p:nvSpPr>
        <p:spPr bwMode="auto">
          <a:xfrm>
            <a:off x="4745719" y="3017842"/>
            <a:ext cx="4149725" cy="841375"/>
          </a:xfrm>
          <a:prstGeom prst="rect">
            <a:avLst/>
          </a:prstGeom>
          <a:solidFill>
            <a:srgbClr val="0066FF">
              <a:alpha val="41960"/>
            </a:srgbClr>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endParaRPr lang="he-IL" sz="2000"/>
          </a:p>
        </p:txBody>
      </p:sp>
      <p:grpSp>
        <p:nvGrpSpPr>
          <p:cNvPr id="7" name="Group 8"/>
          <p:cNvGrpSpPr/>
          <p:nvPr/>
        </p:nvGrpSpPr>
        <p:grpSpPr>
          <a:xfrm>
            <a:off x="4492679" y="2938301"/>
            <a:ext cx="128786" cy="1016311"/>
            <a:chOff x="4550735" y="3141497"/>
            <a:chExt cx="128786" cy="1016311"/>
          </a:xfrm>
          <a:solidFill>
            <a:srgbClr val="9900CC"/>
          </a:solidFill>
        </p:grpSpPr>
        <p:sp>
          <p:nvSpPr>
            <p:cNvPr id="8" name="Rounded Rectangle 7"/>
            <p:cNvSpPr/>
            <p:nvPr/>
          </p:nvSpPr>
          <p:spPr bwMode="auto">
            <a:xfrm>
              <a:off x="4550735" y="3232298"/>
              <a:ext cx="127591" cy="839972"/>
            </a:xfrm>
            <a:prstGeom prst="roundRect">
              <a:avLst/>
            </a:prstGeom>
            <a:grpFill/>
            <a:ln>
              <a:headEnd type="none" w="med" len="med"/>
              <a:tailEnd type="none" w="med" len="med"/>
            </a:ln>
          </p:spPr>
          <p:style>
            <a:lnRef idx="0">
              <a:schemeClr val="accent3"/>
            </a:lnRef>
            <a:fillRef idx="3">
              <a:schemeClr val="accent3"/>
            </a:fillRef>
            <a:effectRef idx="3">
              <a:schemeClr val="accent3"/>
            </a:effectRef>
            <a:fontRef idx="minor">
              <a:schemeClr val="lt1"/>
            </a:fontRef>
          </p:style>
          <p:txBody>
            <a:bodyPr rtlCol="1"/>
            <a:lstStyle/>
            <a:p>
              <a:pPr>
                <a:defRPr/>
              </a:pPr>
              <a:endParaRPr lang="he-IL" sz="2000">
                <a:solidFill>
                  <a:schemeClr val="tx1"/>
                </a:solidFill>
              </a:endParaRPr>
            </a:p>
          </p:txBody>
        </p:sp>
        <p:sp>
          <p:nvSpPr>
            <p:cNvPr id="9" name="Isosceles Triangle 8"/>
            <p:cNvSpPr/>
            <p:nvPr/>
          </p:nvSpPr>
          <p:spPr bwMode="auto">
            <a:xfrm>
              <a:off x="4555171" y="3141497"/>
              <a:ext cx="123416" cy="100977"/>
            </a:xfrm>
            <a:prstGeom prst="triangle">
              <a:avLst/>
            </a:prstGeom>
            <a:grpFill/>
            <a:ln>
              <a:headEnd type="none" w="med" len="med"/>
              <a:tailEnd type="none" w="med" len="med"/>
            </a:ln>
          </p:spPr>
          <p:style>
            <a:lnRef idx="0">
              <a:schemeClr val="accent3"/>
            </a:lnRef>
            <a:fillRef idx="3">
              <a:schemeClr val="accent3"/>
            </a:fillRef>
            <a:effectRef idx="3">
              <a:schemeClr val="accent3"/>
            </a:effectRef>
            <a:fontRef idx="minor">
              <a:schemeClr val="lt1"/>
            </a:fontRef>
          </p:style>
          <p:txBody>
            <a:bodyPr rtlCol="1"/>
            <a:lstStyle/>
            <a:p>
              <a:pPr>
                <a:defRPr/>
              </a:pPr>
              <a:endParaRPr lang="he-IL" sz="2000">
                <a:solidFill>
                  <a:schemeClr val="tx1"/>
                </a:solidFill>
              </a:endParaRPr>
            </a:p>
          </p:txBody>
        </p:sp>
        <p:sp>
          <p:nvSpPr>
            <p:cNvPr id="10" name="Isosceles Triangle 9"/>
            <p:cNvSpPr/>
            <p:nvPr/>
          </p:nvSpPr>
          <p:spPr bwMode="auto">
            <a:xfrm rot="10800000" flipH="1">
              <a:off x="4556105" y="4056831"/>
              <a:ext cx="123416" cy="100977"/>
            </a:xfrm>
            <a:prstGeom prst="triangle">
              <a:avLst/>
            </a:prstGeom>
            <a:grpFill/>
            <a:ln>
              <a:headEnd type="none" w="med" len="med"/>
              <a:tailEnd type="none" w="med" len="med"/>
            </a:ln>
          </p:spPr>
          <p:style>
            <a:lnRef idx="0">
              <a:schemeClr val="accent3"/>
            </a:lnRef>
            <a:fillRef idx="3">
              <a:schemeClr val="accent3"/>
            </a:fillRef>
            <a:effectRef idx="3">
              <a:schemeClr val="accent3"/>
            </a:effectRef>
            <a:fontRef idx="minor">
              <a:schemeClr val="lt1"/>
            </a:fontRef>
          </p:style>
          <p:txBody>
            <a:bodyPr rtlCol="1"/>
            <a:lstStyle/>
            <a:p>
              <a:pPr>
                <a:defRPr/>
              </a:pPr>
              <a:endParaRPr lang="he-IL" sz="2000">
                <a:solidFill>
                  <a:schemeClr val="tx1"/>
                </a:solidFill>
              </a:endParaRPr>
            </a:p>
          </p:txBody>
        </p:sp>
      </p:grpSp>
      <p:sp>
        <p:nvSpPr>
          <p:cNvPr id="11" name="Rectangle 10"/>
          <p:cNvSpPr>
            <a:spLocks noChangeArrowheads="1"/>
          </p:cNvSpPr>
          <p:nvPr/>
        </p:nvSpPr>
        <p:spPr bwMode="auto">
          <a:xfrm>
            <a:off x="4736194" y="3021017"/>
            <a:ext cx="4179888" cy="855662"/>
          </a:xfrm>
          <a:prstGeom prst="rect">
            <a:avLst/>
          </a:prstGeom>
          <a:gradFill rotWithShape="1">
            <a:gsLst>
              <a:gs pos="0">
                <a:srgbClr val="FF0000"/>
              </a:gs>
              <a:gs pos="100000">
                <a:srgbClr val="B514A6">
                  <a:alpha val="79999"/>
                </a:srgbClr>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sz="2000"/>
              <a:t> </a:t>
            </a:r>
            <a:endParaRPr lang="he-IL" sz="2000"/>
          </a:p>
        </p:txBody>
      </p:sp>
      <p:grpSp>
        <p:nvGrpSpPr>
          <p:cNvPr id="12" name="Group 89"/>
          <p:cNvGrpSpPr>
            <a:grpSpLocks/>
          </p:cNvGrpSpPr>
          <p:nvPr/>
        </p:nvGrpSpPr>
        <p:grpSpPr bwMode="auto">
          <a:xfrm>
            <a:off x="6277657" y="1490667"/>
            <a:ext cx="2238375" cy="1517650"/>
            <a:chOff x="3060" y="1530"/>
            <a:chExt cx="1410" cy="956"/>
          </a:xfrm>
        </p:grpSpPr>
        <p:sp>
          <p:nvSpPr>
            <p:cNvPr id="13" name="Text Box 90"/>
            <p:cNvSpPr txBox="1">
              <a:spLocks noChangeArrowheads="1"/>
            </p:cNvSpPr>
            <p:nvPr/>
          </p:nvSpPr>
          <p:spPr bwMode="auto">
            <a:xfrm>
              <a:off x="3457" y="1915"/>
              <a:ext cx="1013" cy="182"/>
            </a:xfrm>
            <a:prstGeom prst="rect">
              <a:avLst/>
            </a:prstGeom>
            <a:ln>
              <a:headEnd/>
              <a:tailEnd/>
            </a:ln>
          </p:spPr>
          <p:style>
            <a:lnRef idx="0">
              <a:schemeClr val="accent3"/>
            </a:lnRef>
            <a:fillRef idx="3">
              <a:schemeClr val="accent3"/>
            </a:fillRef>
            <a:effectRef idx="3">
              <a:schemeClr val="accent3"/>
            </a:effectRef>
            <a:fontRef idx="minor">
              <a:schemeClr val="lt1"/>
            </a:fontRef>
          </p:style>
          <p:txBody>
            <a:bodyPr lIns="18000" rIns="18000" anchor="ctr"/>
            <a:lstStyle/>
            <a:p>
              <a:pPr algn="ctr" rtl="1" eaLnBrk="1" hangingPunct="1">
                <a:defRPr/>
              </a:pPr>
              <a:r>
                <a:rPr lang="en-US" sz="1600" b="1" dirty="0">
                  <a:solidFill>
                    <a:schemeClr val="bg2"/>
                  </a:solidFill>
                </a:rPr>
                <a:t>Quartz Tube</a:t>
              </a:r>
            </a:p>
          </p:txBody>
        </p:sp>
        <p:sp>
          <p:nvSpPr>
            <p:cNvPr id="14" name="Line 91"/>
            <p:cNvSpPr>
              <a:spLocks noChangeShapeType="1"/>
            </p:cNvSpPr>
            <p:nvPr/>
          </p:nvSpPr>
          <p:spPr bwMode="auto">
            <a:xfrm flipH="1">
              <a:off x="3060" y="1617"/>
              <a:ext cx="0" cy="815"/>
            </a:xfrm>
            <a:prstGeom prst="line">
              <a:avLst/>
            </a:prstGeom>
            <a:noFill/>
            <a:ln w="9525">
              <a:solidFill>
                <a:srgbClr val="969696"/>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nvGrpSpPr>
            <p:cNvPr id="15" name="Group 92"/>
            <p:cNvGrpSpPr>
              <a:grpSpLocks/>
            </p:cNvGrpSpPr>
            <p:nvPr/>
          </p:nvGrpSpPr>
          <p:grpSpPr bwMode="auto">
            <a:xfrm>
              <a:off x="3060" y="1530"/>
              <a:ext cx="906" cy="182"/>
              <a:chOff x="3060" y="1554"/>
              <a:chExt cx="906" cy="182"/>
            </a:xfrm>
          </p:grpSpPr>
          <p:sp>
            <p:nvSpPr>
              <p:cNvPr id="19" name="Text Box 93"/>
              <p:cNvSpPr txBox="1">
                <a:spLocks noChangeArrowheads="1"/>
              </p:cNvSpPr>
              <p:nvPr/>
            </p:nvSpPr>
            <p:spPr bwMode="auto">
              <a:xfrm>
                <a:off x="3121" y="1554"/>
                <a:ext cx="845" cy="182"/>
              </a:xfrm>
              <a:prstGeom prst="rect">
                <a:avLst/>
              </a:prstGeom>
              <a:ln>
                <a:headEnd/>
                <a:tailEnd/>
              </a:ln>
            </p:spPr>
            <p:style>
              <a:lnRef idx="0">
                <a:schemeClr val="accent3"/>
              </a:lnRef>
              <a:fillRef idx="3">
                <a:schemeClr val="accent3"/>
              </a:fillRef>
              <a:effectRef idx="3">
                <a:schemeClr val="accent3"/>
              </a:effectRef>
              <a:fontRef idx="minor">
                <a:schemeClr val="lt1"/>
              </a:fontRef>
            </p:style>
            <p:txBody>
              <a:bodyPr lIns="18000" rIns="18000" anchor="ctr"/>
              <a:lstStyle/>
              <a:p>
                <a:pPr algn="ctr" rtl="1" eaLnBrk="1" hangingPunct="1">
                  <a:defRPr/>
                </a:pPr>
                <a:r>
                  <a:rPr lang="en-US" sz="1600" b="1" dirty="0">
                    <a:solidFill>
                      <a:schemeClr val="bg2"/>
                    </a:solidFill>
                  </a:rPr>
                  <a:t>Air Block</a:t>
                </a:r>
              </a:p>
            </p:txBody>
          </p:sp>
          <p:sp>
            <p:nvSpPr>
              <p:cNvPr id="20" name="Line 94"/>
              <p:cNvSpPr>
                <a:spLocks noChangeShapeType="1"/>
              </p:cNvSpPr>
              <p:nvPr/>
            </p:nvSpPr>
            <p:spPr bwMode="auto">
              <a:xfrm>
                <a:off x="3060" y="1641"/>
                <a:ext cx="61" cy="0"/>
              </a:xfrm>
              <a:prstGeom prst="line">
                <a:avLst/>
              </a:prstGeom>
              <a:noFill/>
              <a:ln w="9525">
                <a:solidFill>
                  <a:srgbClr val="969696"/>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16" name="Group 95"/>
            <p:cNvGrpSpPr>
              <a:grpSpLocks/>
            </p:cNvGrpSpPr>
            <p:nvPr/>
          </p:nvGrpSpPr>
          <p:grpSpPr bwMode="auto">
            <a:xfrm>
              <a:off x="3374" y="1999"/>
              <a:ext cx="82" cy="487"/>
              <a:chOff x="3374" y="1967"/>
              <a:chExt cx="82" cy="487"/>
            </a:xfrm>
          </p:grpSpPr>
          <p:sp>
            <p:nvSpPr>
              <p:cNvPr id="17" name="Line 96"/>
              <p:cNvSpPr>
                <a:spLocks noChangeShapeType="1"/>
              </p:cNvSpPr>
              <p:nvPr/>
            </p:nvSpPr>
            <p:spPr bwMode="auto">
              <a:xfrm flipH="1">
                <a:off x="3374" y="1967"/>
                <a:ext cx="2" cy="487"/>
              </a:xfrm>
              <a:prstGeom prst="line">
                <a:avLst/>
              </a:prstGeom>
              <a:noFill/>
              <a:ln w="9525">
                <a:solidFill>
                  <a:srgbClr val="969696"/>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8" name="Line 97"/>
              <p:cNvSpPr>
                <a:spLocks noChangeShapeType="1"/>
              </p:cNvSpPr>
              <p:nvPr/>
            </p:nvSpPr>
            <p:spPr bwMode="auto">
              <a:xfrm>
                <a:off x="3376" y="1967"/>
                <a:ext cx="80" cy="0"/>
              </a:xfrm>
              <a:prstGeom prst="line">
                <a:avLst/>
              </a:prstGeom>
              <a:noFill/>
              <a:ln w="9525">
                <a:solidFill>
                  <a:srgbClr val="969696"/>
                </a:solidFill>
                <a:round/>
                <a:headEnd/>
                <a:tailEnd/>
              </a:ln>
              <a:extLst>
                <a:ext uri="{909E8E84-426E-40DD-AFC4-6F175D3DCCD1}">
                  <a14:hiddenFill xmlns:a14="http://schemas.microsoft.com/office/drawing/2010/main">
                    <a:noFill/>
                  </a14:hiddenFill>
                </a:ext>
              </a:extLst>
            </p:spPr>
            <p:txBody>
              <a:bodyPr/>
              <a:lstStyle/>
              <a:p>
                <a:endParaRPr lang="en-US"/>
              </a:p>
            </p:txBody>
          </p:sp>
        </p:grpSp>
      </p:grpSp>
      <p:sp>
        <p:nvSpPr>
          <p:cNvPr id="21" name="Rectangle 20"/>
          <p:cNvSpPr>
            <a:spLocks noChangeArrowheads="1"/>
          </p:cNvSpPr>
          <p:nvPr/>
        </p:nvSpPr>
        <p:spPr bwMode="auto">
          <a:xfrm>
            <a:off x="218169" y="3017842"/>
            <a:ext cx="4148138" cy="842962"/>
          </a:xfrm>
          <a:prstGeom prst="rect">
            <a:avLst/>
          </a:prstGeom>
          <a:solidFill>
            <a:srgbClr val="0066FF">
              <a:alpha val="41960"/>
            </a:srgbClr>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endParaRPr lang="he-IL" sz="2000"/>
          </a:p>
        </p:txBody>
      </p:sp>
      <p:sp>
        <p:nvSpPr>
          <p:cNvPr id="22" name="Rectangle 21"/>
          <p:cNvSpPr/>
          <p:nvPr/>
        </p:nvSpPr>
        <p:spPr bwMode="auto">
          <a:xfrm>
            <a:off x="214994" y="2854329"/>
            <a:ext cx="4148138" cy="166688"/>
          </a:xfrm>
          <a:prstGeom prst="rect">
            <a:avLst/>
          </a:prstGeom>
          <a:solidFill>
            <a:schemeClr val="bg1">
              <a:lumMod val="50000"/>
            </a:schemeClr>
          </a:solidFill>
          <a:ln w="9525" cap="flat" cmpd="sng" algn="ctr">
            <a:noFill/>
            <a:prstDash val="solid"/>
            <a:round/>
            <a:headEnd type="none" w="med" len="med"/>
            <a:tailEnd type="none" w="med" len="med"/>
          </a:ln>
          <a:effectLst/>
        </p:spPr>
        <p:txBody>
          <a:bodyPr rtlCol="1"/>
          <a:lstStyle/>
          <a:p>
            <a:pPr>
              <a:defRPr/>
            </a:pPr>
            <a:endParaRPr lang="he-IL" sz="2000">
              <a:latin typeface="Arial" pitchFamily="34" charset="0"/>
              <a:cs typeface="Arial" pitchFamily="34" charset="0"/>
            </a:endParaRPr>
          </a:p>
        </p:txBody>
      </p:sp>
      <p:sp>
        <p:nvSpPr>
          <p:cNvPr id="23" name="Rectangle 22"/>
          <p:cNvSpPr/>
          <p:nvPr/>
        </p:nvSpPr>
        <p:spPr bwMode="auto">
          <a:xfrm>
            <a:off x="216582" y="3865567"/>
            <a:ext cx="4148137" cy="166687"/>
          </a:xfrm>
          <a:prstGeom prst="rect">
            <a:avLst/>
          </a:prstGeom>
          <a:solidFill>
            <a:schemeClr val="bg1">
              <a:lumMod val="50000"/>
            </a:schemeClr>
          </a:solidFill>
          <a:ln w="9525" cap="flat" cmpd="sng" algn="ctr">
            <a:noFill/>
            <a:prstDash val="solid"/>
            <a:round/>
            <a:headEnd type="none" w="med" len="med"/>
            <a:tailEnd type="none" w="med" len="med"/>
          </a:ln>
          <a:effectLst/>
        </p:spPr>
        <p:txBody>
          <a:bodyPr rtlCol="1"/>
          <a:lstStyle/>
          <a:p>
            <a:pPr>
              <a:defRPr/>
            </a:pPr>
            <a:endParaRPr lang="he-IL" sz="2000">
              <a:latin typeface="Arial" pitchFamily="34" charset="0"/>
              <a:cs typeface="Arial" pitchFamily="34" charset="0"/>
            </a:endParaRPr>
          </a:p>
        </p:txBody>
      </p:sp>
      <p:sp>
        <p:nvSpPr>
          <p:cNvPr id="24" name="Rectangle 23"/>
          <p:cNvSpPr/>
          <p:nvPr/>
        </p:nvSpPr>
        <p:spPr bwMode="auto">
          <a:xfrm>
            <a:off x="4733019" y="2852742"/>
            <a:ext cx="4167188" cy="169862"/>
          </a:xfrm>
          <a:prstGeom prst="rect">
            <a:avLst/>
          </a:prstGeom>
          <a:solidFill>
            <a:schemeClr val="bg1">
              <a:lumMod val="50000"/>
            </a:schemeClr>
          </a:solidFill>
          <a:ln w="9525" cap="flat" cmpd="sng" algn="ctr">
            <a:noFill/>
            <a:prstDash val="solid"/>
            <a:round/>
            <a:headEnd type="none" w="med" len="med"/>
            <a:tailEnd type="none" w="med" len="med"/>
          </a:ln>
          <a:effectLst/>
        </p:spPr>
        <p:txBody>
          <a:bodyPr rtlCol="1"/>
          <a:lstStyle/>
          <a:p>
            <a:pPr>
              <a:defRPr/>
            </a:pPr>
            <a:endParaRPr lang="he-IL" sz="2000">
              <a:latin typeface="Arial" pitchFamily="34" charset="0"/>
              <a:cs typeface="Arial" pitchFamily="34" charset="0"/>
            </a:endParaRPr>
          </a:p>
        </p:txBody>
      </p:sp>
      <p:sp>
        <p:nvSpPr>
          <p:cNvPr id="25" name="Rectangle 24"/>
          <p:cNvSpPr/>
          <p:nvPr/>
        </p:nvSpPr>
        <p:spPr bwMode="auto">
          <a:xfrm>
            <a:off x="4734607" y="3868742"/>
            <a:ext cx="4165600" cy="168275"/>
          </a:xfrm>
          <a:prstGeom prst="rect">
            <a:avLst/>
          </a:prstGeom>
          <a:solidFill>
            <a:schemeClr val="bg1">
              <a:lumMod val="50000"/>
            </a:schemeClr>
          </a:solidFill>
          <a:ln w="9525" cap="flat" cmpd="sng" algn="ctr">
            <a:noFill/>
            <a:prstDash val="solid"/>
            <a:round/>
            <a:headEnd type="none" w="med" len="med"/>
            <a:tailEnd type="none" w="med" len="med"/>
          </a:ln>
          <a:effectLst/>
        </p:spPr>
        <p:txBody>
          <a:bodyPr rtlCol="1"/>
          <a:lstStyle/>
          <a:p>
            <a:pPr>
              <a:defRPr/>
            </a:pPr>
            <a:endParaRPr lang="he-IL" sz="2000">
              <a:latin typeface="Arial" pitchFamily="34" charset="0"/>
              <a:cs typeface="Arial" pitchFamily="34" charset="0"/>
            </a:endParaRPr>
          </a:p>
        </p:txBody>
      </p:sp>
      <p:grpSp>
        <p:nvGrpSpPr>
          <p:cNvPr id="26" name="Group 79"/>
          <p:cNvGrpSpPr>
            <a:grpSpLocks/>
          </p:cNvGrpSpPr>
          <p:nvPr/>
        </p:nvGrpSpPr>
        <p:grpSpPr bwMode="auto">
          <a:xfrm>
            <a:off x="4609194" y="3011492"/>
            <a:ext cx="4111625" cy="869950"/>
            <a:chOff x="4667416" y="1902580"/>
            <a:chExt cx="4111840" cy="868683"/>
          </a:xfrm>
        </p:grpSpPr>
        <p:grpSp>
          <p:nvGrpSpPr>
            <p:cNvPr id="27" name="Group 293"/>
            <p:cNvGrpSpPr>
              <a:grpSpLocks/>
            </p:cNvGrpSpPr>
            <p:nvPr/>
          </p:nvGrpSpPr>
          <p:grpSpPr bwMode="auto">
            <a:xfrm>
              <a:off x="4674671" y="1902580"/>
              <a:ext cx="4104585" cy="868683"/>
              <a:chOff x="4827177" y="4286480"/>
              <a:chExt cx="4104585" cy="868683"/>
            </a:xfrm>
          </p:grpSpPr>
          <p:grpSp>
            <p:nvGrpSpPr>
              <p:cNvPr id="29" name="Group 283"/>
              <p:cNvGrpSpPr>
                <a:grpSpLocks/>
              </p:cNvGrpSpPr>
              <p:nvPr/>
            </p:nvGrpSpPr>
            <p:grpSpPr bwMode="auto">
              <a:xfrm flipV="1">
                <a:off x="4830987" y="4718544"/>
                <a:ext cx="4100775" cy="436619"/>
                <a:chOff x="4678587" y="3209664"/>
                <a:chExt cx="4100775" cy="436619"/>
              </a:xfrm>
            </p:grpSpPr>
            <p:cxnSp>
              <p:nvCxnSpPr>
                <p:cNvPr id="35" name="Straight Arrow Connector 34"/>
                <p:cNvCxnSpPr/>
                <p:nvPr/>
              </p:nvCxnSpPr>
              <p:spPr bwMode="auto">
                <a:xfrm flipV="1">
                  <a:off x="4689748" y="3231857"/>
                  <a:ext cx="3062449" cy="410564"/>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36" name="Straight Arrow Connector 35"/>
                <p:cNvCxnSpPr/>
                <p:nvPr/>
              </p:nvCxnSpPr>
              <p:spPr bwMode="auto">
                <a:xfrm flipV="1">
                  <a:off x="4681810" y="3365012"/>
                  <a:ext cx="4097552" cy="277408"/>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37" name="Straight Arrow Connector 36"/>
                <p:cNvCxnSpPr/>
                <p:nvPr/>
              </p:nvCxnSpPr>
              <p:spPr bwMode="auto">
                <a:xfrm flipV="1">
                  <a:off x="4678635" y="3211250"/>
                  <a:ext cx="973188" cy="434341"/>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38" name="Straight Arrow Connector 37"/>
                <p:cNvCxnSpPr/>
                <p:nvPr/>
              </p:nvCxnSpPr>
              <p:spPr bwMode="auto">
                <a:xfrm flipV="1">
                  <a:off x="4678635" y="3209664"/>
                  <a:ext cx="563592" cy="431171"/>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grpSp>
          <p:grpSp>
            <p:nvGrpSpPr>
              <p:cNvPr id="30" name="Group 288"/>
              <p:cNvGrpSpPr>
                <a:grpSpLocks/>
              </p:cNvGrpSpPr>
              <p:nvPr/>
            </p:nvGrpSpPr>
            <p:grpSpPr bwMode="auto">
              <a:xfrm>
                <a:off x="4827177" y="4286480"/>
                <a:ext cx="4104585" cy="436619"/>
                <a:chOff x="4674777" y="3209664"/>
                <a:chExt cx="4104585" cy="436619"/>
              </a:xfrm>
            </p:grpSpPr>
            <p:cxnSp>
              <p:nvCxnSpPr>
                <p:cNvPr id="31" name="Straight Arrow Connector 30"/>
                <p:cNvCxnSpPr/>
                <p:nvPr/>
              </p:nvCxnSpPr>
              <p:spPr bwMode="auto">
                <a:xfrm flipV="1">
                  <a:off x="4689748" y="3231857"/>
                  <a:ext cx="3062448" cy="410563"/>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32" name="Straight Arrow Connector 31"/>
                <p:cNvCxnSpPr/>
                <p:nvPr/>
              </p:nvCxnSpPr>
              <p:spPr bwMode="auto">
                <a:xfrm flipV="1">
                  <a:off x="4681810" y="3365012"/>
                  <a:ext cx="4097552" cy="277407"/>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33" name="Straight Arrow Connector 32"/>
                <p:cNvCxnSpPr/>
                <p:nvPr/>
              </p:nvCxnSpPr>
              <p:spPr bwMode="auto">
                <a:xfrm flipV="1">
                  <a:off x="4678635" y="3211249"/>
                  <a:ext cx="973188" cy="434341"/>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34" name="Straight Arrow Connector 33"/>
                <p:cNvCxnSpPr/>
                <p:nvPr/>
              </p:nvCxnSpPr>
              <p:spPr bwMode="auto">
                <a:xfrm flipV="1">
                  <a:off x="4675460" y="3209664"/>
                  <a:ext cx="563592" cy="431171"/>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grpSp>
        </p:grpSp>
        <p:cxnSp>
          <p:nvCxnSpPr>
            <p:cNvPr id="28" name="Straight Arrow Connector 27"/>
            <p:cNvCxnSpPr/>
            <p:nvPr/>
          </p:nvCxnSpPr>
          <p:spPr bwMode="auto">
            <a:xfrm flipV="1">
              <a:off x="4667416" y="2336922"/>
              <a:ext cx="4102315" cy="0"/>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grpSp>
      <p:cxnSp>
        <p:nvCxnSpPr>
          <p:cNvPr id="39" name="Straight Connector 38"/>
          <p:cNvCxnSpPr/>
          <p:nvPr/>
        </p:nvCxnSpPr>
        <p:spPr bwMode="auto">
          <a:xfrm rot="16200000" flipH="1">
            <a:off x="5166406" y="3879855"/>
            <a:ext cx="85725" cy="50800"/>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40" name="Straight Connector 39"/>
          <p:cNvCxnSpPr/>
          <p:nvPr/>
        </p:nvCxnSpPr>
        <p:spPr bwMode="auto">
          <a:xfrm rot="16200000" flipH="1" flipV="1">
            <a:off x="8237425" y="3882236"/>
            <a:ext cx="85725" cy="52388"/>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41" name="Straight Connector 40"/>
          <p:cNvCxnSpPr/>
          <p:nvPr/>
        </p:nvCxnSpPr>
        <p:spPr bwMode="auto">
          <a:xfrm rot="16200000" flipH="1">
            <a:off x="7288100" y="3883823"/>
            <a:ext cx="84138" cy="50800"/>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42" name="Straight Arrow Connector 41"/>
          <p:cNvCxnSpPr/>
          <p:nvPr/>
        </p:nvCxnSpPr>
        <p:spPr bwMode="auto">
          <a:xfrm flipV="1">
            <a:off x="6833282" y="3438529"/>
            <a:ext cx="2078037" cy="430213"/>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43" name="Straight Arrow Connector 42"/>
          <p:cNvCxnSpPr>
            <a:stCxn id="8" idx="3"/>
          </p:cNvCxnSpPr>
          <p:nvPr/>
        </p:nvCxnSpPr>
        <p:spPr bwMode="auto">
          <a:xfrm flipV="1">
            <a:off x="4620307" y="3009904"/>
            <a:ext cx="2111375" cy="446088"/>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44" name="Straight Connector 43"/>
          <p:cNvCxnSpPr/>
          <p:nvPr/>
        </p:nvCxnSpPr>
        <p:spPr bwMode="auto">
          <a:xfrm rot="5400000" flipH="1">
            <a:off x="6750731" y="2943230"/>
            <a:ext cx="85725" cy="50800"/>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45" name="Straight Connector 44"/>
          <p:cNvCxnSpPr/>
          <p:nvPr/>
        </p:nvCxnSpPr>
        <p:spPr bwMode="auto">
          <a:xfrm rot="16200000" flipH="1" flipV="1">
            <a:off x="6696757" y="2946404"/>
            <a:ext cx="88900" cy="47625"/>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46" name="Straight Arrow Connector 45"/>
          <p:cNvCxnSpPr/>
          <p:nvPr/>
        </p:nvCxnSpPr>
        <p:spPr bwMode="auto">
          <a:xfrm>
            <a:off x="6818994" y="3011492"/>
            <a:ext cx="2076450" cy="430212"/>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47" name="Straight Arrow Connector 46"/>
          <p:cNvCxnSpPr/>
          <p:nvPr/>
        </p:nvCxnSpPr>
        <p:spPr bwMode="auto">
          <a:xfrm>
            <a:off x="4618719" y="3435354"/>
            <a:ext cx="974725" cy="436563"/>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48" name="Straight Connector 47"/>
          <p:cNvCxnSpPr/>
          <p:nvPr/>
        </p:nvCxnSpPr>
        <p:spPr bwMode="auto">
          <a:xfrm rot="16200000" flipH="1">
            <a:off x="5566456" y="3884617"/>
            <a:ext cx="85725" cy="50800"/>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49" name="Straight Connector 48"/>
          <p:cNvCxnSpPr/>
          <p:nvPr/>
        </p:nvCxnSpPr>
        <p:spPr bwMode="auto">
          <a:xfrm rot="5400000" flipH="1" flipV="1">
            <a:off x="5618845" y="3884616"/>
            <a:ext cx="88900" cy="47625"/>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50" name="Straight Arrow Connector 49"/>
          <p:cNvCxnSpPr/>
          <p:nvPr/>
        </p:nvCxnSpPr>
        <p:spPr bwMode="auto">
          <a:xfrm rot="10800000" flipV="1">
            <a:off x="5682344" y="3014667"/>
            <a:ext cx="1924050" cy="852487"/>
          </a:xfrm>
          <a:prstGeom prst="straightConnector1">
            <a:avLst/>
          </a:prstGeom>
          <a:ln>
            <a:solidFill>
              <a:srgbClr val="9900CC"/>
            </a:solidFill>
            <a:headEnd type="stealth" w="med" len="med"/>
            <a:tailEnd type="none"/>
          </a:ln>
        </p:spPr>
        <p:style>
          <a:lnRef idx="2">
            <a:schemeClr val="accent5"/>
          </a:lnRef>
          <a:fillRef idx="0">
            <a:schemeClr val="accent5"/>
          </a:fillRef>
          <a:effectRef idx="1">
            <a:schemeClr val="accent5"/>
          </a:effectRef>
          <a:fontRef idx="minor">
            <a:schemeClr val="tx1"/>
          </a:fontRef>
        </p:style>
      </p:cxnSp>
      <p:cxnSp>
        <p:nvCxnSpPr>
          <p:cNvPr id="51" name="Straight Connector 50"/>
          <p:cNvCxnSpPr/>
          <p:nvPr/>
        </p:nvCxnSpPr>
        <p:spPr bwMode="auto">
          <a:xfrm rot="5400000" flipH="1">
            <a:off x="7625444" y="2949580"/>
            <a:ext cx="85725" cy="50800"/>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52" name="Straight Connector 51"/>
          <p:cNvCxnSpPr/>
          <p:nvPr/>
        </p:nvCxnSpPr>
        <p:spPr bwMode="auto">
          <a:xfrm rot="16200000" flipH="1" flipV="1">
            <a:off x="7571470" y="2952754"/>
            <a:ext cx="88900" cy="47625"/>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53" name="Straight Arrow Connector 52"/>
          <p:cNvCxnSpPr/>
          <p:nvPr/>
        </p:nvCxnSpPr>
        <p:spPr bwMode="auto">
          <a:xfrm>
            <a:off x="7690532" y="3011492"/>
            <a:ext cx="1109662" cy="522287"/>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54" name="Straight Connector 53"/>
          <p:cNvCxnSpPr/>
          <p:nvPr/>
        </p:nvCxnSpPr>
        <p:spPr bwMode="auto">
          <a:xfrm rot="5400000" flipH="1" flipV="1">
            <a:off x="5560106" y="2949580"/>
            <a:ext cx="85725" cy="50800"/>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55" name="Straight Connector 54"/>
          <p:cNvCxnSpPr/>
          <p:nvPr/>
        </p:nvCxnSpPr>
        <p:spPr bwMode="auto">
          <a:xfrm rot="16200000" flipH="1">
            <a:off x="5610907" y="2952754"/>
            <a:ext cx="88900" cy="47625"/>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56" name="Straight Arrow Connector 55"/>
          <p:cNvCxnSpPr/>
          <p:nvPr/>
        </p:nvCxnSpPr>
        <p:spPr bwMode="auto">
          <a:xfrm rot="10800000">
            <a:off x="5675994" y="3017842"/>
            <a:ext cx="1924050" cy="852487"/>
          </a:xfrm>
          <a:prstGeom prst="straightConnector1">
            <a:avLst/>
          </a:prstGeom>
          <a:ln>
            <a:solidFill>
              <a:srgbClr val="9900CC"/>
            </a:solidFill>
            <a:headEnd type="stealth" w="med" len="med"/>
            <a:tailEnd type="none"/>
          </a:ln>
        </p:spPr>
        <p:style>
          <a:lnRef idx="2">
            <a:schemeClr val="accent5"/>
          </a:lnRef>
          <a:fillRef idx="0">
            <a:schemeClr val="accent5"/>
          </a:fillRef>
          <a:effectRef idx="1">
            <a:schemeClr val="accent5"/>
          </a:effectRef>
          <a:fontRef idx="minor">
            <a:schemeClr val="tx1"/>
          </a:fontRef>
        </p:style>
      </p:cxnSp>
      <p:cxnSp>
        <p:nvCxnSpPr>
          <p:cNvPr id="57" name="Straight Connector 56"/>
          <p:cNvCxnSpPr/>
          <p:nvPr/>
        </p:nvCxnSpPr>
        <p:spPr bwMode="auto">
          <a:xfrm rot="16200000" flipH="1" flipV="1">
            <a:off x="7619094" y="3884617"/>
            <a:ext cx="85725" cy="50800"/>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58" name="Straight Connector 57"/>
          <p:cNvCxnSpPr/>
          <p:nvPr/>
        </p:nvCxnSpPr>
        <p:spPr bwMode="auto">
          <a:xfrm rot="5400000" flipH="1">
            <a:off x="7565120" y="3884616"/>
            <a:ext cx="88900" cy="47625"/>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59" name="Straight Arrow Connector 58"/>
          <p:cNvCxnSpPr/>
          <p:nvPr/>
        </p:nvCxnSpPr>
        <p:spPr bwMode="auto">
          <a:xfrm flipV="1">
            <a:off x="7682594" y="3351217"/>
            <a:ext cx="1111250" cy="523875"/>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60" name="Straight Connector 59"/>
          <p:cNvCxnSpPr/>
          <p:nvPr/>
        </p:nvCxnSpPr>
        <p:spPr bwMode="auto">
          <a:xfrm rot="5400000" flipH="1">
            <a:off x="6126844" y="2947992"/>
            <a:ext cx="85725" cy="50800"/>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61" name="Straight Connector 60"/>
          <p:cNvCxnSpPr/>
          <p:nvPr/>
        </p:nvCxnSpPr>
        <p:spPr bwMode="auto">
          <a:xfrm rot="16200000" flipH="1" flipV="1">
            <a:off x="6072870" y="2951166"/>
            <a:ext cx="88900" cy="47625"/>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62" name="Straight Connector 61"/>
          <p:cNvCxnSpPr/>
          <p:nvPr/>
        </p:nvCxnSpPr>
        <p:spPr bwMode="auto">
          <a:xfrm rot="5400000" flipH="1" flipV="1">
            <a:off x="7339695" y="3883029"/>
            <a:ext cx="88900" cy="47625"/>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63" name="Straight Arrow Connector 62"/>
          <p:cNvCxnSpPr/>
          <p:nvPr/>
        </p:nvCxnSpPr>
        <p:spPr bwMode="auto">
          <a:xfrm rot="5400000" flipH="1" flipV="1">
            <a:off x="7365095" y="3021016"/>
            <a:ext cx="881062" cy="836613"/>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64" name="Straight Connector 63"/>
          <p:cNvCxnSpPr/>
          <p:nvPr/>
        </p:nvCxnSpPr>
        <p:spPr bwMode="auto">
          <a:xfrm rot="5400000" flipH="1">
            <a:off x="8244569" y="2944817"/>
            <a:ext cx="85725" cy="50800"/>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65" name="Straight Connector 64"/>
          <p:cNvCxnSpPr/>
          <p:nvPr/>
        </p:nvCxnSpPr>
        <p:spPr bwMode="auto">
          <a:xfrm rot="16200000" flipH="1" flipV="1">
            <a:off x="8189007" y="2947991"/>
            <a:ext cx="88900" cy="47625"/>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66" name="Straight Arrow Connector 65"/>
          <p:cNvCxnSpPr/>
          <p:nvPr/>
        </p:nvCxnSpPr>
        <p:spPr bwMode="auto">
          <a:xfrm>
            <a:off x="8298544" y="3011492"/>
            <a:ext cx="508000" cy="415925"/>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67" name="Straight Arrow Connector 66"/>
          <p:cNvCxnSpPr/>
          <p:nvPr/>
        </p:nvCxnSpPr>
        <p:spPr bwMode="auto">
          <a:xfrm>
            <a:off x="4618719" y="3441704"/>
            <a:ext cx="563563" cy="430213"/>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68" name="Straight Connector 67"/>
          <p:cNvCxnSpPr/>
          <p:nvPr/>
        </p:nvCxnSpPr>
        <p:spPr bwMode="auto">
          <a:xfrm rot="5400000" flipH="1" flipV="1">
            <a:off x="5217207" y="3879854"/>
            <a:ext cx="88900" cy="47625"/>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69" name="Straight Arrow Connector 68"/>
          <p:cNvCxnSpPr/>
          <p:nvPr/>
        </p:nvCxnSpPr>
        <p:spPr bwMode="auto">
          <a:xfrm rot="5400000" flipH="1" flipV="1">
            <a:off x="5264038" y="3032923"/>
            <a:ext cx="850900" cy="814388"/>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70" name="Straight Arrow Connector 69"/>
          <p:cNvCxnSpPr/>
          <p:nvPr/>
        </p:nvCxnSpPr>
        <p:spPr bwMode="auto">
          <a:xfrm>
            <a:off x="6191932" y="3006729"/>
            <a:ext cx="1119187" cy="868363"/>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71" name="Straight Connector 70"/>
          <p:cNvCxnSpPr/>
          <p:nvPr/>
        </p:nvCxnSpPr>
        <p:spPr bwMode="auto">
          <a:xfrm rot="5400000" flipH="1" flipV="1">
            <a:off x="7280956" y="2951167"/>
            <a:ext cx="85725" cy="50800"/>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72" name="Straight Connector 71"/>
          <p:cNvCxnSpPr/>
          <p:nvPr/>
        </p:nvCxnSpPr>
        <p:spPr bwMode="auto">
          <a:xfrm rot="16200000" flipH="1">
            <a:off x="7331757" y="2954341"/>
            <a:ext cx="88900" cy="47625"/>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73" name="Straight Arrow Connector 72"/>
          <p:cNvCxnSpPr/>
          <p:nvPr/>
        </p:nvCxnSpPr>
        <p:spPr bwMode="auto">
          <a:xfrm rot="16200000" flipH="1">
            <a:off x="7358745" y="3027366"/>
            <a:ext cx="881062" cy="836613"/>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74" name="Straight Connector 73"/>
          <p:cNvCxnSpPr/>
          <p:nvPr/>
        </p:nvCxnSpPr>
        <p:spPr bwMode="auto">
          <a:xfrm rot="5400000" flipH="1">
            <a:off x="8182657" y="3889379"/>
            <a:ext cx="88900" cy="47625"/>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75" name="Straight Arrow Connector 74"/>
          <p:cNvCxnSpPr/>
          <p:nvPr/>
        </p:nvCxnSpPr>
        <p:spPr bwMode="auto">
          <a:xfrm flipV="1">
            <a:off x="8292194" y="3457579"/>
            <a:ext cx="508000" cy="417513"/>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76" name="Straight Connector 75"/>
          <p:cNvCxnSpPr/>
          <p:nvPr/>
        </p:nvCxnSpPr>
        <p:spPr bwMode="auto">
          <a:xfrm rot="16200000" flipH="1" flipV="1">
            <a:off x="6120494" y="3886205"/>
            <a:ext cx="85725" cy="50800"/>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77" name="Straight Connector 76"/>
          <p:cNvCxnSpPr/>
          <p:nvPr/>
        </p:nvCxnSpPr>
        <p:spPr bwMode="auto">
          <a:xfrm rot="5400000" flipH="1">
            <a:off x="6066520" y="3886204"/>
            <a:ext cx="88900" cy="47625"/>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78" name="Straight Connector 77"/>
          <p:cNvCxnSpPr/>
          <p:nvPr/>
        </p:nvCxnSpPr>
        <p:spPr bwMode="auto">
          <a:xfrm rot="16200000" flipH="1">
            <a:off x="5210857" y="2957516"/>
            <a:ext cx="88900" cy="47625"/>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79" name="Straight Arrow Connector 78"/>
          <p:cNvCxnSpPr/>
          <p:nvPr/>
        </p:nvCxnSpPr>
        <p:spPr bwMode="auto">
          <a:xfrm flipV="1">
            <a:off x="6185582" y="3009904"/>
            <a:ext cx="1119187" cy="868363"/>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80" name="Straight Connector 79"/>
          <p:cNvCxnSpPr/>
          <p:nvPr/>
        </p:nvCxnSpPr>
        <p:spPr bwMode="auto">
          <a:xfrm rot="5400000" flipH="1" flipV="1">
            <a:off x="5160056" y="2954342"/>
            <a:ext cx="85725" cy="50800"/>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81" name="Straight Arrow Connector 80"/>
          <p:cNvCxnSpPr/>
          <p:nvPr/>
        </p:nvCxnSpPr>
        <p:spPr bwMode="auto">
          <a:xfrm rot="16200000" flipH="1">
            <a:off x="5257688" y="3037685"/>
            <a:ext cx="850900" cy="814388"/>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82" name="Straight Arrow Connector 81"/>
          <p:cNvCxnSpPr/>
          <p:nvPr/>
        </p:nvCxnSpPr>
        <p:spPr bwMode="auto">
          <a:xfrm flipV="1">
            <a:off x="4620307" y="3079754"/>
            <a:ext cx="4291012" cy="376238"/>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83" name="Straight Arrow Connector 82"/>
          <p:cNvCxnSpPr/>
          <p:nvPr/>
        </p:nvCxnSpPr>
        <p:spPr bwMode="auto">
          <a:xfrm>
            <a:off x="4634594" y="3436942"/>
            <a:ext cx="2111375" cy="446087"/>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84" name="Straight Connector 83"/>
          <p:cNvCxnSpPr/>
          <p:nvPr/>
        </p:nvCxnSpPr>
        <p:spPr bwMode="auto">
          <a:xfrm rot="16200000" flipH="1" flipV="1">
            <a:off x="6765019" y="3883030"/>
            <a:ext cx="85725" cy="50800"/>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85" name="Straight Connector 84"/>
          <p:cNvCxnSpPr/>
          <p:nvPr/>
        </p:nvCxnSpPr>
        <p:spPr bwMode="auto">
          <a:xfrm rot="5400000" flipH="1">
            <a:off x="6711045" y="3886204"/>
            <a:ext cx="88900" cy="47625"/>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86" name="Straight Arrow Connector 85"/>
          <p:cNvCxnSpPr/>
          <p:nvPr/>
        </p:nvCxnSpPr>
        <p:spPr bwMode="auto">
          <a:xfrm flipV="1">
            <a:off x="4620307" y="3014667"/>
            <a:ext cx="973137" cy="434975"/>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87" name="Straight Arrow Connector 86"/>
          <p:cNvCxnSpPr/>
          <p:nvPr/>
        </p:nvCxnSpPr>
        <p:spPr bwMode="auto">
          <a:xfrm flipV="1">
            <a:off x="4620307" y="3013079"/>
            <a:ext cx="563562" cy="430213"/>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88" name="Straight Arrow Connector 87"/>
          <p:cNvCxnSpPr/>
          <p:nvPr/>
        </p:nvCxnSpPr>
        <p:spPr bwMode="auto">
          <a:xfrm>
            <a:off x="4626657" y="3438529"/>
            <a:ext cx="4275137" cy="7938"/>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89" name="Straight Arrow Connector 88"/>
          <p:cNvCxnSpPr/>
          <p:nvPr/>
        </p:nvCxnSpPr>
        <p:spPr bwMode="auto">
          <a:xfrm>
            <a:off x="4613957" y="3449642"/>
            <a:ext cx="4291012" cy="374650"/>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grpSp>
        <p:nvGrpSpPr>
          <p:cNvPr id="90" name="Group 120"/>
          <p:cNvGrpSpPr>
            <a:grpSpLocks/>
          </p:cNvGrpSpPr>
          <p:nvPr/>
        </p:nvGrpSpPr>
        <p:grpSpPr bwMode="auto">
          <a:xfrm flipH="1">
            <a:off x="376919" y="3014667"/>
            <a:ext cx="4111625" cy="868362"/>
            <a:chOff x="4667416" y="1902580"/>
            <a:chExt cx="4111840" cy="868683"/>
          </a:xfrm>
        </p:grpSpPr>
        <p:grpSp>
          <p:nvGrpSpPr>
            <p:cNvPr id="91" name="Group 293"/>
            <p:cNvGrpSpPr>
              <a:grpSpLocks/>
            </p:cNvGrpSpPr>
            <p:nvPr/>
          </p:nvGrpSpPr>
          <p:grpSpPr bwMode="auto">
            <a:xfrm>
              <a:off x="4674671" y="1902580"/>
              <a:ext cx="4104585" cy="868683"/>
              <a:chOff x="4827177" y="4286480"/>
              <a:chExt cx="4104585" cy="868683"/>
            </a:xfrm>
          </p:grpSpPr>
          <p:grpSp>
            <p:nvGrpSpPr>
              <p:cNvPr id="93" name="Group 283"/>
              <p:cNvGrpSpPr>
                <a:grpSpLocks/>
              </p:cNvGrpSpPr>
              <p:nvPr/>
            </p:nvGrpSpPr>
            <p:grpSpPr bwMode="auto">
              <a:xfrm flipV="1">
                <a:off x="4830987" y="4718544"/>
                <a:ext cx="4100775" cy="436619"/>
                <a:chOff x="4678587" y="3209664"/>
                <a:chExt cx="4100775" cy="436619"/>
              </a:xfrm>
            </p:grpSpPr>
            <p:cxnSp>
              <p:nvCxnSpPr>
                <p:cNvPr id="99" name="Straight Arrow Connector 98"/>
                <p:cNvCxnSpPr/>
                <p:nvPr/>
              </p:nvCxnSpPr>
              <p:spPr bwMode="auto">
                <a:xfrm flipV="1">
                  <a:off x="4689748" y="3231897"/>
                  <a:ext cx="3062448" cy="411314"/>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100" name="Straight Arrow Connector 99"/>
                <p:cNvCxnSpPr/>
                <p:nvPr/>
              </p:nvCxnSpPr>
              <p:spPr bwMode="auto">
                <a:xfrm flipV="1">
                  <a:off x="4681809" y="3365296"/>
                  <a:ext cx="4097553" cy="277914"/>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101" name="Straight Arrow Connector 100"/>
                <p:cNvCxnSpPr/>
                <p:nvPr/>
              </p:nvCxnSpPr>
              <p:spPr bwMode="auto">
                <a:xfrm flipV="1">
                  <a:off x="4678634" y="3211252"/>
                  <a:ext cx="973189" cy="435135"/>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102" name="Straight Arrow Connector 101"/>
                <p:cNvCxnSpPr/>
                <p:nvPr/>
              </p:nvCxnSpPr>
              <p:spPr bwMode="auto">
                <a:xfrm flipV="1">
                  <a:off x="4678634" y="3209664"/>
                  <a:ext cx="563593" cy="431959"/>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grpSp>
          <p:grpSp>
            <p:nvGrpSpPr>
              <p:cNvPr id="94" name="Group 288"/>
              <p:cNvGrpSpPr>
                <a:grpSpLocks/>
              </p:cNvGrpSpPr>
              <p:nvPr/>
            </p:nvGrpSpPr>
            <p:grpSpPr bwMode="auto">
              <a:xfrm>
                <a:off x="4827177" y="4286480"/>
                <a:ext cx="4104585" cy="436619"/>
                <a:chOff x="4674777" y="3209664"/>
                <a:chExt cx="4104585" cy="436619"/>
              </a:xfrm>
            </p:grpSpPr>
            <p:cxnSp>
              <p:nvCxnSpPr>
                <p:cNvPr id="95" name="Straight Arrow Connector 94"/>
                <p:cNvCxnSpPr/>
                <p:nvPr/>
              </p:nvCxnSpPr>
              <p:spPr bwMode="auto">
                <a:xfrm flipV="1">
                  <a:off x="4689748" y="3231897"/>
                  <a:ext cx="3062447" cy="411314"/>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96" name="Straight Arrow Connector 95"/>
                <p:cNvCxnSpPr/>
                <p:nvPr/>
              </p:nvCxnSpPr>
              <p:spPr bwMode="auto">
                <a:xfrm flipV="1">
                  <a:off x="4681809" y="3365296"/>
                  <a:ext cx="4097553" cy="277914"/>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97" name="Straight Arrow Connector 96"/>
                <p:cNvCxnSpPr/>
                <p:nvPr/>
              </p:nvCxnSpPr>
              <p:spPr bwMode="auto">
                <a:xfrm flipV="1">
                  <a:off x="4678634" y="3211252"/>
                  <a:ext cx="973189" cy="435135"/>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98" name="Straight Arrow Connector 97"/>
                <p:cNvCxnSpPr/>
                <p:nvPr/>
              </p:nvCxnSpPr>
              <p:spPr bwMode="auto">
                <a:xfrm flipV="1">
                  <a:off x="4675459" y="3209664"/>
                  <a:ext cx="563593" cy="431959"/>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grpSp>
        </p:grpSp>
        <p:cxnSp>
          <p:nvCxnSpPr>
            <p:cNvPr id="92" name="Straight Arrow Connector 91"/>
            <p:cNvCxnSpPr/>
            <p:nvPr/>
          </p:nvCxnSpPr>
          <p:spPr bwMode="auto">
            <a:xfrm flipV="1">
              <a:off x="4667416" y="2337716"/>
              <a:ext cx="4102315" cy="0"/>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grpSp>
      <p:grpSp>
        <p:nvGrpSpPr>
          <p:cNvPr id="103" name="Group 144"/>
          <p:cNvGrpSpPr>
            <a:grpSpLocks/>
          </p:cNvGrpSpPr>
          <p:nvPr/>
        </p:nvGrpSpPr>
        <p:grpSpPr bwMode="auto">
          <a:xfrm>
            <a:off x="1740582" y="1498604"/>
            <a:ext cx="1346200" cy="1377950"/>
            <a:chOff x="4895850" y="1701800"/>
            <a:chExt cx="1346200" cy="1377950"/>
          </a:xfrm>
        </p:grpSpPr>
        <p:grpSp>
          <p:nvGrpSpPr>
            <p:cNvPr id="104" name="Group 143"/>
            <p:cNvGrpSpPr>
              <a:grpSpLocks/>
            </p:cNvGrpSpPr>
            <p:nvPr/>
          </p:nvGrpSpPr>
          <p:grpSpPr bwMode="auto">
            <a:xfrm>
              <a:off x="4895850" y="1701800"/>
              <a:ext cx="1339850" cy="273050"/>
              <a:chOff x="4895850" y="1701800"/>
              <a:chExt cx="1339850" cy="273050"/>
            </a:xfrm>
          </p:grpSpPr>
          <p:sp>
            <p:nvSpPr>
              <p:cNvPr id="106" name="TextBox 105"/>
              <p:cNvSpPr txBox="1"/>
              <p:nvPr/>
            </p:nvSpPr>
            <p:spPr>
              <a:xfrm>
                <a:off x="4895850" y="1701800"/>
                <a:ext cx="1155700" cy="273050"/>
              </a:xfrm>
              <a:prstGeom prst="rect">
                <a:avLst/>
              </a:prstGeom>
              <a:ln>
                <a:headEnd/>
                <a:tailEnd/>
              </a:ln>
            </p:spPr>
            <p:style>
              <a:lnRef idx="0">
                <a:schemeClr val="accent3"/>
              </a:lnRef>
              <a:fillRef idx="3">
                <a:schemeClr val="accent3"/>
              </a:fillRef>
              <a:effectRef idx="3">
                <a:schemeClr val="accent3"/>
              </a:effectRef>
              <a:fontRef idx="minor">
                <a:schemeClr val="lt1"/>
              </a:fontRef>
            </p:style>
            <p:txBody>
              <a:bodyPr lIns="18000" rIns="18000" anchor="ctr"/>
              <a:lstStyle/>
              <a:p>
                <a:pPr algn="ctr" rtl="1" eaLnBrk="1" hangingPunct="1">
                  <a:defRPr/>
                </a:pPr>
                <a:r>
                  <a:rPr lang="en-US" sz="1600" b="1" dirty="0">
                    <a:solidFill>
                      <a:schemeClr val="bg2"/>
                    </a:solidFill>
                  </a:rPr>
                  <a:t>Stainless</a:t>
                </a:r>
                <a:endParaRPr lang="he-IL" sz="1600" b="1" dirty="0">
                  <a:solidFill>
                    <a:schemeClr val="bg2"/>
                  </a:solidFill>
                </a:endParaRPr>
              </a:p>
            </p:txBody>
          </p:sp>
          <p:cxnSp>
            <p:nvCxnSpPr>
              <p:cNvPr id="107" name="Straight Connector 140"/>
              <p:cNvCxnSpPr>
                <a:cxnSpLocks noChangeShapeType="1"/>
              </p:cNvCxnSpPr>
              <p:nvPr/>
            </p:nvCxnSpPr>
            <p:spPr bwMode="auto">
              <a:xfrm>
                <a:off x="6064250" y="1835150"/>
                <a:ext cx="171450" cy="0"/>
              </a:xfrm>
              <a:prstGeom prst="line">
                <a:avLst/>
              </a:prstGeom>
              <a:noFill/>
              <a:ln w="9525">
                <a:solidFill>
                  <a:srgbClr val="969696"/>
                </a:solidFill>
                <a:round/>
                <a:headEnd/>
                <a:tailEnd/>
              </a:ln>
              <a:extLst>
                <a:ext uri="{909E8E84-426E-40DD-AFC4-6F175D3DCCD1}">
                  <a14:hiddenFill xmlns:a14="http://schemas.microsoft.com/office/drawing/2010/main">
                    <a:noFill/>
                  </a14:hiddenFill>
                </a:ext>
              </a:extLst>
            </p:spPr>
          </p:cxnSp>
        </p:grpSp>
        <p:cxnSp>
          <p:nvCxnSpPr>
            <p:cNvPr id="105" name="Straight Arrow Connector 142"/>
            <p:cNvCxnSpPr>
              <a:cxnSpLocks noChangeShapeType="1"/>
            </p:cNvCxnSpPr>
            <p:nvPr/>
          </p:nvCxnSpPr>
          <p:spPr bwMode="auto">
            <a:xfrm rot="16200000" flipH="1">
              <a:off x="5613400" y="2451100"/>
              <a:ext cx="1250950" cy="6350"/>
            </a:xfrm>
            <a:prstGeom prst="straightConnector1">
              <a:avLst/>
            </a:prstGeom>
            <a:noFill/>
            <a:ln w="9525">
              <a:solidFill>
                <a:srgbClr val="969696"/>
              </a:solidFill>
              <a:round/>
              <a:headEnd/>
              <a:tailEnd type="triangle" w="med" len="med"/>
            </a:ln>
            <a:extLst>
              <a:ext uri="{909E8E84-426E-40DD-AFC4-6F175D3DCCD1}">
                <a14:hiddenFill xmlns:a14="http://schemas.microsoft.com/office/drawing/2010/main">
                  <a:noFill/>
                </a14:hiddenFill>
              </a:ext>
            </a:extLst>
          </p:spPr>
        </p:cxnSp>
      </p:grpSp>
      <p:sp>
        <p:nvSpPr>
          <p:cNvPr id="108" name="Rectangle 107"/>
          <p:cNvSpPr>
            <a:spLocks noChangeArrowheads="1"/>
          </p:cNvSpPr>
          <p:nvPr/>
        </p:nvSpPr>
        <p:spPr bwMode="auto">
          <a:xfrm rot="10800000">
            <a:off x="178482" y="3017842"/>
            <a:ext cx="4181475" cy="855662"/>
          </a:xfrm>
          <a:prstGeom prst="rect">
            <a:avLst/>
          </a:prstGeom>
          <a:gradFill rotWithShape="1">
            <a:gsLst>
              <a:gs pos="0">
                <a:srgbClr val="FF0000"/>
              </a:gs>
              <a:gs pos="100000">
                <a:srgbClr val="B514A6">
                  <a:alpha val="79999"/>
                </a:srgbClr>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sz="2000"/>
              <a:t> </a:t>
            </a:r>
            <a:endParaRPr lang="he-IL" sz="2000"/>
          </a:p>
        </p:txBody>
      </p:sp>
      <p:grpSp>
        <p:nvGrpSpPr>
          <p:cNvPr id="109" name="Group 119"/>
          <p:cNvGrpSpPr>
            <a:grpSpLocks/>
          </p:cNvGrpSpPr>
          <p:nvPr/>
        </p:nvGrpSpPr>
        <p:grpSpPr bwMode="auto">
          <a:xfrm flipH="1">
            <a:off x="194357" y="2925767"/>
            <a:ext cx="4297362" cy="1031875"/>
            <a:chOff x="4672146" y="3122947"/>
            <a:chExt cx="4297431" cy="1031428"/>
          </a:xfrm>
        </p:grpSpPr>
        <p:cxnSp>
          <p:nvCxnSpPr>
            <p:cNvPr id="110" name="Straight Connector 109"/>
            <p:cNvCxnSpPr/>
            <p:nvPr/>
          </p:nvCxnSpPr>
          <p:spPr bwMode="auto">
            <a:xfrm rot="16200000" flipH="1">
              <a:off x="5224624" y="4076610"/>
              <a:ext cx="85688" cy="50801"/>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grpSp>
          <p:nvGrpSpPr>
            <p:cNvPr id="111" name="Group 118"/>
            <p:cNvGrpSpPr>
              <a:grpSpLocks/>
            </p:cNvGrpSpPr>
            <p:nvPr/>
          </p:nvGrpSpPr>
          <p:grpSpPr bwMode="auto">
            <a:xfrm>
              <a:off x="4672146" y="3122947"/>
              <a:ext cx="4297431" cy="1031428"/>
              <a:chOff x="4672146" y="3129297"/>
              <a:chExt cx="4297431" cy="1031428"/>
            </a:xfrm>
          </p:grpSpPr>
          <p:cxnSp>
            <p:nvCxnSpPr>
              <p:cNvPr id="112" name="Straight Connector 111"/>
              <p:cNvCxnSpPr/>
              <p:nvPr/>
            </p:nvCxnSpPr>
            <p:spPr bwMode="auto">
              <a:xfrm rot="16200000" flipH="1" flipV="1">
                <a:off x="8294898" y="4086134"/>
                <a:ext cx="85688" cy="50801"/>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grpSp>
            <p:nvGrpSpPr>
              <p:cNvPr id="113" name="Group 117"/>
              <p:cNvGrpSpPr>
                <a:grpSpLocks/>
              </p:cNvGrpSpPr>
              <p:nvPr/>
            </p:nvGrpSpPr>
            <p:grpSpPr bwMode="auto">
              <a:xfrm>
                <a:off x="4672146" y="3129297"/>
                <a:ext cx="4297431" cy="1031428"/>
                <a:chOff x="4672146" y="3122947"/>
                <a:chExt cx="4297431" cy="1031428"/>
              </a:xfrm>
            </p:grpSpPr>
            <p:cxnSp>
              <p:nvCxnSpPr>
                <p:cNvPr id="114" name="Straight Connector 113"/>
                <p:cNvCxnSpPr/>
                <p:nvPr/>
              </p:nvCxnSpPr>
              <p:spPr bwMode="auto">
                <a:xfrm rot="16200000" flipH="1">
                  <a:off x="7346351" y="4080577"/>
                  <a:ext cx="84102" cy="50801"/>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grpSp>
              <p:nvGrpSpPr>
                <p:cNvPr id="115" name="Group 116"/>
                <p:cNvGrpSpPr>
                  <a:grpSpLocks/>
                </p:cNvGrpSpPr>
                <p:nvPr/>
              </p:nvGrpSpPr>
              <p:grpSpPr bwMode="auto">
                <a:xfrm>
                  <a:off x="4672146" y="3122947"/>
                  <a:ext cx="4297431" cy="1031428"/>
                  <a:chOff x="4672146" y="3122947"/>
                  <a:chExt cx="4297431" cy="1031428"/>
                </a:xfrm>
              </p:grpSpPr>
              <p:cxnSp>
                <p:nvCxnSpPr>
                  <p:cNvPr id="116" name="Straight Arrow Connector 115"/>
                  <p:cNvCxnSpPr/>
                  <p:nvPr/>
                </p:nvCxnSpPr>
                <p:spPr bwMode="auto">
                  <a:xfrm flipV="1">
                    <a:off x="6891507" y="3635487"/>
                    <a:ext cx="2078070" cy="430027"/>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grpSp>
                <p:nvGrpSpPr>
                  <p:cNvPr id="117" name="Group 115"/>
                  <p:cNvGrpSpPr>
                    <a:grpSpLocks/>
                  </p:cNvGrpSpPr>
                  <p:nvPr/>
                </p:nvGrpSpPr>
                <p:grpSpPr bwMode="auto">
                  <a:xfrm>
                    <a:off x="4672146" y="3122947"/>
                    <a:ext cx="4297431" cy="1031428"/>
                    <a:chOff x="4672146" y="3122947"/>
                    <a:chExt cx="4297431" cy="1031428"/>
                  </a:xfrm>
                </p:grpSpPr>
                <p:cxnSp>
                  <p:nvCxnSpPr>
                    <p:cNvPr id="118" name="Straight Arrow Connector 117"/>
                    <p:cNvCxnSpPr/>
                    <p:nvPr/>
                  </p:nvCxnSpPr>
                  <p:spPr bwMode="auto">
                    <a:xfrm flipV="1">
                      <a:off x="4678496" y="3207048"/>
                      <a:ext cx="2111409" cy="445895"/>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119" name="Straight Connector 118"/>
                    <p:cNvCxnSpPr/>
                    <p:nvPr/>
                  </p:nvCxnSpPr>
                  <p:spPr bwMode="auto">
                    <a:xfrm rot="5400000" flipH="1">
                      <a:off x="6808975" y="3140391"/>
                      <a:ext cx="85688" cy="50801"/>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20" name="Straight Connector 119"/>
                    <p:cNvCxnSpPr/>
                    <p:nvPr/>
                  </p:nvCxnSpPr>
                  <p:spPr bwMode="auto">
                    <a:xfrm rot="16200000" flipH="1" flipV="1">
                      <a:off x="6754998" y="3143564"/>
                      <a:ext cx="88861" cy="47626"/>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21" name="Straight Arrow Connector 120"/>
                    <p:cNvCxnSpPr/>
                    <p:nvPr/>
                  </p:nvCxnSpPr>
                  <p:spPr bwMode="auto">
                    <a:xfrm>
                      <a:off x="6877218" y="3208635"/>
                      <a:ext cx="2076483" cy="430026"/>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grpSp>
                  <p:nvGrpSpPr>
                    <p:cNvPr id="122" name="Group 114"/>
                    <p:cNvGrpSpPr>
                      <a:grpSpLocks/>
                    </p:cNvGrpSpPr>
                    <p:nvPr/>
                  </p:nvGrpSpPr>
                  <p:grpSpPr bwMode="auto">
                    <a:xfrm>
                      <a:off x="4672146" y="3124541"/>
                      <a:ext cx="4297431" cy="1029834"/>
                      <a:chOff x="4672146" y="3124541"/>
                      <a:chExt cx="4297431" cy="1029834"/>
                    </a:xfrm>
                  </p:grpSpPr>
                  <p:cxnSp>
                    <p:nvCxnSpPr>
                      <p:cNvPr id="123" name="Straight Arrow Connector 122"/>
                      <p:cNvCxnSpPr/>
                      <p:nvPr/>
                    </p:nvCxnSpPr>
                    <p:spPr bwMode="auto">
                      <a:xfrm>
                        <a:off x="4676908" y="3632313"/>
                        <a:ext cx="973154" cy="436374"/>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124" name="Straight Connector 123"/>
                      <p:cNvCxnSpPr/>
                      <p:nvPr/>
                    </p:nvCxnSpPr>
                    <p:spPr bwMode="auto">
                      <a:xfrm rot="16200000" flipH="1">
                        <a:off x="5624681" y="4081370"/>
                        <a:ext cx="85688" cy="50801"/>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25" name="Straight Connector 124"/>
                      <p:cNvCxnSpPr/>
                      <p:nvPr/>
                    </p:nvCxnSpPr>
                    <p:spPr bwMode="auto">
                      <a:xfrm rot="5400000" flipH="1" flipV="1">
                        <a:off x="5676275" y="4082164"/>
                        <a:ext cx="88862" cy="46038"/>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26" name="Straight Arrow Connector 125"/>
                      <p:cNvCxnSpPr/>
                      <p:nvPr/>
                    </p:nvCxnSpPr>
                    <p:spPr bwMode="auto">
                      <a:xfrm rot="10800000" flipV="1">
                        <a:off x="5740550" y="3211808"/>
                        <a:ext cx="1924081" cy="852118"/>
                      </a:xfrm>
                      <a:prstGeom prst="straightConnector1">
                        <a:avLst/>
                      </a:prstGeom>
                      <a:ln>
                        <a:solidFill>
                          <a:srgbClr val="9900CC"/>
                        </a:solidFill>
                        <a:headEnd type="stealth" w="med" len="med"/>
                        <a:tailEnd type="none"/>
                      </a:ln>
                    </p:spPr>
                    <p:style>
                      <a:lnRef idx="2">
                        <a:schemeClr val="accent5"/>
                      </a:lnRef>
                      <a:fillRef idx="0">
                        <a:schemeClr val="accent5"/>
                      </a:fillRef>
                      <a:effectRef idx="1">
                        <a:schemeClr val="accent5"/>
                      </a:effectRef>
                      <a:fontRef idx="minor">
                        <a:schemeClr val="tx1"/>
                      </a:fontRef>
                    </p:style>
                  </p:cxnSp>
                  <p:cxnSp>
                    <p:nvCxnSpPr>
                      <p:cNvPr id="127" name="Straight Connector 126"/>
                      <p:cNvCxnSpPr/>
                      <p:nvPr/>
                    </p:nvCxnSpPr>
                    <p:spPr bwMode="auto">
                      <a:xfrm rot="5400000" flipH="1">
                        <a:off x="7683702" y="3146738"/>
                        <a:ext cx="85688" cy="50801"/>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28" name="Straight Connector 127"/>
                      <p:cNvCxnSpPr/>
                      <p:nvPr/>
                    </p:nvCxnSpPr>
                    <p:spPr bwMode="auto">
                      <a:xfrm rot="16200000" flipH="1" flipV="1">
                        <a:off x="7629725" y="3149911"/>
                        <a:ext cx="88862" cy="47626"/>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29" name="Straight Arrow Connector 128"/>
                      <p:cNvCxnSpPr/>
                      <p:nvPr/>
                    </p:nvCxnSpPr>
                    <p:spPr bwMode="auto">
                      <a:xfrm>
                        <a:off x="7747182" y="3207047"/>
                        <a:ext cx="1111268" cy="523648"/>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grpSp>
                    <p:nvGrpSpPr>
                      <p:cNvPr id="130" name="Group 113"/>
                      <p:cNvGrpSpPr>
                        <a:grpSpLocks/>
                      </p:cNvGrpSpPr>
                      <p:nvPr/>
                    </p:nvGrpSpPr>
                    <p:grpSpPr bwMode="auto">
                      <a:xfrm>
                        <a:off x="4672146" y="3124541"/>
                        <a:ext cx="4297431" cy="1029834"/>
                        <a:chOff x="4672146" y="3124541"/>
                        <a:chExt cx="4297431" cy="1029834"/>
                      </a:xfrm>
                    </p:grpSpPr>
                    <p:cxnSp>
                      <p:nvCxnSpPr>
                        <p:cNvPr id="131" name="Straight Connector 130"/>
                        <p:cNvCxnSpPr/>
                        <p:nvPr/>
                      </p:nvCxnSpPr>
                      <p:spPr bwMode="auto">
                        <a:xfrm rot="5400000" flipH="1" flipV="1">
                          <a:off x="5618330" y="3146738"/>
                          <a:ext cx="85688" cy="50801"/>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32" name="Straight Connector 131"/>
                        <p:cNvCxnSpPr/>
                        <p:nvPr/>
                      </p:nvCxnSpPr>
                      <p:spPr bwMode="auto">
                        <a:xfrm rot="16200000" flipH="1">
                          <a:off x="5669131" y="3149911"/>
                          <a:ext cx="88862" cy="47626"/>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33" name="Straight Arrow Connector 132"/>
                        <p:cNvCxnSpPr/>
                        <p:nvPr/>
                      </p:nvCxnSpPr>
                      <p:spPr bwMode="auto">
                        <a:xfrm rot="10800000">
                          <a:off x="5734200" y="3214982"/>
                          <a:ext cx="1924081" cy="852118"/>
                        </a:xfrm>
                        <a:prstGeom prst="straightConnector1">
                          <a:avLst/>
                        </a:prstGeom>
                        <a:ln>
                          <a:solidFill>
                            <a:srgbClr val="9900CC"/>
                          </a:solidFill>
                          <a:headEnd type="stealth" w="med" len="med"/>
                          <a:tailEnd type="none"/>
                        </a:ln>
                      </p:spPr>
                      <p:style>
                        <a:lnRef idx="2">
                          <a:schemeClr val="accent5"/>
                        </a:lnRef>
                        <a:fillRef idx="0">
                          <a:schemeClr val="accent5"/>
                        </a:fillRef>
                        <a:effectRef idx="1">
                          <a:schemeClr val="accent5"/>
                        </a:effectRef>
                        <a:fontRef idx="minor">
                          <a:schemeClr val="tx1"/>
                        </a:fontRef>
                      </p:style>
                    </p:cxnSp>
                    <p:cxnSp>
                      <p:nvCxnSpPr>
                        <p:cNvPr id="134" name="Straight Connector 133"/>
                        <p:cNvCxnSpPr/>
                        <p:nvPr/>
                      </p:nvCxnSpPr>
                      <p:spPr bwMode="auto">
                        <a:xfrm rot="16200000" flipH="1" flipV="1">
                          <a:off x="7677351" y="4081370"/>
                          <a:ext cx="85688" cy="50801"/>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35" name="Straight Connector 134"/>
                        <p:cNvCxnSpPr/>
                        <p:nvPr/>
                      </p:nvCxnSpPr>
                      <p:spPr bwMode="auto">
                        <a:xfrm rot="5400000" flipH="1">
                          <a:off x="7623375" y="4081370"/>
                          <a:ext cx="88862" cy="47626"/>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36" name="Straight Arrow Connector 135"/>
                        <p:cNvCxnSpPr/>
                        <p:nvPr/>
                      </p:nvCxnSpPr>
                      <p:spPr bwMode="auto">
                        <a:xfrm flipV="1">
                          <a:off x="7740832" y="3548213"/>
                          <a:ext cx="1111268" cy="523648"/>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grpSp>
                      <p:nvGrpSpPr>
                        <p:cNvPr id="137" name="Group 112"/>
                        <p:cNvGrpSpPr>
                          <a:grpSpLocks/>
                        </p:cNvGrpSpPr>
                        <p:nvPr/>
                      </p:nvGrpSpPr>
                      <p:grpSpPr bwMode="auto">
                        <a:xfrm>
                          <a:off x="4672146" y="3124541"/>
                          <a:ext cx="4297431" cy="1029834"/>
                          <a:chOff x="4672146" y="3124541"/>
                          <a:chExt cx="4297431" cy="1029834"/>
                        </a:xfrm>
                      </p:grpSpPr>
                      <p:cxnSp>
                        <p:nvCxnSpPr>
                          <p:cNvPr id="138" name="Straight Connector 137"/>
                          <p:cNvCxnSpPr/>
                          <p:nvPr/>
                        </p:nvCxnSpPr>
                        <p:spPr bwMode="auto">
                          <a:xfrm rot="5400000" flipH="1">
                            <a:off x="6185078" y="3145151"/>
                            <a:ext cx="85688" cy="50801"/>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39" name="Straight Connector 138"/>
                          <p:cNvCxnSpPr/>
                          <p:nvPr/>
                        </p:nvCxnSpPr>
                        <p:spPr bwMode="auto">
                          <a:xfrm rot="16200000" flipH="1" flipV="1">
                            <a:off x="6131101" y="3148324"/>
                            <a:ext cx="88862" cy="47626"/>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40" name="Straight Connector 139"/>
                          <p:cNvCxnSpPr/>
                          <p:nvPr/>
                        </p:nvCxnSpPr>
                        <p:spPr bwMode="auto">
                          <a:xfrm rot="5400000" flipH="1" flipV="1">
                            <a:off x="7396359" y="4079784"/>
                            <a:ext cx="88862" cy="47626"/>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41" name="Straight Arrow Connector 140"/>
                          <p:cNvCxnSpPr/>
                          <p:nvPr/>
                        </p:nvCxnSpPr>
                        <p:spPr bwMode="auto">
                          <a:xfrm rot="5400000" flipH="1" flipV="1">
                            <a:off x="7422731" y="3217173"/>
                            <a:ext cx="882268" cy="836626"/>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142" name="Straight Connector 141"/>
                          <p:cNvCxnSpPr/>
                          <p:nvPr/>
                        </p:nvCxnSpPr>
                        <p:spPr bwMode="auto">
                          <a:xfrm rot="5400000" flipH="1">
                            <a:off x="8302043" y="3141183"/>
                            <a:ext cx="85688" cy="52389"/>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43" name="Straight Connector 142"/>
                          <p:cNvCxnSpPr/>
                          <p:nvPr/>
                        </p:nvCxnSpPr>
                        <p:spPr bwMode="auto">
                          <a:xfrm rot="16200000" flipH="1" flipV="1">
                            <a:off x="8247272" y="3145150"/>
                            <a:ext cx="88862" cy="47626"/>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44" name="Straight Arrow Connector 143"/>
                          <p:cNvCxnSpPr/>
                          <p:nvPr/>
                        </p:nvCxnSpPr>
                        <p:spPr bwMode="auto">
                          <a:xfrm>
                            <a:off x="8356792" y="3207047"/>
                            <a:ext cx="508008" cy="417332"/>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145" name="Straight Arrow Connector 144"/>
                          <p:cNvCxnSpPr/>
                          <p:nvPr/>
                        </p:nvCxnSpPr>
                        <p:spPr bwMode="auto">
                          <a:xfrm>
                            <a:off x="4676908" y="3638660"/>
                            <a:ext cx="563572" cy="430027"/>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146" name="Straight Connector 145"/>
                          <p:cNvCxnSpPr/>
                          <p:nvPr/>
                        </p:nvCxnSpPr>
                        <p:spPr bwMode="auto">
                          <a:xfrm rot="5400000" flipH="1" flipV="1">
                            <a:off x="5275425" y="4076610"/>
                            <a:ext cx="88862" cy="47626"/>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47" name="Straight Arrow Connector 146"/>
                          <p:cNvCxnSpPr/>
                          <p:nvPr/>
                        </p:nvCxnSpPr>
                        <p:spPr bwMode="auto">
                          <a:xfrm rot="5400000" flipH="1" flipV="1">
                            <a:off x="5322428" y="3229873"/>
                            <a:ext cx="850532" cy="814401"/>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148" name="Straight Arrow Connector 147"/>
                          <p:cNvCxnSpPr/>
                          <p:nvPr/>
                        </p:nvCxnSpPr>
                        <p:spPr bwMode="auto">
                          <a:xfrm>
                            <a:off x="6250146" y="3203874"/>
                            <a:ext cx="1119205" cy="867987"/>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grpSp>
                        <p:nvGrpSpPr>
                          <p:cNvPr id="149" name="Group 111"/>
                          <p:cNvGrpSpPr>
                            <a:grpSpLocks/>
                          </p:cNvGrpSpPr>
                          <p:nvPr/>
                        </p:nvGrpSpPr>
                        <p:grpSpPr bwMode="auto">
                          <a:xfrm>
                            <a:off x="4672146" y="3130121"/>
                            <a:ext cx="4297431" cy="1024254"/>
                            <a:chOff x="4672146" y="3130121"/>
                            <a:chExt cx="4297431" cy="1024254"/>
                          </a:xfrm>
                        </p:grpSpPr>
                        <p:cxnSp>
                          <p:nvCxnSpPr>
                            <p:cNvPr id="150" name="Straight Connector 149"/>
                            <p:cNvCxnSpPr/>
                            <p:nvPr/>
                          </p:nvCxnSpPr>
                          <p:spPr bwMode="auto">
                            <a:xfrm rot="5400000" flipH="1" flipV="1">
                              <a:off x="7339208" y="3148325"/>
                              <a:ext cx="85688" cy="50801"/>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51" name="Straight Connector 29"/>
                            <p:cNvCxnSpPr/>
                            <p:nvPr/>
                          </p:nvCxnSpPr>
                          <p:spPr bwMode="auto">
                            <a:xfrm rot="16200000" flipH="1">
                              <a:off x="7390009" y="3151498"/>
                              <a:ext cx="88861" cy="47626"/>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52" name="Straight Arrow Connector 151"/>
                            <p:cNvCxnSpPr/>
                            <p:nvPr/>
                          </p:nvCxnSpPr>
                          <p:spPr bwMode="auto">
                            <a:xfrm rot="16200000" flipH="1">
                              <a:off x="7417175" y="3225901"/>
                              <a:ext cx="880681" cy="836626"/>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153" name="Straight Connector 152"/>
                            <p:cNvCxnSpPr/>
                            <p:nvPr/>
                          </p:nvCxnSpPr>
                          <p:spPr bwMode="auto">
                            <a:xfrm rot="5400000" flipH="1">
                              <a:off x="8240922" y="4086131"/>
                              <a:ext cx="88861" cy="47626"/>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54" name="Straight Arrow Connector 153"/>
                            <p:cNvCxnSpPr/>
                            <p:nvPr/>
                          </p:nvCxnSpPr>
                          <p:spPr bwMode="auto">
                            <a:xfrm flipV="1">
                              <a:off x="8348855" y="3656116"/>
                              <a:ext cx="509595" cy="415745"/>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grpSp>
                          <p:nvGrpSpPr>
                            <p:cNvPr id="155" name="Group 110"/>
                            <p:cNvGrpSpPr>
                              <a:grpSpLocks/>
                            </p:cNvGrpSpPr>
                            <p:nvPr/>
                          </p:nvGrpSpPr>
                          <p:grpSpPr bwMode="auto">
                            <a:xfrm>
                              <a:off x="4672146" y="3133960"/>
                              <a:ext cx="4297431" cy="1017871"/>
                              <a:chOff x="4672146" y="3133960"/>
                              <a:chExt cx="4297431" cy="1017871"/>
                            </a:xfrm>
                          </p:grpSpPr>
                          <p:cxnSp>
                            <p:nvCxnSpPr>
                              <p:cNvPr id="156" name="Straight Connector 155"/>
                              <p:cNvCxnSpPr/>
                              <p:nvPr/>
                            </p:nvCxnSpPr>
                            <p:spPr bwMode="auto">
                              <a:xfrm rot="16200000" flipH="1" flipV="1">
                                <a:off x="6178727" y="4082957"/>
                                <a:ext cx="85688" cy="50801"/>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57" name="Straight Connector 156"/>
                              <p:cNvCxnSpPr/>
                              <p:nvPr/>
                            </p:nvCxnSpPr>
                            <p:spPr bwMode="auto">
                              <a:xfrm rot="5400000" flipH="1">
                                <a:off x="6124751" y="4082957"/>
                                <a:ext cx="88862" cy="47626"/>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58" name="Straight Connector 157"/>
                              <p:cNvCxnSpPr/>
                              <p:nvPr/>
                            </p:nvCxnSpPr>
                            <p:spPr bwMode="auto">
                              <a:xfrm rot="16200000" flipH="1">
                                <a:off x="5269075" y="3154671"/>
                                <a:ext cx="88862" cy="47626"/>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59" name="Straight Arrow Connector 158"/>
                              <p:cNvCxnSpPr/>
                              <p:nvPr/>
                            </p:nvCxnSpPr>
                            <p:spPr bwMode="auto">
                              <a:xfrm flipV="1">
                                <a:off x="6243796" y="3207047"/>
                                <a:ext cx="1119205" cy="867987"/>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grpSp>
                            <p:nvGrpSpPr>
                              <p:cNvPr id="160" name="Group 109"/>
                              <p:cNvGrpSpPr>
                                <a:grpSpLocks/>
                              </p:cNvGrpSpPr>
                              <p:nvPr/>
                            </p:nvGrpSpPr>
                            <p:grpSpPr bwMode="auto">
                              <a:xfrm>
                                <a:off x="4672146" y="3133961"/>
                                <a:ext cx="4297431" cy="1017870"/>
                                <a:chOff x="4672146" y="3133961"/>
                                <a:chExt cx="4297431" cy="1017870"/>
                              </a:xfrm>
                            </p:grpSpPr>
                            <p:cxnSp>
                              <p:nvCxnSpPr>
                                <p:cNvPr id="161" name="Straight Connector 160"/>
                                <p:cNvCxnSpPr/>
                                <p:nvPr/>
                              </p:nvCxnSpPr>
                              <p:spPr bwMode="auto">
                                <a:xfrm rot="5400000" flipH="1" flipV="1">
                                  <a:off x="5217480" y="3150704"/>
                                  <a:ext cx="85688" cy="52388"/>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62" name="Straight Arrow Connector 161"/>
                                <p:cNvCxnSpPr/>
                                <p:nvPr/>
                              </p:nvCxnSpPr>
                              <p:spPr bwMode="auto">
                                <a:xfrm rot="16200000" flipH="1">
                                  <a:off x="5316078" y="3234633"/>
                                  <a:ext cx="850532" cy="814401"/>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grpSp>
                              <p:nvGrpSpPr>
                                <p:cNvPr id="163" name="Group 108"/>
                                <p:cNvGrpSpPr>
                                  <a:grpSpLocks/>
                                </p:cNvGrpSpPr>
                                <p:nvPr/>
                              </p:nvGrpSpPr>
                              <p:grpSpPr bwMode="auto">
                                <a:xfrm>
                                  <a:off x="4672146" y="3209664"/>
                                  <a:ext cx="4297431" cy="942167"/>
                                  <a:chOff x="4672146" y="3209664"/>
                                  <a:chExt cx="4297431" cy="942167"/>
                                </a:xfrm>
                              </p:grpSpPr>
                              <p:cxnSp>
                                <p:nvCxnSpPr>
                                  <p:cNvPr id="164" name="Straight Arrow Connector 163"/>
                                  <p:cNvCxnSpPr/>
                                  <p:nvPr/>
                                </p:nvCxnSpPr>
                                <p:spPr bwMode="auto">
                                  <a:xfrm flipV="1">
                                    <a:off x="4678496" y="3276867"/>
                                    <a:ext cx="4291081" cy="376075"/>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grpSp>
                                <p:nvGrpSpPr>
                                  <p:cNvPr id="165" name="Group 107"/>
                                  <p:cNvGrpSpPr>
                                    <a:grpSpLocks/>
                                  </p:cNvGrpSpPr>
                                  <p:nvPr/>
                                </p:nvGrpSpPr>
                                <p:grpSpPr bwMode="auto">
                                  <a:xfrm>
                                    <a:off x="4672146" y="3209664"/>
                                    <a:ext cx="4291251" cy="942167"/>
                                    <a:chOff x="4672146" y="3209664"/>
                                    <a:chExt cx="4291251" cy="942167"/>
                                  </a:xfrm>
                                </p:grpSpPr>
                                <p:cxnSp>
                                  <p:nvCxnSpPr>
                                    <p:cNvPr id="166" name="Straight Arrow Connector 165"/>
                                    <p:cNvCxnSpPr/>
                                    <p:nvPr/>
                                  </p:nvCxnSpPr>
                                  <p:spPr bwMode="auto">
                                    <a:xfrm>
                                      <a:off x="4692783" y="3633900"/>
                                      <a:ext cx="2111409" cy="445894"/>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167" name="Straight Connector 166"/>
                                    <p:cNvCxnSpPr/>
                                    <p:nvPr/>
                                  </p:nvCxnSpPr>
                                  <p:spPr bwMode="auto">
                                    <a:xfrm rot="16200000" flipH="1" flipV="1">
                                      <a:off x="6823263" y="4079784"/>
                                      <a:ext cx="85688" cy="50801"/>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68" name="Straight Connector 167"/>
                                    <p:cNvCxnSpPr/>
                                    <p:nvPr/>
                                  </p:nvCxnSpPr>
                                  <p:spPr bwMode="auto">
                                    <a:xfrm rot="5400000" flipH="1">
                                      <a:off x="6769287" y="4082957"/>
                                      <a:ext cx="88862" cy="47626"/>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grpSp>
                                  <p:nvGrpSpPr>
                                    <p:cNvPr id="169" name="Group 106"/>
                                    <p:cNvGrpSpPr>
                                      <a:grpSpLocks/>
                                    </p:cNvGrpSpPr>
                                    <p:nvPr/>
                                  </p:nvGrpSpPr>
                                  <p:grpSpPr bwMode="auto">
                                    <a:xfrm>
                                      <a:off x="4672146" y="3209664"/>
                                      <a:ext cx="4291251" cy="811746"/>
                                      <a:chOff x="4672146" y="3209664"/>
                                      <a:chExt cx="4291251" cy="811746"/>
                                    </a:xfrm>
                                  </p:grpSpPr>
                                  <p:grpSp>
                                    <p:nvGrpSpPr>
                                      <p:cNvPr id="170" name="Group 105"/>
                                      <p:cNvGrpSpPr>
                                        <a:grpSpLocks/>
                                      </p:cNvGrpSpPr>
                                      <p:nvPr/>
                                    </p:nvGrpSpPr>
                                    <p:grpSpPr bwMode="auto">
                                      <a:xfrm>
                                        <a:off x="4678587" y="3209664"/>
                                        <a:ext cx="4280579" cy="436619"/>
                                        <a:chOff x="4678587" y="3209664"/>
                                        <a:chExt cx="4280579" cy="436619"/>
                                      </a:xfrm>
                                    </p:grpSpPr>
                                    <p:cxnSp>
                                      <p:nvCxnSpPr>
                                        <p:cNvPr id="172" name="Straight Arrow Connector 14"/>
                                        <p:cNvCxnSpPr/>
                                        <p:nvPr/>
                                      </p:nvCxnSpPr>
                                      <p:spPr bwMode="auto">
                                        <a:xfrm flipV="1">
                                          <a:off x="4678496" y="3211808"/>
                                          <a:ext cx="973153" cy="434787"/>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173" name="Straight Arrow Connector 172"/>
                                        <p:cNvCxnSpPr/>
                                        <p:nvPr/>
                                      </p:nvCxnSpPr>
                                      <p:spPr bwMode="auto">
                                        <a:xfrm flipV="1">
                                          <a:off x="4678496" y="3210221"/>
                                          <a:ext cx="563571" cy="431613"/>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174" name="Straight Arrow Connector 173"/>
                                        <p:cNvCxnSpPr/>
                                        <p:nvPr/>
                                      </p:nvCxnSpPr>
                                      <p:spPr bwMode="auto">
                                        <a:xfrm>
                                          <a:off x="4683258" y="3635487"/>
                                          <a:ext cx="4275207" cy="7935"/>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grpSp>
                                  <p:cxnSp>
                                    <p:nvCxnSpPr>
                                      <p:cNvPr id="171" name="Straight Arrow Connector 170"/>
                                      <p:cNvCxnSpPr/>
                                      <p:nvPr/>
                                    </p:nvCxnSpPr>
                                    <p:spPr bwMode="auto">
                                      <a:xfrm>
                                        <a:off x="4672146" y="3646595"/>
                                        <a:ext cx="4291081" cy="374488"/>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grpSp>
                              </p:grpSp>
                            </p:grpSp>
                          </p:grpSp>
                        </p:grpSp>
                      </p:grpSp>
                    </p:grpSp>
                  </p:grpSp>
                </p:grpSp>
              </p:grpSp>
            </p:grpSp>
          </p:grpSp>
        </p:grpSp>
      </p:grpSp>
      <p:pic>
        <p:nvPicPr>
          <p:cNvPr id="175"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282" y="1747842"/>
            <a:ext cx="8670925" cy="3452812"/>
          </a:xfrm>
          <a:prstGeom prst="rect">
            <a:avLst/>
          </a:prstGeom>
          <a:gradFill rotWithShape="1">
            <a:gsLst>
              <a:gs pos="0">
                <a:srgbClr val="FF0000"/>
              </a:gs>
              <a:gs pos="100000">
                <a:srgbClr val="B514A6">
                  <a:alpha val="79999"/>
                </a:srgbClr>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4697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175"/>
                                        </p:tgtEl>
                                      </p:cBhvr>
                                    </p:animEffect>
                                    <p:set>
                                      <p:cBhvr>
                                        <p:cTn id="7" dur="1" fill="hold">
                                          <p:stCondLst>
                                            <p:cond delay="1999"/>
                                          </p:stCondLst>
                                        </p:cTn>
                                        <p:tgtEl>
                                          <p:spTgt spid="175"/>
                                        </p:tgtEl>
                                        <p:attrNameLst>
                                          <p:attrName>style.visibility</p:attrName>
                                        </p:attrNameLst>
                                      </p:cBhvr>
                                      <p:to>
                                        <p:strVal val="hidden"/>
                                      </p:to>
                                    </p:se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00"/>
                                        <p:tgtEl>
                                          <p:spTgt spid="5"/>
                                        </p:tgtEl>
                                      </p:cBhvr>
                                    </p:animEffect>
                                  </p:childTnLst>
                                </p:cTn>
                              </p:par>
                              <p:par>
                                <p:cTn id="12" presetID="3" presetClass="entr" presetSubtype="10" fill="hold" grpId="1" nodeType="withEffect">
                                  <p:stCondLst>
                                    <p:cond delay="0"/>
                                  </p:stCondLst>
                                  <p:childTnLst>
                                    <p:set>
                                      <p:cBhvr>
                                        <p:cTn id="13" dur="1" fill="hold">
                                          <p:stCondLst>
                                            <p:cond delay="0"/>
                                          </p:stCondLst>
                                        </p:cTn>
                                        <p:tgtEl>
                                          <p:spTgt spid="23"/>
                                        </p:tgtEl>
                                        <p:attrNameLst>
                                          <p:attrName>style.visibility</p:attrName>
                                        </p:attrNameLst>
                                      </p:cBhvr>
                                      <p:to>
                                        <p:strVal val="visible"/>
                                      </p:to>
                                    </p:set>
                                    <p:animEffect transition="in" filter="blinds(horizontal)">
                                      <p:cBhvr>
                                        <p:cTn id="14" dur="500"/>
                                        <p:tgtEl>
                                          <p:spTgt spid="23"/>
                                        </p:tgtEl>
                                      </p:cBhvr>
                                    </p:animEffect>
                                  </p:childTnLst>
                                </p:cTn>
                              </p:par>
                              <p:par>
                                <p:cTn id="15" presetID="3" presetClass="entr" presetSubtype="10" fill="hold" grpId="1" nodeType="with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blinds(horizontal)">
                                      <p:cBhvr>
                                        <p:cTn id="17" dur="500"/>
                                        <p:tgtEl>
                                          <p:spTgt spid="22"/>
                                        </p:tgtEl>
                                      </p:cBhvr>
                                    </p:animEffect>
                                  </p:childTnLst>
                                </p:cTn>
                              </p:par>
                              <p:par>
                                <p:cTn id="18" presetID="3" presetClass="entr" presetSubtype="10" fill="hold" grpId="1" nodeType="with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blinds(horizontal)">
                                      <p:cBhvr>
                                        <p:cTn id="20" dur="500"/>
                                        <p:tgtEl>
                                          <p:spTgt spid="24"/>
                                        </p:tgtEl>
                                      </p:cBhvr>
                                    </p:animEffect>
                                  </p:childTnLst>
                                </p:cTn>
                              </p:par>
                              <p:par>
                                <p:cTn id="21" presetID="3" presetClass="entr" presetSubtype="10" fill="hold" grpId="1" nodeType="with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blinds(horizontal)">
                                      <p:cBhvr>
                                        <p:cTn id="23" dur="500"/>
                                        <p:tgtEl>
                                          <p:spTgt spid="25"/>
                                        </p:tgtEl>
                                      </p:cBhvr>
                                    </p:animEffec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103"/>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wipe(left)">
                                      <p:cBhvr>
                                        <p:cTn id="32" dur="500"/>
                                        <p:tgtEl>
                                          <p:spTgt spid="21"/>
                                        </p:tgtEl>
                                      </p:cBhvr>
                                    </p:animEffect>
                                  </p:childTnLst>
                                </p:cTn>
                              </p:par>
                            </p:childTnLst>
                          </p:cTn>
                        </p:par>
                        <p:par>
                          <p:cTn id="33" fill="hold">
                            <p:stCondLst>
                              <p:cond delay="500"/>
                            </p:stCondLst>
                            <p:childTnLst>
                              <p:par>
                                <p:cTn id="34" presetID="22" presetClass="entr" presetSubtype="8" fill="hold" grpId="0" nodeType="after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wipe(left)">
                                      <p:cBhvr>
                                        <p:cTn id="36" dur="200"/>
                                        <p:tgtEl>
                                          <p:spTgt spid="6"/>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fade">
                                      <p:cBhvr>
                                        <p:cTn id="41" dur="2000"/>
                                        <p:tgtEl>
                                          <p:spTgt spid="7"/>
                                        </p:tgtEl>
                                      </p:cBhvr>
                                    </p:animEffect>
                                  </p:childTnLst>
                                </p:cTn>
                              </p:par>
                            </p:childTnLst>
                          </p:cTn>
                        </p:par>
                        <p:par>
                          <p:cTn id="42" fill="hold">
                            <p:stCondLst>
                              <p:cond delay="2000"/>
                            </p:stCondLst>
                            <p:childTnLst>
                              <p:par>
                                <p:cTn id="43" presetID="22" presetClass="entr" presetSubtype="8" fill="hold" nodeType="afterEffect">
                                  <p:stCondLst>
                                    <p:cond delay="0"/>
                                  </p:stCondLst>
                                  <p:childTnLst>
                                    <p:set>
                                      <p:cBhvr>
                                        <p:cTn id="44" dur="1" fill="hold">
                                          <p:stCondLst>
                                            <p:cond delay="0"/>
                                          </p:stCondLst>
                                        </p:cTn>
                                        <p:tgtEl>
                                          <p:spTgt spid="26"/>
                                        </p:tgtEl>
                                        <p:attrNameLst>
                                          <p:attrName>style.visibility</p:attrName>
                                        </p:attrNameLst>
                                      </p:cBhvr>
                                      <p:to>
                                        <p:strVal val="visible"/>
                                      </p:to>
                                    </p:set>
                                    <p:animEffect transition="in" filter="wipe(left)">
                                      <p:cBhvr>
                                        <p:cTn id="45" dur="500"/>
                                        <p:tgtEl>
                                          <p:spTgt spid="26"/>
                                        </p:tgtEl>
                                      </p:cBhvr>
                                    </p:animEffect>
                                  </p:childTnLst>
                                </p:cTn>
                              </p:par>
                              <p:par>
                                <p:cTn id="46" presetID="22" presetClass="entr" presetSubtype="2" fill="hold" nodeType="withEffect">
                                  <p:stCondLst>
                                    <p:cond delay="0"/>
                                  </p:stCondLst>
                                  <p:childTnLst>
                                    <p:set>
                                      <p:cBhvr>
                                        <p:cTn id="47" dur="1" fill="hold">
                                          <p:stCondLst>
                                            <p:cond delay="0"/>
                                          </p:stCondLst>
                                        </p:cTn>
                                        <p:tgtEl>
                                          <p:spTgt spid="90"/>
                                        </p:tgtEl>
                                        <p:attrNameLst>
                                          <p:attrName>style.visibility</p:attrName>
                                        </p:attrNameLst>
                                      </p:cBhvr>
                                      <p:to>
                                        <p:strVal val="visible"/>
                                      </p:to>
                                    </p:set>
                                    <p:animEffect transition="in" filter="wipe(right)">
                                      <p:cBhvr>
                                        <p:cTn id="48" dur="500"/>
                                        <p:tgtEl>
                                          <p:spTgt spid="90"/>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xit" presetSubtype="0" fill="hold" grpId="0" nodeType="clickEffect">
                                  <p:stCondLst>
                                    <p:cond delay="0"/>
                                  </p:stCondLst>
                                  <p:childTnLst>
                                    <p:animEffect transition="out" filter="fade">
                                      <p:cBhvr>
                                        <p:cTn id="52" dur="2000"/>
                                        <p:tgtEl>
                                          <p:spTgt spid="24"/>
                                        </p:tgtEl>
                                      </p:cBhvr>
                                    </p:animEffect>
                                    <p:set>
                                      <p:cBhvr>
                                        <p:cTn id="53" dur="1" fill="hold">
                                          <p:stCondLst>
                                            <p:cond delay="1999"/>
                                          </p:stCondLst>
                                        </p:cTn>
                                        <p:tgtEl>
                                          <p:spTgt spid="24"/>
                                        </p:tgtEl>
                                        <p:attrNameLst>
                                          <p:attrName>style.visibility</p:attrName>
                                        </p:attrNameLst>
                                      </p:cBhvr>
                                      <p:to>
                                        <p:strVal val="hidden"/>
                                      </p:to>
                                    </p:set>
                                  </p:childTnLst>
                                </p:cTn>
                              </p:par>
                              <p:par>
                                <p:cTn id="54" presetID="10" presetClass="exit" presetSubtype="0" fill="hold" grpId="0" nodeType="withEffect">
                                  <p:stCondLst>
                                    <p:cond delay="0"/>
                                  </p:stCondLst>
                                  <p:childTnLst>
                                    <p:animEffect transition="out" filter="fade">
                                      <p:cBhvr>
                                        <p:cTn id="55" dur="2000"/>
                                        <p:tgtEl>
                                          <p:spTgt spid="25"/>
                                        </p:tgtEl>
                                      </p:cBhvr>
                                    </p:animEffect>
                                    <p:set>
                                      <p:cBhvr>
                                        <p:cTn id="56" dur="1" fill="hold">
                                          <p:stCondLst>
                                            <p:cond delay="1999"/>
                                          </p:stCondLst>
                                        </p:cTn>
                                        <p:tgtEl>
                                          <p:spTgt spid="25"/>
                                        </p:tgtEl>
                                        <p:attrNameLst>
                                          <p:attrName>style.visibility</p:attrName>
                                        </p:attrNameLst>
                                      </p:cBhvr>
                                      <p:to>
                                        <p:strVal val="hidden"/>
                                      </p:to>
                                    </p:set>
                                  </p:childTnLst>
                                </p:cTn>
                              </p:par>
                            </p:childTnLst>
                          </p:cTn>
                        </p:par>
                        <p:par>
                          <p:cTn id="57" fill="hold">
                            <p:stCondLst>
                              <p:cond delay="2000"/>
                            </p:stCondLst>
                            <p:childTnLst>
                              <p:par>
                                <p:cTn id="58" presetID="1" presetClass="entr" presetSubtype="0" fill="hold" nodeType="afterEffect">
                                  <p:stCondLst>
                                    <p:cond delay="0"/>
                                  </p:stCondLst>
                                  <p:childTnLst>
                                    <p:set>
                                      <p:cBhvr>
                                        <p:cTn id="59" dur="1" fill="hold">
                                          <p:stCondLst>
                                            <p:cond delay="0"/>
                                          </p:stCondLst>
                                        </p:cTn>
                                        <p:tgtEl>
                                          <p:spTgt spid="12"/>
                                        </p:tgtEl>
                                        <p:attrNameLst>
                                          <p:attrName>style.visibility</p:attrName>
                                        </p:attrNameLst>
                                      </p:cBhvr>
                                      <p:to>
                                        <p:strVal val="visible"/>
                                      </p:to>
                                    </p:set>
                                  </p:childTnLst>
                                </p:cTn>
                              </p:par>
                            </p:childTnLst>
                          </p:cTn>
                        </p:par>
                        <p:par>
                          <p:cTn id="60" fill="hold">
                            <p:stCondLst>
                              <p:cond delay="2000"/>
                            </p:stCondLst>
                            <p:childTnLst>
                              <p:par>
                                <p:cTn id="61" presetID="3" presetClass="exit" presetSubtype="10" fill="hold" nodeType="afterEffect">
                                  <p:stCondLst>
                                    <p:cond delay="0"/>
                                  </p:stCondLst>
                                  <p:childTnLst>
                                    <p:animEffect transition="out" filter="blinds(horizontal)">
                                      <p:cBhvr>
                                        <p:cTn id="62" dur="500"/>
                                        <p:tgtEl>
                                          <p:spTgt spid="26"/>
                                        </p:tgtEl>
                                      </p:cBhvr>
                                    </p:animEffect>
                                    <p:set>
                                      <p:cBhvr>
                                        <p:cTn id="63" dur="1" fill="hold">
                                          <p:stCondLst>
                                            <p:cond delay="499"/>
                                          </p:stCondLst>
                                        </p:cTn>
                                        <p:tgtEl>
                                          <p:spTgt spid="26"/>
                                        </p:tgtEl>
                                        <p:attrNameLst>
                                          <p:attrName>style.visibility</p:attrName>
                                        </p:attrNameLst>
                                      </p:cBhvr>
                                      <p:to>
                                        <p:strVal val="hidden"/>
                                      </p:to>
                                    </p:set>
                                  </p:childTnLst>
                                </p:cTn>
                              </p:par>
                            </p:childTnLst>
                          </p:cTn>
                        </p:par>
                        <p:par>
                          <p:cTn id="64" fill="hold">
                            <p:stCondLst>
                              <p:cond delay="2500"/>
                            </p:stCondLst>
                            <p:childTnLst>
                              <p:par>
                                <p:cTn id="65" presetID="22" presetClass="entr" presetSubtype="8" fill="hold" nodeType="afterEffect">
                                  <p:stCondLst>
                                    <p:cond delay="0"/>
                                  </p:stCondLst>
                                  <p:childTnLst>
                                    <p:set>
                                      <p:cBhvr>
                                        <p:cTn id="66" dur="1" fill="hold">
                                          <p:stCondLst>
                                            <p:cond delay="0"/>
                                          </p:stCondLst>
                                        </p:cTn>
                                        <p:tgtEl>
                                          <p:spTgt spid="87"/>
                                        </p:tgtEl>
                                        <p:attrNameLst>
                                          <p:attrName>style.visibility</p:attrName>
                                        </p:attrNameLst>
                                      </p:cBhvr>
                                      <p:to>
                                        <p:strVal val="visible"/>
                                      </p:to>
                                    </p:set>
                                    <p:animEffect transition="in" filter="wipe(left)">
                                      <p:cBhvr>
                                        <p:cTn id="67" dur="100"/>
                                        <p:tgtEl>
                                          <p:spTgt spid="87"/>
                                        </p:tgtEl>
                                      </p:cBhvr>
                                    </p:animEffect>
                                  </p:childTnLst>
                                </p:cTn>
                              </p:par>
                            </p:childTnLst>
                          </p:cTn>
                        </p:par>
                        <p:par>
                          <p:cTn id="68" fill="hold">
                            <p:stCondLst>
                              <p:cond delay="2600"/>
                            </p:stCondLst>
                            <p:childTnLst>
                              <p:par>
                                <p:cTn id="69" presetID="22" presetClass="entr" presetSubtype="8" fill="hold" nodeType="afterEffect">
                                  <p:stCondLst>
                                    <p:cond delay="0"/>
                                  </p:stCondLst>
                                  <p:childTnLst>
                                    <p:set>
                                      <p:cBhvr>
                                        <p:cTn id="70" dur="1" fill="hold">
                                          <p:stCondLst>
                                            <p:cond delay="0"/>
                                          </p:stCondLst>
                                        </p:cTn>
                                        <p:tgtEl>
                                          <p:spTgt spid="80"/>
                                        </p:tgtEl>
                                        <p:attrNameLst>
                                          <p:attrName>style.visibility</p:attrName>
                                        </p:attrNameLst>
                                      </p:cBhvr>
                                      <p:to>
                                        <p:strVal val="visible"/>
                                      </p:to>
                                    </p:set>
                                    <p:animEffect transition="in" filter="wipe(left)">
                                      <p:cBhvr>
                                        <p:cTn id="71" dur="300"/>
                                        <p:tgtEl>
                                          <p:spTgt spid="80"/>
                                        </p:tgtEl>
                                      </p:cBhvr>
                                    </p:animEffect>
                                  </p:childTnLst>
                                </p:cTn>
                              </p:par>
                            </p:childTnLst>
                          </p:cTn>
                        </p:par>
                        <p:par>
                          <p:cTn id="72" fill="hold">
                            <p:stCondLst>
                              <p:cond delay="2900"/>
                            </p:stCondLst>
                            <p:childTnLst>
                              <p:par>
                                <p:cTn id="73" presetID="22" presetClass="entr" presetSubtype="8" fill="hold" nodeType="afterEffect">
                                  <p:stCondLst>
                                    <p:cond delay="0"/>
                                  </p:stCondLst>
                                  <p:childTnLst>
                                    <p:set>
                                      <p:cBhvr>
                                        <p:cTn id="74" dur="1" fill="hold">
                                          <p:stCondLst>
                                            <p:cond delay="0"/>
                                          </p:stCondLst>
                                        </p:cTn>
                                        <p:tgtEl>
                                          <p:spTgt spid="78"/>
                                        </p:tgtEl>
                                        <p:attrNameLst>
                                          <p:attrName>style.visibility</p:attrName>
                                        </p:attrNameLst>
                                      </p:cBhvr>
                                      <p:to>
                                        <p:strVal val="visible"/>
                                      </p:to>
                                    </p:set>
                                    <p:animEffect transition="in" filter="wipe(left)">
                                      <p:cBhvr>
                                        <p:cTn id="75" dur="300"/>
                                        <p:tgtEl>
                                          <p:spTgt spid="78"/>
                                        </p:tgtEl>
                                      </p:cBhvr>
                                    </p:animEffect>
                                  </p:childTnLst>
                                </p:cTn>
                              </p:par>
                            </p:childTnLst>
                          </p:cTn>
                        </p:par>
                        <p:par>
                          <p:cTn id="76" fill="hold">
                            <p:stCondLst>
                              <p:cond delay="3200"/>
                            </p:stCondLst>
                            <p:childTnLst>
                              <p:par>
                                <p:cTn id="77" presetID="22" presetClass="entr" presetSubtype="8" fill="hold" nodeType="afterEffect">
                                  <p:stCondLst>
                                    <p:cond delay="0"/>
                                  </p:stCondLst>
                                  <p:childTnLst>
                                    <p:set>
                                      <p:cBhvr>
                                        <p:cTn id="78" dur="1" fill="hold">
                                          <p:stCondLst>
                                            <p:cond delay="0"/>
                                          </p:stCondLst>
                                        </p:cTn>
                                        <p:tgtEl>
                                          <p:spTgt spid="81"/>
                                        </p:tgtEl>
                                        <p:attrNameLst>
                                          <p:attrName>style.visibility</p:attrName>
                                        </p:attrNameLst>
                                      </p:cBhvr>
                                      <p:to>
                                        <p:strVal val="visible"/>
                                      </p:to>
                                    </p:set>
                                    <p:animEffect transition="in" filter="wipe(left)">
                                      <p:cBhvr>
                                        <p:cTn id="79" dur="300"/>
                                        <p:tgtEl>
                                          <p:spTgt spid="81"/>
                                        </p:tgtEl>
                                      </p:cBhvr>
                                    </p:animEffect>
                                  </p:childTnLst>
                                </p:cTn>
                              </p:par>
                            </p:childTnLst>
                          </p:cTn>
                        </p:par>
                        <p:par>
                          <p:cTn id="80" fill="hold">
                            <p:stCondLst>
                              <p:cond delay="3500"/>
                            </p:stCondLst>
                            <p:childTnLst>
                              <p:par>
                                <p:cTn id="81" presetID="22" presetClass="entr" presetSubtype="8" fill="hold" nodeType="afterEffect">
                                  <p:stCondLst>
                                    <p:cond delay="0"/>
                                  </p:stCondLst>
                                  <p:childTnLst>
                                    <p:set>
                                      <p:cBhvr>
                                        <p:cTn id="82" dur="1" fill="hold">
                                          <p:stCondLst>
                                            <p:cond delay="0"/>
                                          </p:stCondLst>
                                        </p:cTn>
                                        <p:tgtEl>
                                          <p:spTgt spid="77"/>
                                        </p:tgtEl>
                                        <p:attrNameLst>
                                          <p:attrName>style.visibility</p:attrName>
                                        </p:attrNameLst>
                                      </p:cBhvr>
                                      <p:to>
                                        <p:strVal val="visible"/>
                                      </p:to>
                                    </p:set>
                                    <p:animEffect transition="in" filter="wipe(left)">
                                      <p:cBhvr>
                                        <p:cTn id="83" dur="300"/>
                                        <p:tgtEl>
                                          <p:spTgt spid="77"/>
                                        </p:tgtEl>
                                      </p:cBhvr>
                                    </p:animEffect>
                                  </p:childTnLst>
                                </p:cTn>
                              </p:par>
                            </p:childTnLst>
                          </p:cTn>
                        </p:par>
                        <p:par>
                          <p:cTn id="84" fill="hold">
                            <p:stCondLst>
                              <p:cond delay="3800"/>
                            </p:stCondLst>
                            <p:childTnLst>
                              <p:par>
                                <p:cTn id="85" presetID="22" presetClass="entr" presetSubtype="8" fill="hold" nodeType="afterEffect">
                                  <p:stCondLst>
                                    <p:cond delay="0"/>
                                  </p:stCondLst>
                                  <p:childTnLst>
                                    <p:set>
                                      <p:cBhvr>
                                        <p:cTn id="86" dur="1" fill="hold">
                                          <p:stCondLst>
                                            <p:cond delay="0"/>
                                          </p:stCondLst>
                                        </p:cTn>
                                        <p:tgtEl>
                                          <p:spTgt spid="76"/>
                                        </p:tgtEl>
                                        <p:attrNameLst>
                                          <p:attrName>style.visibility</p:attrName>
                                        </p:attrNameLst>
                                      </p:cBhvr>
                                      <p:to>
                                        <p:strVal val="visible"/>
                                      </p:to>
                                    </p:set>
                                    <p:animEffect transition="in" filter="wipe(left)">
                                      <p:cBhvr>
                                        <p:cTn id="87" dur="300"/>
                                        <p:tgtEl>
                                          <p:spTgt spid="76"/>
                                        </p:tgtEl>
                                      </p:cBhvr>
                                    </p:animEffect>
                                  </p:childTnLst>
                                </p:cTn>
                              </p:par>
                            </p:childTnLst>
                          </p:cTn>
                        </p:par>
                        <p:par>
                          <p:cTn id="88" fill="hold">
                            <p:stCondLst>
                              <p:cond delay="4100"/>
                            </p:stCondLst>
                            <p:childTnLst>
                              <p:par>
                                <p:cTn id="89" presetID="22" presetClass="entr" presetSubtype="8" fill="hold" nodeType="afterEffect">
                                  <p:stCondLst>
                                    <p:cond delay="0"/>
                                  </p:stCondLst>
                                  <p:childTnLst>
                                    <p:set>
                                      <p:cBhvr>
                                        <p:cTn id="90" dur="1" fill="hold">
                                          <p:stCondLst>
                                            <p:cond delay="0"/>
                                          </p:stCondLst>
                                        </p:cTn>
                                        <p:tgtEl>
                                          <p:spTgt spid="79"/>
                                        </p:tgtEl>
                                        <p:attrNameLst>
                                          <p:attrName>style.visibility</p:attrName>
                                        </p:attrNameLst>
                                      </p:cBhvr>
                                      <p:to>
                                        <p:strVal val="visible"/>
                                      </p:to>
                                    </p:set>
                                    <p:animEffect transition="in" filter="wipe(left)">
                                      <p:cBhvr>
                                        <p:cTn id="91" dur="300"/>
                                        <p:tgtEl>
                                          <p:spTgt spid="79"/>
                                        </p:tgtEl>
                                      </p:cBhvr>
                                    </p:animEffect>
                                  </p:childTnLst>
                                </p:cTn>
                              </p:par>
                            </p:childTnLst>
                          </p:cTn>
                        </p:par>
                        <p:par>
                          <p:cTn id="92" fill="hold">
                            <p:stCondLst>
                              <p:cond delay="4400"/>
                            </p:stCondLst>
                            <p:childTnLst>
                              <p:par>
                                <p:cTn id="93" presetID="22" presetClass="entr" presetSubtype="8" fill="hold" nodeType="afterEffect">
                                  <p:stCondLst>
                                    <p:cond delay="0"/>
                                  </p:stCondLst>
                                  <p:childTnLst>
                                    <p:set>
                                      <p:cBhvr>
                                        <p:cTn id="94" dur="1" fill="hold">
                                          <p:stCondLst>
                                            <p:cond delay="0"/>
                                          </p:stCondLst>
                                        </p:cTn>
                                        <p:tgtEl>
                                          <p:spTgt spid="71"/>
                                        </p:tgtEl>
                                        <p:attrNameLst>
                                          <p:attrName>style.visibility</p:attrName>
                                        </p:attrNameLst>
                                      </p:cBhvr>
                                      <p:to>
                                        <p:strVal val="visible"/>
                                      </p:to>
                                    </p:set>
                                    <p:animEffect transition="in" filter="wipe(left)">
                                      <p:cBhvr>
                                        <p:cTn id="95" dur="300"/>
                                        <p:tgtEl>
                                          <p:spTgt spid="71"/>
                                        </p:tgtEl>
                                      </p:cBhvr>
                                    </p:animEffect>
                                  </p:childTnLst>
                                </p:cTn>
                              </p:par>
                            </p:childTnLst>
                          </p:cTn>
                        </p:par>
                        <p:par>
                          <p:cTn id="96" fill="hold">
                            <p:stCondLst>
                              <p:cond delay="4700"/>
                            </p:stCondLst>
                            <p:childTnLst>
                              <p:par>
                                <p:cTn id="97" presetID="22" presetClass="entr" presetSubtype="8" fill="hold" nodeType="afterEffect">
                                  <p:stCondLst>
                                    <p:cond delay="0"/>
                                  </p:stCondLst>
                                  <p:childTnLst>
                                    <p:set>
                                      <p:cBhvr>
                                        <p:cTn id="98" dur="1" fill="hold">
                                          <p:stCondLst>
                                            <p:cond delay="0"/>
                                          </p:stCondLst>
                                        </p:cTn>
                                        <p:tgtEl>
                                          <p:spTgt spid="72"/>
                                        </p:tgtEl>
                                        <p:attrNameLst>
                                          <p:attrName>style.visibility</p:attrName>
                                        </p:attrNameLst>
                                      </p:cBhvr>
                                      <p:to>
                                        <p:strVal val="visible"/>
                                      </p:to>
                                    </p:set>
                                    <p:animEffect transition="in" filter="wipe(left)">
                                      <p:cBhvr>
                                        <p:cTn id="99" dur="300"/>
                                        <p:tgtEl>
                                          <p:spTgt spid="72"/>
                                        </p:tgtEl>
                                      </p:cBhvr>
                                    </p:animEffect>
                                  </p:childTnLst>
                                </p:cTn>
                              </p:par>
                            </p:childTnLst>
                          </p:cTn>
                        </p:par>
                        <p:par>
                          <p:cTn id="100" fill="hold">
                            <p:stCondLst>
                              <p:cond delay="5000"/>
                            </p:stCondLst>
                            <p:childTnLst>
                              <p:par>
                                <p:cTn id="101" presetID="22" presetClass="entr" presetSubtype="8" fill="hold" nodeType="afterEffect">
                                  <p:stCondLst>
                                    <p:cond delay="0"/>
                                  </p:stCondLst>
                                  <p:childTnLst>
                                    <p:set>
                                      <p:cBhvr>
                                        <p:cTn id="102" dur="1" fill="hold">
                                          <p:stCondLst>
                                            <p:cond delay="0"/>
                                          </p:stCondLst>
                                        </p:cTn>
                                        <p:tgtEl>
                                          <p:spTgt spid="73"/>
                                        </p:tgtEl>
                                        <p:attrNameLst>
                                          <p:attrName>style.visibility</p:attrName>
                                        </p:attrNameLst>
                                      </p:cBhvr>
                                      <p:to>
                                        <p:strVal val="visible"/>
                                      </p:to>
                                    </p:set>
                                    <p:animEffect transition="in" filter="wipe(left)">
                                      <p:cBhvr>
                                        <p:cTn id="103" dur="300"/>
                                        <p:tgtEl>
                                          <p:spTgt spid="73"/>
                                        </p:tgtEl>
                                      </p:cBhvr>
                                    </p:animEffect>
                                  </p:childTnLst>
                                </p:cTn>
                              </p:par>
                            </p:childTnLst>
                          </p:cTn>
                        </p:par>
                        <p:par>
                          <p:cTn id="104" fill="hold">
                            <p:stCondLst>
                              <p:cond delay="5300"/>
                            </p:stCondLst>
                            <p:childTnLst>
                              <p:par>
                                <p:cTn id="105" presetID="22" presetClass="entr" presetSubtype="8" fill="hold" nodeType="afterEffect">
                                  <p:stCondLst>
                                    <p:cond delay="0"/>
                                  </p:stCondLst>
                                  <p:childTnLst>
                                    <p:set>
                                      <p:cBhvr>
                                        <p:cTn id="106" dur="1" fill="hold">
                                          <p:stCondLst>
                                            <p:cond delay="0"/>
                                          </p:stCondLst>
                                        </p:cTn>
                                        <p:tgtEl>
                                          <p:spTgt spid="74"/>
                                        </p:tgtEl>
                                        <p:attrNameLst>
                                          <p:attrName>style.visibility</p:attrName>
                                        </p:attrNameLst>
                                      </p:cBhvr>
                                      <p:to>
                                        <p:strVal val="visible"/>
                                      </p:to>
                                    </p:set>
                                    <p:animEffect transition="in" filter="wipe(left)">
                                      <p:cBhvr>
                                        <p:cTn id="107" dur="300"/>
                                        <p:tgtEl>
                                          <p:spTgt spid="74"/>
                                        </p:tgtEl>
                                      </p:cBhvr>
                                    </p:animEffect>
                                  </p:childTnLst>
                                </p:cTn>
                              </p:par>
                            </p:childTnLst>
                          </p:cTn>
                        </p:par>
                        <p:par>
                          <p:cTn id="108" fill="hold">
                            <p:stCondLst>
                              <p:cond delay="5600"/>
                            </p:stCondLst>
                            <p:childTnLst>
                              <p:par>
                                <p:cTn id="109" presetID="22" presetClass="entr" presetSubtype="8" fill="hold" nodeType="afterEffect">
                                  <p:stCondLst>
                                    <p:cond delay="0"/>
                                  </p:stCondLst>
                                  <p:childTnLst>
                                    <p:set>
                                      <p:cBhvr>
                                        <p:cTn id="110" dur="1" fill="hold">
                                          <p:stCondLst>
                                            <p:cond delay="0"/>
                                          </p:stCondLst>
                                        </p:cTn>
                                        <p:tgtEl>
                                          <p:spTgt spid="40"/>
                                        </p:tgtEl>
                                        <p:attrNameLst>
                                          <p:attrName>style.visibility</p:attrName>
                                        </p:attrNameLst>
                                      </p:cBhvr>
                                      <p:to>
                                        <p:strVal val="visible"/>
                                      </p:to>
                                    </p:set>
                                    <p:animEffect transition="in" filter="wipe(left)">
                                      <p:cBhvr>
                                        <p:cTn id="111" dur="300"/>
                                        <p:tgtEl>
                                          <p:spTgt spid="40"/>
                                        </p:tgtEl>
                                      </p:cBhvr>
                                    </p:animEffect>
                                  </p:childTnLst>
                                </p:cTn>
                              </p:par>
                            </p:childTnLst>
                          </p:cTn>
                        </p:par>
                        <p:par>
                          <p:cTn id="112" fill="hold">
                            <p:stCondLst>
                              <p:cond delay="5900"/>
                            </p:stCondLst>
                            <p:childTnLst>
                              <p:par>
                                <p:cTn id="113" presetID="22" presetClass="entr" presetSubtype="8" fill="hold" nodeType="afterEffect">
                                  <p:stCondLst>
                                    <p:cond delay="0"/>
                                  </p:stCondLst>
                                  <p:childTnLst>
                                    <p:set>
                                      <p:cBhvr>
                                        <p:cTn id="114" dur="1" fill="hold">
                                          <p:stCondLst>
                                            <p:cond delay="0"/>
                                          </p:stCondLst>
                                        </p:cTn>
                                        <p:tgtEl>
                                          <p:spTgt spid="75"/>
                                        </p:tgtEl>
                                        <p:attrNameLst>
                                          <p:attrName>style.visibility</p:attrName>
                                        </p:attrNameLst>
                                      </p:cBhvr>
                                      <p:to>
                                        <p:strVal val="visible"/>
                                      </p:to>
                                    </p:set>
                                    <p:animEffect transition="in" filter="wipe(left)">
                                      <p:cBhvr>
                                        <p:cTn id="115" dur="300"/>
                                        <p:tgtEl>
                                          <p:spTgt spid="75"/>
                                        </p:tgtEl>
                                      </p:cBhvr>
                                    </p:animEffect>
                                  </p:childTnLst>
                                </p:cTn>
                              </p:par>
                            </p:childTnLst>
                          </p:cTn>
                        </p:par>
                        <p:par>
                          <p:cTn id="116" fill="hold">
                            <p:stCondLst>
                              <p:cond delay="6200"/>
                            </p:stCondLst>
                            <p:childTnLst>
                              <p:par>
                                <p:cTn id="117" presetID="22" presetClass="entr" presetSubtype="8" fill="hold" nodeType="afterEffect">
                                  <p:stCondLst>
                                    <p:cond delay="0"/>
                                  </p:stCondLst>
                                  <p:childTnLst>
                                    <p:set>
                                      <p:cBhvr>
                                        <p:cTn id="118" dur="1" fill="hold">
                                          <p:stCondLst>
                                            <p:cond delay="0"/>
                                          </p:stCondLst>
                                        </p:cTn>
                                        <p:tgtEl>
                                          <p:spTgt spid="67"/>
                                        </p:tgtEl>
                                        <p:attrNameLst>
                                          <p:attrName>style.visibility</p:attrName>
                                        </p:attrNameLst>
                                      </p:cBhvr>
                                      <p:to>
                                        <p:strVal val="visible"/>
                                      </p:to>
                                    </p:set>
                                    <p:animEffect transition="in" filter="wipe(left)">
                                      <p:cBhvr>
                                        <p:cTn id="119" dur="300"/>
                                        <p:tgtEl>
                                          <p:spTgt spid="67"/>
                                        </p:tgtEl>
                                      </p:cBhvr>
                                    </p:animEffect>
                                  </p:childTnLst>
                                </p:cTn>
                              </p:par>
                            </p:childTnLst>
                          </p:cTn>
                        </p:par>
                        <p:par>
                          <p:cTn id="120" fill="hold">
                            <p:stCondLst>
                              <p:cond delay="6500"/>
                            </p:stCondLst>
                            <p:childTnLst>
                              <p:par>
                                <p:cTn id="121" presetID="22" presetClass="entr" presetSubtype="8" fill="hold" nodeType="afterEffect">
                                  <p:stCondLst>
                                    <p:cond delay="0"/>
                                  </p:stCondLst>
                                  <p:childTnLst>
                                    <p:set>
                                      <p:cBhvr>
                                        <p:cTn id="122" dur="1" fill="hold">
                                          <p:stCondLst>
                                            <p:cond delay="0"/>
                                          </p:stCondLst>
                                        </p:cTn>
                                        <p:tgtEl>
                                          <p:spTgt spid="39"/>
                                        </p:tgtEl>
                                        <p:attrNameLst>
                                          <p:attrName>style.visibility</p:attrName>
                                        </p:attrNameLst>
                                      </p:cBhvr>
                                      <p:to>
                                        <p:strVal val="visible"/>
                                      </p:to>
                                    </p:set>
                                    <p:animEffect transition="in" filter="wipe(left)">
                                      <p:cBhvr>
                                        <p:cTn id="123" dur="300"/>
                                        <p:tgtEl>
                                          <p:spTgt spid="39"/>
                                        </p:tgtEl>
                                      </p:cBhvr>
                                    </p:animEffect>
                                  </p:childTnLst>
                                </p:cTn>
                              </p:par>
                            </p:childTnLst>
                          </p:cTn>
                        </p:par>
                        <p:par>
                          <p:cTn id="124" fill="hold">
                            <p:stCondLst>
                              <p:cond delay="6800"/>
                            </p:stCondLst>
                            <p:childTnLst>
                              <p:par>
                                <p:cTn id="125" presetID="22" presetClass="entr" presetSubtype="8" fill="hold" nodeType="afterEffect">
                                  <p:stCondLst>
                                    <p:cond delay="0"/>
                                  </p:stCondLst>
                                  <p:childTnLst>
                                    <p:set>
                                      <p:cBhvr>
                                        <p:cTn id="126" dur="1" fill="hold">
                                          <p:stCondLst>
                                            <p:cond delay="0"/>
                                          </p:stCondLst>
                                        </p:cTn>
                                        <p:tgtEl>
                                          <p:spTgt spid="68"/>
                                        </p:tgtEl>
                                        <p:attrNameLst>
                                          <p:attrName>style.visibility</p:attrName>
                                        </p:attrNameLst>
                                      </p:cBhvr>
                                      <p:to>
                                        <p:strVal val="visible"/>
                                      </p:to>
                                    </p:set>
                                    <p:animEffect transition="in" filter="wipe(left)">
                                      <p:cBhvr>
                                        <p:cTn id="127" dur="300"/>
                                        <p:tgtEl>
                                          <p:spTgt spid="68"/>
                                        </p:tgtEl>
                                      </p:cBhvr>
                                    </p:animEffect>
                                  </p:childTnLst>
                                </p:cTn>
                              </p:par>
                            </p:childTnLst>
                          </p:cTn>
                        </p:par>
                        <p:par>
                          <p:cTn id="128" fill="hold">
                            <p:stCondLst>
                              <p:cond delay="7100"/>
                            </p:stCondLst>
                            <p:childTnLst>
                              <p:par>
                                <p:cTn id="129" presetID="22" presetClass="entr" presetSubtype="8" fill="hold" nodeType="afterEffect">
                                  <p:stCondLst>
                                    <p:cond delay="0"/>
                                  </p:stCondLst>
                                  <p:childTnLst>
                                    <p:set>
                                      <p:cBhvr>
                                        <p:cTn id="130" dur="1" fill="hold">
                                          <p:stCondLst>
                                            <p:cond delay="0"/>
                                          </p:stCondLst>
                                        </p:cTn>
                                        <p:tgtEl>
                                          <p:spTgt spid="69"/>
                                        </p:tgtEl>
                                        <p:attrNameLst>
                                          <p:attrName>style.visibility</p:attrName>
                                        </p:attrNameLst>
                                      </p:cBhvr>
                                      <p:to>
                                        <p:strVal val="visible"/>
                                      </p:to>
                                    </p:set>
                                    <p:animEffect transition="in" filter="wipe(left)">
                                      <p:cBhvr>
                                        <p:cTn id="131" dur="300"/>
                                        <p:tgtEl>
                                          <p:spTgt spid="69"/>
                                        </p:tgtEl>
                                      </p:cBhvr>
                                    </p:animEffect>
                                  </p:childTnLst>
                                </p:cTn>
                              </p:par>
                            </p:childTnLst>
                          </p:cTn>
                        </p:par>
                        <p:par>
                          <p:cTn id="132" fill="hold">
                            <p:stCondLst>
                              <p:cond delay="7400"/>
                            </p:stCondLst>
                            <p:childTnLst>
                              <p:par>
                                <p:cTn id="133" presetID="22" presetClass="entr" presetSubtype="8" fill="hold" nodeType="afterEffect">
                                  <p:stCondLst>
                                    <p:cond delay="0"/>
                                  </p:stCondLst>
                                  <p:childTnLst>
                                    <p:set>
                                      <p:cBhvr>
                                        <p:cTn id="134" dur="1" fill="hold">
                                          <p:stCondLst>
                                            <p:cond delay="0"/>
                                          </p:stCondLst>
                                        </p:cTn>
                                        <p:tgtEl>
                                          <p:spTgt spid="61"/>
                                        </p:tgtEl>
                                        <p:attrNameLst>
                                          <p:attrName>style.visibility</p:attrName>
                                        </p:attrNameLst>
                                      </p:cBhvr>
                                      <p:to>
                                        <p:strVal val="visible"/>
                                      </p:to>
                                    </p:set>
                                    <p:animEffect transition="in" filter="wipe(left)">
                                      <p:cBhvr>
                                        <p:cTn id="135" dur="300"/>
                                        <p:tgtEl>
                                          <p:spTgt spid="61"/>
                                        </p:tgtEl>
                                      </p:cBhvr>
                                    </p:animEffect>
                                  </p:childTnLst>
                                </p:cTn>
                              </p:par>
                            </p:childTnLst>
                          </p:cTn>
                        </p:par>
                        <p:par>
                          <p:cTn id="136" fill="hold">
                            <p:stCondLst>
                              <p:cond delay="7700"/>
                            </p:stCondLst>
                            <p:childTnLst>
                              <p:par>
                                <p:cTn id="137" presetID="22" presetClass="entr" presetSubtype="8" fill="hold" nodeType="afterEffect">
                                  <p:stCondLst>
                                    <p:cond delay="0"/>
                                  </p:stCondLst>
                                  <p:childTnLst>
                                    <p:set>
                                      <p:cBhvr>
                                        <p:cTn id="138" dur="1" fill="hold">
                                          <p:stCondLst>
                                            <p:cond delay="0"/>
                                          </p:stCondLst>
                                        </p:cTn>
                                        <p:tgtEl>
                                          <p:spTgt spid="60"/>
                                        </p:tgtEl>
                                        <p:attrNameLst>
                                          <p:attrName>style.visibility</p:attrName>
                                        </p:attrNameLst>
                                      </p:cBhvr>
                                      <p:to>
                                        <p:strVal val="visible"/>
                                      </p:to>
                                    </p:set>
                                    <p:animEffect transition="in" filter="wipe(left)">
                                      <p:cBhvr>
                                        <p:cTn id="139" dur="300"/>
                                        <p:tgtEl>
                                          <p:spTgt spid="60"/>
                                        </p:tgtEl>
                                      </p:cBhvr>
                                    </p:animEffect>
                                  </p:childTnLst>
                                </p:cTn>
                              </p:par>
                            </p:childTnLst>
                          </p:cTn>
                        </p:par>
                        <p:par>
                          <p:cTn id="140" fill="hold">
                            <p:stCondLst>
                              <p:cond delay="8000"/>
                            </p:stCondLst>
                            <p:childTnLst>
                              <p:par>
                                <p:cTn id="141" presetID="22" presetClass="entr" presetSubtype="8" fill="hold" nodeType="afterEffect">
                                  <p:stCondLst>
                                    <p:cond delay="0"/>
                                  </p:stCondLst>
                                  <p:childTnLst>
                                    <p:set>
                                      <p:cBhvr>
                                        <p:cTn id="142" dur="1" fill="hold">
                                          <p:stCondLst>
                                            <p:cond delay="0"/>
                                          </p:stCondLst>
                                        </p:cTn>
                                        <p:tgtEl>
                                          <p:spTgt spid="70"/>
                                        </p:tgtEl>
                                        <p:attrNameLst>
                                          <p:attrName>style.visibility</p:attrName>
                                        </p:attrNameLst>
                                      </p:cBhvr>
                                      <p:to>
                                        <p:strVal val="visible"/>
                                      </p:to>
                                    </p:set>
                                    <p:animEffect transition="in" filter="wipe(left)">
                                      <p:cBhvr>
                                        <p:cTn id="143" dur="300"/>
                                        <p:tgtEl>
                                          <p:spTgt spid="70"/>
                                        </p:tgtEl>
                                      </p:cBhvr>
                                    </p:animEffect>
                                  </p:childTnLst>
                                </p:cTn>
                              </p:par>
                            </p:childTnLst>
                          </p:cTn>
                        </p:par>
                        <p:par>
                          <p:cTn id="144" fill="hold">
                            <p:stCondLst>
                              <p:cond delay="8300"/>
                            </p:stCondLst>
                            <p:childTnLst>
                              <p:par>
                                <p:cTn id="145" presetID="22" presetClass="entr" presetSubtype="8" fill="hold" nodeType="afterEffect">
                                  <p:stCondLst>
                                    <p:cond delay="0"/>
                                  </p:stCondLst>
                                  <p:childTnLst>
                                    <p:set>
                                      <p:cBhvr>
                                        <p:cTn id="146" dur="1" fill="hold">
                                          <p:stCondLst>
                                            <p:cond delay="0"/>
                                          </p:stCondLst>
                                        </p:cTn>
                                        <p:tgtEl>
                                          <p:spTgt spid="41"/>
                                        </p:tgtEl>
                                        <p:attrNameLst>
                                          <p:attrName>style.visibility</p:attrName>
                                        </p:attrNameLst>
                                      </p:cBhvr>
                                      <p:to>
                                        <p:strVal val="visible"/>
                                      </p:to>
                                    </p:set>
                                    <p:animEffect transition="in" filter="wipe(left)">
                                      <p:cBhvr>
                                        <p:cTn id="147" dur="300"/>
                                        <p:tgtEl>
                                          <p:spTgt spid="41"/>
                                        </p:tgtEl>
                                      </p:cBhvr>
                                    </p:animEffect>
                                  </p:childTnLst>
                                </p:cTn>
                              </p:par>
                            </p:childTnLst>
                          </p:cTn>
                        </p:par>
                        <p:par>
                          <p:cTn id="148" fill="hold">
                            <p:stCondLst>
                              <p:cond delay="8600"/>
                            </p:stCondLst>
                            <p:childTnLst>
                              <p:par>
                                <p:cTn id="149" presetID="22" presetClass="entr" presetSubtype="8" fill="hold" nodeType="afterEffect">
                                  <p:stCondLst>
                                    <p:cond delay="0"/>
                                  </p:stCondLst>
                                  <p:childTnLst>
                                    <p:set>
                                      <p:cBhvr>
                                        <p:cTn id="150" dur="1" fill="hold">
                                          <p:stCondLst>
                                            <p:cond delay="0"/>
                                          </p:stCondLst>
                                        </p:cTn>
                                        <p:tgtEl>
                                          <p:spTgt spid="62"/>
                                        </p:tgtEl>
                                        <p:attrNameLst>
                                          <p:attrName>style.visibility</p:attrName>
                                        </p:attrNameLst>
                                      </p:cBhvr>
                                      <p:to>
                                        <p:strVal val="visible"/>
                                      </p:to>
                                    </p:set>
                                    <p:animEffect transition="in" filter="wipe(left)">
                                      <p:cBhvr>
                                        <p:cTn id="151" dur="300"/>
                                        <p:tgtEl>
                                          <p:spTgt spid="62"/>
                                        </p:tgtEl>
                                      </p:cBhvr>
                                    </p:animEffect>
                                  </p:childTnLst>
                                </p:cTn>
                              </p:par>
                            </p:childTnLst>
                          </p:cTn>
                        </p:par>
                        <p:par>
                          <p:cTn id="152" fill="hold">
                            <p:stCondLst>
                              <p:cond delay="8900"/>
                            </p:stCondLst>
                            <p:childTnLst>
                              <p:par>
                                <p:cTn id="153" presetID="22" presetClass="entr" presetSubtype="8" fill="hold" nodeType="afterEffect">
                                  <p:stCondLst>
                                    <p:cond delay="0"/>
                                  </p:stCondLst>
                                  <p:childTnLst>
                                    <p:set>
                                      <p:cBhvr>
                                        <p:cTn id="154" dur="1" fill="hold">
                                          <p:stCondLst>
                                            <p:cond delay="0"/>
                                          </p:stCondLst>
                                        </p:cTn>
                                        <p:tgtEl>
                                          <p:spTgt spid="63"/>
                                        </p:tgtEl>
                                        <p:attrNameLst>
                                          <p:attrName>style.visibility</p:attrName>
                                        </p:attrNameLst>
                                      </p:cBhvr>
                                      <p:to>
                                        <p:strVal val="visible"/>
                                      </p:to>
                                    </p:set>
                                    <p:animEffect transition="in" filter="wipe(left)">
                                      <p:cBhvr>
                                        <p:cTn id="155" dur="300"/>
                                        <p:tgtEl>
                                          <p:spTgt spid="63"/>
                                        </p:tgtEl>
                                      </p:cBhvr>
                                    </p:animEffect>
                                  </p:childTnLst>
                                </p:cTn>
                              </p:par>
                            </p:childTnLst>
                          </p:cTn>
                        </p:par>
                        <p:par>
                          <p:cTn id="156" fill="hold">
                            <p:stCondLst>
                              <p:cond delay="9200"/>
                            </p:stCondLst>
                            <p:childTnLst>
                              <p:par>
                                <p:cTn id="157" presetID="22" presetClass="entr" presetSubtype="8" fill="hold" nodeType="afterEffect">
                                  <p:stCondLst>
                                    <p:cond delay="0"/>
                                  </p:stCondLst>
                                  <p:childTnLst>
                                    <p:set>
                                      <p:cBhvr>
                                        <p:cTn id="158" dur="1" fill="hold">
                                          <p:stCondLst>
                                            <p:cond delay="0"/>
                                          </p:stCondLst>
                                        </p:cTn>
                                        <p:tgtEl>
                                          <p:spTgt spid="65"/>
                                        </p:tgtEl>
                                        <p:attrNameLst>
                                          <p:attrName>style.visibility</p:attrName>
                                        </p:attrNameLst>
                                      </p:cBhvr>
                                      <p:to>
                                        <p:strVal val="visible"/>
                                      </p:to>
                                    </p:set>
                                    <p:animEffect transition="in" filter="wipe(left)">
                                      <p:cBhvr>
                                        <p:cTn id="159" dur="300"/>
                                        <p:tgtEl>
                                          <p:spTgt spid="65"/>
                                        </p:tgtEl>
                                      </p:cBhvr>
                                    </p:animEffect>
                                  </p:childTnLst>
                                </p:cTn>
                              </p:par>
                            </p:childTnLst>
                          </p:cTn>
                        </p:par>
                        <p:par>
                          <p:cTn id="160" fill="hold">
                            <p:stCondLst>
                              <p:cond delay="9500"/>
                            </p:stCondLst>
                            <p:childTnLst>
                              <p:par>
                                <p:cTn id="161" presetID="22" presetClass="entr" presetSubtype="8" fill="hold" nodeType="afterEffect">
                                  <p:stCondLst>
                                    <p:cond delay="0"/>
                                  </p:stCondLst>
                                  <p:childTnLst>
                                    <p:set>
                                      <p:cBhvr>
                                        <p:cTn id="162" dur="1" fill="hold">
                                          <p:stCondLst>
                                            <p:cond delay="0"/>
                                          </p:stCondLst>
                                        </p:cTn>
                                        <p:tgtEl>
                                          <p:spTgt spid="64"/>
                                        </p:tgtEl>
                                        <p:attrNameLst>
                                          <p:attrName>style.visibility</p:attrName>
                                        </p:attrNameLst>
                                      </p:cBhvr>
                                      <p:to>
                                        <p:strVal val="visible"/>
                                      </p:to>
                                    </p:set>
                                    <p:animEffect transition="in" filter="wipe(left)">
                                      <p:cBhvr>
                                        <p:cTn id="163" dur="300"/>
                                        <p:tgtEl>
                                          <p:spTgt spid="64"/>
                                        </p:tgtEl>
                                      </p:cBhvr>
                                    </p:animEffect>
                                  </p:childTnLst>
                                </p:cTn>
                              </p:par>
                            </p:childTnLst>
                          </p:cTn>
                        </p:par>
                        <p:par>
                          <p:cTn id="164" fill="hold">
                            <p:stCondLst>
                              <p:cond delay="9800"/>
                            </p:stCondLst>
                            <p:childTnLst>
                              <p:par>
                                <p:cTn id="165" presetID="22" presetClass="entr" presetSubtype="8" fill="hold" nodeType="afterEffect">
                                  <p:stCondLst>
                                    <p:cond delay="0"/>
                                  </p:stCondLst>
                                  <p:childTnLst>
                                    <p:set>
                                      <p:cBhvr>
                                        <p:cTn id="166" dur="1" fill="hold">
                                          <p:stCondLst>
                                            <p:cond delay="0"/>
                                          </p:stCondLst>
                                        </p:cTn>
                                        <p:tgtEl>
                                          <p:spTgt spid="66"/>
                                        </p:tgtEl>
                                        <p:attrNameLst>
                                          <p:attrName>style.visibility</p:attrName>
                                        </p:attrNameLst>
                                      </p:cBhvr>
                                      <p:to>
                                        <p:strVal val="visible"/>
                                      </p:to>
                                    </p:set>
                                    <p:animEffect transition="in" filter="wipe(left)">
                                      <p:cBhvr>
                                        <p:cTn id="167" dur="300"/>
                                        <p:tgtEl>
                                          <p:spTgt spid="66"/>
                                        </p:tgtEl>
                                      </p:cBhvr>
                                    </p:animEffect>
                                  </p:childTnLst>
                                </p:cTn>
                              </p:par>
                            </p:childTnLst>
                          </p:cTn>
                        </p:par>
                        <p:par>
                          <p:cTn id="168" fill="hold">
                            <p:stCondLst>
                              <p:cond delay="10100"/>
                            </p:stCondLst>
                            <p:childTnLst>
                              <p:par>
                                <p:cTn id="169" presetID="22" presetClass="entr" presetSubtype="8" fill="hold" nodeType="afterEffect">
                                  <p:stCondLst>
                                    <p:cond delay="0"/>
                                  </p:stCondLst>
                                  <p:childTnLst>
                                    <p:set>
                                      <p:cBhvr>
                                        <p:cTn id="170" dur="1" fill="hold">
                                          <p:stCondLst>
                                            <p:cond delay="0"/>
                                          </p:stCondLst>
                                        </p:cTn>
                                        <p:tgtEl>
                                          <p:spTgt spid="86"/>
                                        </p:tgtEl>
                                        <p:attrNameLst>
                                          <p:attrName>style.visibility</p:attrName>
                                        </p:attrNameLst>
                                      </p:cBhvr>
                                      <p:to>
                                        <p:strVal val="visible"/>
                                      </p:to>
                                    </p:set>
                                    <p:animEffect transition="in" filter="wipe(left)">
                                      <p:cBhvr>
                                        <p:cTn id="171" dur="300"/>
                                        <p:tgtEl>
                                          <p:spTgt spid="86"/>
                                        </p:tgtEl>
                                      </p:cBhvr>
                                    </p:animEffect>
                                  </p:childTnLst>
                                </p:cTn>
                              </p:par>
                            </p:childTnLst>
                          </p:cTn>
                        </p:par>
                        <p:par>
                          <p:cTn id="172" fill="hold">
                            <p:stCondLst>
                              <p:cond delay="10400"/>
                            </p:stCondLst>
                            <p:childTnLst>
                              <p:par>
                                <p:cTn id="173" presetID="22" presetClass="entr" presetSubtype="8" fill="hold" nodeType="afterEffect">
                                  <p:stCondLst>
                                    <p:cond delay="0"/>
                                  </p:stCondLst>
                                  <p:childTnLst>
                                    <p:set>
                                      <p:cBhvr>
                                        <p:cTn id="174" dur="1" fill="hold">
                                          <p:stCondLst>
                                            <p:cond delay="0"/>
                                          </p:stCondLst>
                                        </p:cTn>
                                        <p:tgtEl>
                                          <p:spTgt spid="54"/>
                                        </p:tgtEl>
                                        <p:attrNameLst>
                                          <p:attrName>style.visibility</p:attrName>
                                        </p:attrNameLst>
                                      </p:cBhvr>
                                      <p:to>
                                        <p:strVal val="visible"/>
                                      </p:to>
                                    </p:set>
                                    <p:animEffect transition="in" filter="wipe(left)">
                                      <p:cBhvr>
                                        <p:cTn id="175" dur="300"/>
                                        <p:tgtEl>
                                          <p:spTgt spid="54"/>
                                        </p:tgtEl>
                                      </p:cBhvr>
                                    </p:animEffect>
                                  </p:childTnLst>
                                </p:cTn>
                              </p:par>
                            </p:childTnLst>
                          </p:cTn>
                        </p:par>
                        <p:par>
                          <p:cTn id="176" fill="hold">
                            <p:stCondLst>
                              <p:cond delay="10700"/>
                            </p:stCondLst>
                            <p:childTnLst>
                              <p:par>
                                <p:cTn id="177" presetID="22" presetClass="entr" presetSubtype="8" fill="hold" nodeType="afterEffect">
                                  <p:stCondLst>
                                    <p:cond delay="0"/>
                                  </p:stCondLst>
                                  <p:childTnLst>
                                    <p:set>
                                      <p:cBhvr>
                                        <p:cTn id="178" dur="1" fill="hold">
                                          <p:stCondLst>
                                            <p:cond delay="0"/>
                                          </p:stCondLst>
                                        </p:cTn>
                                        <p:tgtEl>
                                          <p:spTgt spid="55"/>
                                        </p:tgtEl>
                                        <p:attrNameLst>
                                          <p:attrName>style.visibility</p:attrName>
                                        </p:attrNameLst>
                                      </p:cBhvr>
                                      <p:to>
                                        <p:strVal val="visible"/>
                                      </p:to>
                                    </p:set>
                                    <p:animEffect transition="in" filter="wipe(left)">
                                      <p:cBhvr>
                                        <p:cTn id="179" dur="300"/>
                                        <p:tgtEl>
                                          <p:spTgt spid="55"/>
                                        </p:tgtEl>
                                      </p:cBhvr>
                                    </p:animEffect>
                                  </p:childTnLst>
                                </p:cTn>
                              </p:par>
                            </p:childTnLst>
                          </p:cTn>
                        </p:par>
                        <p:par>
                          <p:cTn id="180" fill="hold">
                            <p:stCondLst>
                              <p:cond delay="11000"/>
                            </p:stCondLst>
                            <p:childTnLst>
                              <p:par>
                                <p:cTn id="181" presetID="22" presetClass="entr" presetSubtype="8" fill="hold" nodeType="afterEffect">
                                  <p:stCondLst>
                                    <p:cond delay="0"/>
                                  </p:stCondLst>
                                  <p:childTnLst>
                                    <p:set>
                                      <p:cBhvr>
                                        <p:cTn id="182" dur="1" fill="hold">
                                          <p:stCondLst>
                                            <p:cond delay="0"/>
                                          </p:stCondLst>
                                        </p:cTn>
                                        <p:tgtEl>
                                          <p:spTgt spid="56"/>
                                        </p:tgtEl>
                                        <p:attrNameLst>
                                          <p:attrName>style.visibility</p:attrName>
                                        </p:attrNameLst>
                                      </p:cBhvr>
                                      <p:to>
                                        <p:strVal val="visible"/>
                                      </p:to>
                                    </p:set>
                                    <p:animEffect transition="in" filter="wipe(left)">
                                      <p:cBhvr>
                                        <p:cTn id="183" dur="300"/>
                                        <p:tgtEl>
                                          <p:spTgt spid="56"/>
                                        </p:tgtEl>
                                      </p:cBhvr>
                                    </p:animEffect>
                                  </p:childTnLst>
                                </p:cTn>
                              </p:par>
                            </p:childTnLst>
                          </p:cTn>
                        </p:par>
                        <p:par>
                          <p:cTn id="184" fill="hold">
                            <p:stCondLst>
                              <p:cond delay="11300"/>
                            </p:stCondLst>
                            <p:childTnLst>
                              <p:par>
                                <p:cTn id="185" presetID="22" presetClass="entr" presetSubtype="8" fill="hold" nodeType="afterEffect">
                                  <p:stCondLst>
                                    <p:cond delay="0"/>
                                  </p:stCondLst>
                                  <p:childTnLst>
                                    <p:set>
                                      <p:cBhvr>
                                        <p:cTn id="186" dur="1" fill="hold">
                                          <p:stCondLst>
                                            <p:cond delay="0"/>
                                          </p:stCondLst>
                                        </p:cTn>
                                        <p:tgtEl>
                                          <p:spTgt spid="58"/>
                                        </p:tgtEl>
                                        <p:attrNameLst>
                                          <p:attrName>style.visibility</p:attrName>
                                        </p:attrNameLst>
                                      </p:cBhvr>
                                      <p:to>
                                        <p:strVal val="visible"/>
                                      </p:to>
                                    </p:set>
                                    <p:animEffect transition="in" filter="wipe(left)">
                                      <p:cBhvr>
                                        <p:cTn id="187" dur="300"/>
                                        <p:tgtEl>
                                          <p:spTgt spid="58"/>
                                        </p:tgtEl>
                                      </p:cBhvr>
                                    </p:animEffect>
                                  </p:childTnLst>
                                </p:cTn>
                              </p:par>
                            </p:childTnLst>
                          </p:cTn>
                        </p:par>
                        <p:par>
                          <p:cTn id="188" fill="hold">
                            <p:stCondLst>
                              <p:cond delay="11600"/>
                            </p:stCondLst>
                            <p:childTnLst>
                              <p:par>
                                <p:cTn id="189" presetID="22" presetClass="entr" presetSubtype="8" fill="hold" nodeType="afterEffect">
                                  <p:stCondLst>
                                    <p:cond delay="0"/>
                                  </p:stCondLst>
                                  <p:childTnLst>
                                    <p:set>
                                      <p:cBhvr>
                                        <p:cTn id="190" dur="1" fill="hold">
                                          <p:stCondLst>
                                            <p:cond delay="0"/>
                                          </p:stCondLst>
                                        </p:cTn>
                                        <p:tgtEl>
                                          <p:spTgt spid="57"/>
                                        </p:tgtEl>
                                        <p:attrNameLst>
                                          <p:attrName>style.visibility</p:attrName>
                                        </p:attrNameLst>
                                      </p:cBhvr>
                                      <p:to>
                                        <p:strVal val="visible"/>
                                      </p:to>
                                    </p:set>
                                    <p:animEffect transition="in" filter="wipe(left)">
                                      <p:cBhvr>
                                        <p:cTn id="191" dur="300"/>
                                        <p:tgtEl>
                                          <p:spTgt spid="57"/>
                                        </p:tgtEl>
                                      </p:cBhvr>
                                    </p:animEffect>
                                  </p:childTnLst>
                                </p:cTn>
                              </p:par>
                            </p:childTnLst>
                          </p:cTn>
                        </p:par>
                        <p:par>
                          <p:cTn id="192" fill="hold">
                            <p:stCondLst>
                              <p:cond delay="11900"/>
                            </p:stCondLst>
                            <p:childTnLst>
                              <p:par>
                                <p:cTn id="193" presetID="22" presetClass="entr" presetSubtype="8" fill="hold" nodeType="afterEffect">
                                  <p:stCondLst>
                                    <p:cond delay="0"/>
                                  </p:stCondLst>
                                  <p:childTnLst>
                                    <p:set>
                                      <p:cBhvr>
                                        <p:cTn id="194" dur="1" fill="hold">
                                          <p:stCondLst>
                                            <p:cond delay="0"/>
                                          </p:stCondLst>
                                        </p:cTn>
                                        <p:tgtEl>
                                          <p:spTgt spid="59"/>
                                        </p:tgtEl>
                                        <p:attrNameLst>
                                          <p:attrName>style.visibility</p:attrName>
                                        </p:attrNameLst>
                                      </p:cBhvr>
                                      <p:to>
                                        <p:strVal val="visible"/>
                                      </p:to>
                                    </p:set>
                                    <p:animEffect transition="in" filter="wipe(left)">
                                      <p:cBhvr>
                                        <p:cTn id="195" dur="300"/>
                                        <p:tgtEl>
                                          <p:spTgt spid="59"/>
                                        </p:tgtEl>
                                      </p:cBhvr>
                                    </p:animEffect>
                                  </p:childTnLst>
                                </p:cTn>
                              </p:par>
                            </p:childTnLst>
                          </p:cTn>
                        </p:par>
                        <p:par>
                          <p:cTn id="196" fill="hold">
                            <p:stCondLst>
                              <p:cond delay="12200"/>
                            </p:stCondLst>
                            <p:childTnLst>
                              <p:par>
                                <p:cTn id="197" presetID="22" presetClass="entr" presetSubtype="8" fill="hold" nodeType="afterEffect">
                                  <p:stCondLst>
                                    <p:cond delay="0"/>
                                  </p:stCondLst>
                                  <p:childTnLst>
                                    <p:set>
                                      <p:cBhvr>
                                        <p:cTn id="198" dur="1" fill="hold">
                                          <p:stCondLst>
                                            <p:cond delay="0"/>
                                          </p:stCondLst>
                                        </p:cTn>
                                        <p:tgtEl>
                                          <p:spTgt spid="47"/>
                                        </p:tgtEl>
                                        <p:attrNameLst>
                                          <p:attrName>style.visibility</p:attrName>
                                        </p:attrNameLst>
                                      </p:cBhvr>
                                      <p:to>
                                        <p:strVal val="visible"/>
                                      </p:to>
                                    </p:set>
                                    <p:animEffect transition="in" filter="wipe(left)">
                                      <p:cBhvr>
                                        <p:cTn id="199" dur="300"/>
                                        <p:tgtEl>
                                          <p:spTgt spid="47"/>
                                        </p:tgtEl>
                                      </p:cBhvr>
                                    </p:animEffect>
                                  </p:childTnLst>
                                </p:cTn>
                              </p:par>
                            </p:childTnLst>
                          </p:cTn>
                        </p:par>
                        <p:par>
                          <p:cTn id="200" fill="hold">
                            <p:stCondLst>
                              <p:cond delay="12500"/>
                            </p:stCondLst>
                            <p:childTnLst>
                              <p:par>
                                <p:cTn id="201" presetID="22" presetClass="entr" presetSubtype="8" fill="hold" nodeType="afterEffect">
                                  <p:stCondLst>
                                    <p:cond delay="0"/>
                                  </p:stCondLst>
                                  <p:childTnLst>
                                    <p:set>
                                      <p:cBhvr>
                                        <p:cTn id="202" dur="1" fill="hold">
                                          <p:stCondLst>
                                            <p:cond delay="0"/>
                                          </p:stCondLst>
                                        </p:cTn>
                                        <p:tgtEl>
                                          <p:spTgt spid="48"/>
                                        </p:tgtEl>
                                        <p:attrNameLst>
                                          <p:attrName>style.visibility</p:attrName>
                                        </p:attrNameLst>
                                      </p:cBhvr>
                                      <p:to>
                                        <p:strVal val="visible"/>
                                      </p:to>
                                    </p:set>
                                    <p:animEffect transition="in" filter="wipe(left)">
                                      <p:cBhvr>
                                        <p:cTn id="203" dur="300"/>
                                        <p:tgtEl>
                                          <p:spTgt spid="48"/>
                                        </p:tgtEl>
                                      </p:cBhvr>
                                    </p:animEffect>
                                  </p:childTnLst>
                                </p:cTn>
                              </p:par>
                            </p:childTnLst>
                          </p:cTn>
                        </p:par>
                        <p:par>
                          <p:cTn id="204" fill="hold">
                            <p:stCondLst>
                              <p:cond delay="12800"/>
                            </p:stCondLst>
                            <p:childTnLst>
                              <p:par>
                                <p:cTn id="205" presetID="22" presetClass="entr" presetSubtype="8" fill="hold" nodeType="afterEffect">
                                  <p:stCondLst>
                                    <p:cond delay="0"/>
                                  </p:stCondLst>
                                  <p:childTnLst>
                                    <p:set>
                                      <p:cBhvr>
                                        <p:cTn id="206" dur="1" fill="hold">
                                          <p:stCondLst>
                                            <p:cond delay="0"/>
                                          </p:stCondLst>
                                        </p:cTn>
                                        <p:tgtEl>
                                          <p:spTgt spid="49"/>
                                        </p:tgtEl>
                                        <p:attrNameLst>
                                          <p:attrName>style.visibility</p:attrName>
                                        </p:attrNameLst>
                                      </p:cBhvr>
                                      <p:to>
                                        <p:strVal val="visible"/>
                                      </p:to>
                                    </p:set>
                                    <p:animEffect transition="in" filter="wipe(left)">
                                      <p:cBhvr>
                                        <p:cTn id="207" dur="300"/>
                                        <p:tgtEl>
                                          <p:spTgt spid="49"/>
                                        </p:tgtEl>
                                      </p:cBhvr>
                                    </p:animEffect>
                                  </p:childTnLst>
                                </p:cTn>
                              </p:par>
                            </p:childTnLst>
                          </p:cTn>
                        </p:par>
                        <p:par>
                          <p:cTn id="208" fill="hold">
                            <p:stCondLst>
                              <p:cond delay="13100"/>
                            </p:stCondLst>
                            <p:childTnLst>
                              <p:par>
                                <p:cTn id="209" presetID="22" presetClass="entr" presetSubtype="8" fill="hold" nodeType="afterEffect">
                                  <p:stCondLst>
                                    <p:cond delay="0"/>
                                  </p:stCondLst>
                                  <p:childTnLst>
                                    <p:set>
                                      <p:cBhvr>
                                        <p:cTn id="210" dur="1" fill="hold">
                                          <p:stCondLst>
                                            <p:cond delay="0"/>
                                          </p:stCondLst>
                                        </p:cTn>
                                        <p:tgtEl>
                                          <p:spTgt spid="50"/>
                                        </p:tgtEl>
                                        <p:attrNameLst>
                                          <p:attrName>style.visibility</p:attrName>
                                        </p:attrNameLst>
                                      </p:cBhvr>
                                      <p:to>
                                        <p:strVal val="visible"/>
                                      </p:to>
                                    </p:set>
                                    <p:animEffect transition="in" filter="wipe(left)">
                                      <p:cBhvr>
                                        <p:cTn id="211" dur="300"/>
                                        <p:tgtEl>
                                          <p:spTgt spid="50"/>
                                        </p:tgtEl>
                                      </p:cBhvr>
                                    </p:animEffect>
                                  </p:childTnLst>
                                </p:cTn>
                              </p:par>
                            </p:childTnLst>
                          </p:cTn>
                        </p:par>
                        <p:par>
                          <p:cTn id="212" fill="hold">
                            <p:stCondLst>
                              <p:cond delay="13400"/>
                            </p:stCondLst>
                            <p:childTnLst>
                              <p:par>
                                <p:cTn id="213" presetID="22" presetClass="entr" presetSubtype="8" fill="hold" nodeType="afterEffect">
                                  <p:stCondLst>
                                    <p:cond delay="0"/>
                                  </p:stCondLst>
                                  <p:childTnLst>
                                    <p:set>
                                      <p:cBhvr>
                                        <p:cTn id="214" dur="1" fill="hold">
                                          <p:stCondLst>
                                            <p:cond delay="0"/>
                                          </p:stCondLst>
                                        </p:cTn>
                                        <p:tgtEl>
                                          <p:spTgt spid="52"/>
                                        </p:tgtEl>
                                        <p:attrNameLst>
                                          <p:attrName>style.visibility</p:attrName>
                                        </p:attrNameLst>
                                      </p:cBhvr>
                                      <p:to>
                                        <p:strVal val="visible"/>
                                      </p:to>
                                    </p:set>
                                    <p:animEffect transition="in" filter="wipe(left)">
                                      <p:cBhvr>
                                        <p:cTn id="215" dur="300"/>
                                        <p:tgtEl>
                                          <p:spTgt spid="52"/>
                                        </p:tgtEl>
                                      </p:cBhvr>
                                    </p:animEffect>
                                  </p:childTnLst>
                                </p:cTn>
                              </p:par>
                            </p:childTnLst>
                          </p:cTn>
                        </p:par>
                        <p:par>
                          <p:cTn id="216" fill="hold">
                            <p:stCondLst>
                              <p:cond delay="13700"/>
                            </p:stCondLst>
                            <p:childTnLst>
                              <p:par>
                                <p:cTn id="217" presetID="22" presetClass="entr" presetSubtype="8" fill="hold" nodeType="afterEffect">
                                  <p:stCondLst>
                                    <p:cond delay="0"/>
                                  </p:stCondLst>
                                  <p:childTnLst>
                                    <p:set>
                                      <p:cBhvr>
                                        <p:cTn id="218" dur="1" fill="hold">
                                          <p:stCondLst>
                                            <p:cond delay="0"/>
                                          </p:stCondLst>
                                        </p:cTn>
                                        <p:tgtEl>
                                          <p:spTgt spid="51"/>
                                        </p:tgtEl>
                                        <p:attrNameLst>
                                          <p:attrName>style.visibility</p:attrName>
                                        </p:attrNameLst>
                                      </p:cBhvr>
                                      <p:to>
                                        <p:strVal val="visible"/>
                                      </p:to>
                                    </p:set>
                                    <p:animEffect transition="in" filter="wipe(left)">
                                      <p:cBhvr>
                                        <p:cTn id="219" dur="300"/>
                                        <p:tgtEl>
                                          <p:spTgt spid="51"/>
                                        </p:tgtEl>
                                      </p:cBhvr>
                                    </p:animEffect>
                                  </p:childTnLst>
                                </p:cTn>
                              </p:par>
                            </p:childTnLst>
                          </p:cTn>
                        </p:par>
                        <p:par>
                          <p:cTn id="220" fill="hold">
                            <p:stCondLst>
                              <p:cond delay="14000"/>
                            </p:stCondLst>
                            <p:childTnLst>
                              <p:par>
                                <p:cTn id="221" presetID="22" presetClass="entr" presetSubtype="8" fill="hold" nodeType="afterEffect">
                                  <p:stCondLst>
                                    <p:cond delay="0"/>
                                  </p:stCondLst>
                                  <p:childTnLst>
                                    <p:set>
                                      <p:cBhvr>
                                        <p:cTn id="222" dur="1" fill="hold">
                                          <p:stCondLst>
                                            <p:cond delay="0"/>
                                          </p:stCondLst>
                                        </p:cTn>
                                        <p:tgtEl>
                                          <p:spTgt spid="53"/>
                                        </p:tgtEl>
                                        <p:attrNameLst>
                                          <p:attrName>style.visibility</p:attrName>
                                        </p:attrNameLst>
                                      </p:cBhvr>
                                      <p:to>
                                        <p:strVal val="visible"/>
                                      </p:to>
                                    </p:set>
                                    <p:animEffect transition="in" filter="wipe(left)">
                                      <p:cBhvr>
                                        <p:cTn id="223" dur="300"/>
                                        <p:tgtEl>
                                          <p:spTgt spid="53"/>
                                        </p:tgtEl>
                                      </p:cBhvr>
                                    </p:animEffect>
                                  </p:childTnLst>
                                </p:cTn>
                              </p:par>
                            </p:childTnLst>
                          </p:cTn>
                        </p:par>
                        <p:par>
                          <p:cTn id="224" fill="hold">
                            <p:stCondLst>
                              <p:cond delay="14300"/>
                            </p:stCondLst>
                            <p:childTnLst>
                              <p:par>
                                <p:cTn id="225" presetID="22" presetClass="entr" presetSubtype="8" fill="hold" nodeType="afterEffect">
                                  <p:stCondLst>
                                    <p:cond delay="0"/>
                                  </p:stCondLst>
                                  <p:childTnLst>
                                    <p:set>
                                      <p:cBhvr>
                                        <p:cTn id="226" dur="1" fill="hold">
                                          <p:stCondLst>
                                            <p:cond delay="0"/>
                                          </p:stCondLst>
                                        </p:cTn>
                                        <p:tgtEl>
                                          <p:spTgt spid="43"/>
                                        </p:tgtEl>
                                        <p:attrNameLst>
                                          <p:attrName>style.visibility</p:attrName>
                                        </p:attrNameLst>
                                      </p:cBhvr>
                                      <p:to>
                                        <p:strVal val="visible"/>
                                      </p:to>
                                    </p:set>
                                    <p:animEffect transition="in" filter="wipe(left)">
                                      <p:cBhvr>
                                        <p:cTn id="227" dur="300"/>
                                        <p:tgtEl>
                                          <p:spTgt spid="43"/>
                                        </p:tgtEl>
                                      </p:cBhvr>
                                    </p:animEffect>
                                  </p:childTnLst>
                                </p:cTn>
                              </p:par>
                            </p:childTnLst>
                          </p:cTn>
                        </p:par>
                        <p:par>
                          <p:cTn id="228" fill="hold">
                            <p:stCondLst>
                              <p:cond delay="14600"/>
                            </p:stCondLst>
                            <p:childTnLst>
                              <p:par>
                                <p:cTn id="229" presetID="22" presetClass="entr" presetSubtype="8" fill="hold" nodeType="afterEffect">
                                  <p:stCondLst>
                                    <p:cond delay="0"/>
                                  </p:stCondLst>
                                  <p:childTnLst>
                                    <p:set>
                                      <p:cBhvr>
                                        <p:cTn id="230" dur="1" fill="hold">
                                          <p:stCondLst>
                                            <p:cond delay="0"/>
                                          </p:stCondLst>
                                        </p:cTn>
                                        <p:tgtEl>
                                          <p:spTgt spid="45"/>
                                        </p:tgtEl>
                                        <p:attrNameLst>
                                          <p:attrName>style.visibility</p:attrName>
                                        </p:attrNameLst>
                                      </p:cBhvr>
                                      <p:to>
                                        <p:strVal val="visible"/>
                                      </p:to>
                                    </p:set>
                                    <p:animEffect transition="in" filter="wipe(left)">
                                      <p:cBhvr>
                                        <p:cTn id="231" dur="300"/>
                                        <p:tgtEl>
                                          <p:spTgt spid="45"/>
                                        </p:tgtEl>
                                      </p:cBhvr>
                                    </p:animEffect>
                                  </p:childTnLst>
                                </p:cTn>
                              </p:par>
                            </p:childTnLst>
                          </p:cTn>
                        </p:par>
                        <p:par>
                          <p:cTn id="232" fill="hold">
                            <p:stCondLst>
                              <p:cond delay="14900"/>
                            </p:stCondLst>
                            <p:childTnLst>
                              <p:par>
                                <p:cTn id="233" presetID="22" presetClass="entr" presetSubtype="8" fill="hold" nodeType="afterEffect">
                                  <p:stCondLst>
                                    <p:cond delay="0"/>
                                  </p:stCondLst>
                                  <p:childTnLst>
                                    <p:set>
                                      <p:cBhvr>
                                        <p:cTn id="234" dur="1" fill="hold">
                                          <p:stCondLst>
                                            <p:cond delay="0"/>
                                          </p:stCondLst>
                                        </p:cTn>
                                        <p:tgtEl>
                                          <p:spTgt spid="44"/>
                                        </p:tgtEl>
                                        <p:attrNameLst>
                                          <p:attrName>style.visibility</p:attrName>
                                        </p:attrNameLst>
                                      </p:cBhvr>
                                      <p:to>
                                        <p:strVal val="visible"/>
                                      </p:to>
                                    </p:set>
                                    <p:animEffect transition="in" filter="wipe(left)">
                                      <p:cBhvr>
                                        <p:cTn id="235" dur="300"/>
                                        <p:tgtEl>
                                          <p:spTgt spid="44"/>
                                        </p:tgtEl>
                                      </p:cBhvr>
                                    </p:animEffect>
                                  </p:childTnLst>
                                </p:cTn>
                              </p:par>
                            </p:childTnLst>
                          </p:cTn>
                        </p:par>
                        <p:par>
                          <p:cTn id="236" fill="hold">
                            <p:stCondLst>
                              <p:cond delay="15200"/>
                            </p:stCondLst>
                            <p:childTnLst>
                              <p:par>
                                <p:cTn id="237" presetID="22" presetClass="entr" presetSubtype="8" fill="hold" nodeType="afterEffect">
                                  <p:stCondLst>
                                    <p:cond delay="0"/>
                                  </p:stCondLst>
                                  <p:childTnLst>
                                    <p:set>
                                      <p:cBhvr>
                                        <p:cTn id="238" dur="1" fill="hold">
                                          <p:stCondLst>
                                            <p:cond delay="0"/>
                                          </p:stCondLst>
                                        </p:cTn>
                                        <p:tgtEl>
                                          <p:spTgt spid="46"/>
                                        </p:tgtEl>
                                        <p:attrNameLst>
                                          <p:attrName>style.visibility</p:attrName>
                                        </p:attrNameLst>
                                      </p:cBhvr>
                                      <p:to>
                                        <p:strVal val="visible"/>
                                      </p:to>
                                    </p:set>
                                    <p:animEffect transition="in" filter="wipe(left)">
                                      <p:cBhvr>
                                        <p:cTn id="239" dur="300"/>
                                        <p:tgtEl>
                                          <p:spTgt spid="46"/>
                                        </p:tgtEl>
                                      </p:cBhvr>
                                    </p:animEffect>
                                  </p:childTnLst>
                                </p:cTn>
                              </p:par>
                            </p:childTnLst>
                          </p:cTn>
                        </p:par>
                        <p:par>
                          <p:cTn id="240" fill="hold">
                            <p:stCondLst>
                              <p:cond delay="15500"/>
                            </p:stCondLst>
                            <p:childTnLst>
                              <p:par>
                                <p:cTn id="241" presetID="22" presetClass="entr" presetSubtype="8" fill="hold" nodeType="afterEffect">
                                  <p:stCondLst>
                                    <p:cond delay="0"/>
                                  </p:stCondLst>
                                  <p:childTnLst>
                                    <p:set>
                                      <p:cBhvr>
                                        <p:cTn id="242" dur="1" fill="hold">
                                          <p:stCondLst>
                                            <p:cond delay="0"/>
                                          </p:stCondLst>
                                        </p:cTn>
                                        <p:tgtEl>
                                          <p:spTgt spid="83"/>
                                        </p:tgtEl>
                                        <p:attrNameLst>
                                          <p:attrName>style.visibility</p:attrName>
                                        </p:attrNameLst>
                                      </p:cBhvr>
                                      <p:to>
                                        <p:strVal val="visible"/>
                                      </p:to>
                                    </p:set>
                                    <p:animEffect transition="in" filter="wipe(left)">
                                      <p:cBhvr>
                                        <p:cTn id="243" dur="300"/>
                                        <p:tgtEl>
                                          <p:spTgt spid="83"/>
                                        </p:tgtEl>
                                      </p:cBhvr>
                                    </p:animEffect>
                                  </p:childTnLst>
                                </p:cTn>
                              </p:par>
                            </p:childTnLst>
                          </p:cTn>
                        </p:par>
                        <p:par>
                          <p:cTn id="244" fill="hold">
                            <p:stCondLst>
                              <p:cond delay="15800"/>
                            </p:stCondLst>
                            <p:childTnLst>
                              <p:par>
                                <p:cTn id="245" presetID="22" presetClass="entr" presetSubtype="8" fill="hold" nodeType="afterEffect">
                                  <p:stCondLst>
                                    <p:cond delay="0"/>
                                  </p:stCondLst>
                                  <p:childTnLst>
                                    <p:set>
                                      <p:cBhvr>
                                        <p:cTn id="246" dur="1" fill="hold">
                                          <p:stCondLst>
                                            <p:cond delay="0"/>
                                          </p:stCondLst>
                                        </p:cTn>
                                        <p:tgtEl>
                                          <p:spTgt spid="85"/>
                                        </p:tgtEl>
                                        <p:attrNameLst>
                                          <p:attrName>style.visibility</p:attrName>
                                        </p:attrNameLst>
                                      </p:cBhvr>
                                      <p:to>
                                        <p:strVal val="visible"/>
                                      </p:to>
                                    </p:set>
                                    <p:animEffect transition="in" filter="wipe(left)">
                                      <p:cBhvr>
                                        <p:cTn id="247" dur="300"/>
                                        <p:tgtEl>
                                          <p:spTgt spid="85"/>
                                        </p:tgtEl>
                                      </p:cBhvr>
                                    </p:animEffect>
                                  </p:childTnLst>
                                </p:cTn>
                              </p:par>
                            </p:childTnLst>
                          </p:cTn>
                        </p:par>
                        <p:par>
                          <p:cTn id="248" fill="hold">
                            <p:stCondLst>
                              <p:cond delay="16100"/>
                            </p:stCondLst>
                            <p:childTnLst>
                              <p:par>
                                <p:cTn id="249" presetID="22" presetClass="entr" presetSubtype="8" fill="hold" nodeType="afterEffect">
                                  <p:stCondLst>
                                    <p:cond delay="0"/>
                                  </p:stCondLst>
                                  <p:childTnLst>
                                    <p:set>
                                      <p:cBhvr>
                                        <p:cTn id="250" dur="1" fill="hold">
                                          <p:stCondLst>
                                            <p:cond delay="0"/>
                                          </p:stCondLst>
                                        </p:cTn>
                                        <p:tgtEl>
                                          <p:spTgt spid="84"/>
                                        </p:tgtEl>
                                        <p:attrNameLst>
                                          <p:attrName>style.visibility</p:attrName>
                                        </p:attrNameLst>
                                      </p:cBhvr>
                                      <p:to>
                                        <p:strVal val="visible"/>
                                      </p:to>
                                    </p:set>
                                    <p:animEffect transition="in" filter="wipe(left)">
                                      <p:cBhvr>
                                        <p:cTn id="251" dur="300"/>
                                        <p:tgtEl>
                                          <p:spTgt spid="84"/>
                                        </p:tgtEl>
                                      </p:cBhvr>
                                    </p:animEffect>
                                  </p:childTnLst>
                                </p:cTn>
                              </p:par>
                            </p:childTnLst>
                          </p:cTn>
                        </p:par>
                        <p:par>
                          <p:cTn id="252" fill="hold">
                            <p:stCondLst>
                              <p:cond delay="16400"/>
                            </p:stCondLst>
                            <p:childTnLst>
                              <p:par>
                                <p:cTn id="253" presetID="22" presetClass="entr" presetSubtype="8" fill="hold" nodeType="afterEffect">
                                  <p:stCondLst>
                                    <p:cond delay="0"/>
                                  </p:stCondLst>
                                  <p:childTnLst>
                                    <p:set>
                                      <p:cBhvr>
                                        <p:cTn id="254" dur="1" fill="hold">
                                          <p:stCondLst>
                                            <p:cond delay="0"/>
                                          </p:stCondLst>
                                        </p:cTn>
                                        <p:tgtEl>
                                          <p:spTgt spid="42"/>
                                        </p:tgtEl>
                                        <p:attrNameLst>
                                          <p:attrName>style.visibility</p:attrName>
                                        </p:attrNameLst>
                                      </p:cBhvr>
                                      <p:to>
                                        <p:strVal val="visible"/>
                                      </p:to>
                                    </p:set>
                                    <p:animEffect transition="in" filter="wipe(left)">
                                      <p:cBhvr>
                                        <p:cTn id="255" dur="300"/>
                                        <p:tgtEl>
                                          <p:spTgt spid="42"/>
                                        </p:tgtEl>
                                      </p:cBhvr>
                                    </p:animEffect>
                                  </p:childTnLst>
                                </p:cTn>
                              </p:par>
                            </p:childTnLst>
                          </p:cTn>
                        </p:par>
                        <p:par>
                          <p:cTn id="256" fill="hold">
                            <p:stCondLst>
                              <p:cond delay="16700"/>
                            </p:stCondLst>
                            <p:childTnLst>
                              <p:par>
                                <p:cTn id="257" presetID="22" presetClass="entr" presetSubtype="8" fill="hold" nodeType="afterEffect">
                                  <p:stCondLst>
                                    <p:cond delay="0"/>
                                  </p:stCondLst>
                                  <p:childTnLst>
                                    <p:set>
                                      <p:cBhvr>
                                        <p:cTn id="258" dur="1" fill="hold">
                                          <p:stCondLst>
                                            <p:cond delay="0"/>
                                          </p:stCondLst>
                                        </p:cTn>
                                        <p:tgtEl>
                                          <p:spTgt spid="82"/>
                                        </p:tgtEl>
                                        <p:attrNameLst>
                                          <p:attrName>style.visibility</p:attrName>
                                        </p:attrNameLst>
                                      </p:cBhvr>
                                      <p:to>
                                        <p:strVal val="visible"/>
                                      </p:to>
                                    </p:set>
                                    <p:animEffect transition="in" filter="wipe(left)">
                                      <p:cBhvr>
                                        <p:cTn id="259" dur="300"/>
                                        <p:tgtEl>
                                          <p:spTgt spid="82"/>
                                        </p:tgtEl>
                                      </p:cBhvr>
                                    </p:animEffect>
                                  </p:childTnLst>
                                </p:cTn>
                              </p:par>
                            </p:childTnLst>
                          </p:cTn>
                        </p:par>
                        <p:par>
                          <p:cTn id="260" fill="hold">
                            <p:stCondLst>
                              <p:cond delay="17000"/>
                            </p:stCondLst>
                            <p:childTnLst>
                              <p:par>
                                <p:cTn id="261" presetID="22" presetClass="entr" presetSubtype="8" fill="hold" nodeType="afterEffect">
                                  <p:stCondLst>
                                    <p:cond delay="0"/>
                                  </p:stCondLst>
                                  <p:childTnLst>
                                    <p:set>
                                      <p:cBhvr>
                                        <p:cTn id="262" dur="1" fill="hold">
                                          <p:stCondLst>
                                            <p:cond delay="0"/>
                                          </p:stCondLst>
                                        </p:cTn>
                                        <p:tgtEl>
                                          <p:spTgt spid="89"/>
                                        </p:tgtEl>
                                        <p:attrNameLst>
                                          <p:attrName>style.visibility</p:attrName>
                                        </p:attrNameLst>
                                      </p:cBhvr>
                                      <p:to>
                                        <p:strVal val="visible"/>
                                      </p:to>
                                    </p:set>
                                    <p:animEffect transition="in" filter="wipe(left)">
                                      <p:cBhvr>
                                        <p:cTn id="263" dur="300"/>
                                        <p:tgtEl>
                                          <p:spTgt spid="89"/>
                                        </p:tgtEl>
                                      </p:cBhvr>
                                    </p:animEffect>
                                  </p:childTnLst>
                                </p:cTn>
                              </p:par>
                            </p:childTnLst>
                          </p:cTn>
                        </p:par>
                        <p:par>
                          <p:cTn id="264" fill="hold">
                            <p:stCondLst>
                              <p:cond delay="17300"/>
                            </p:stCondLst>
                            <p:childTnLst>
                              <p:par>
                                <p:cTn id="265" presetID="22" presetClass="entr" presetSubtype="8" fill="hold" nodeType="afterEffect">
                                  <p:stCondLst>
                                    <p:cond delay="0"/>
                                  </p:stCondLst>
                                  <p:childTnLst>
                                    <p:set>
                                      <p:cBhvr>
                                        <p:cTn id="266" dur="1" fill="hold">
                                          <p:stCondLst>
                                            <p:cond delay="0"/>
                                          </p:stCondLst>
                                        </p:cTn>
                                        <p:tgtEl>
                                          <p:spTgt spid="88"/>
                                        </p:tgtEl>
                                        <p:attrNameLst>
                                          <p:attrName>style.visibility</p:attrName>
                                        </p:attrNameLst>
                                      </p:cBhvr>
                                      <p:to>
                                        <p:strVal val="visible"/>
                                      </p:to>
                                    </p:set>
                                    <p:animEffect transition="in" filter="wipe(left)">
                                      <p:cBhvr>
                                        <p:cTn id="267" dur="300"/>
                                        <p:tgtEl>
                                          <p:spTgt spid="88"/>
                                        </p:tgtEl>
                                      </p:cBhvr>
                                    </p:animEffect>
                                  </p:childTnLst>
                                </p:cTn>
                              </p:par>
                            </p:childTnLst>
                          </p:cTn>
                        </p:par>
                      </p:childTnLst>
                    </p:cTn>
                  </p:par>
                  <p:par>
                    <p:cTn id="268" fill="hold">
                      <p:stCondLst>
                        <p:cond delay="indefinite"/>
                      </p:stCondLst>
                      <p:childTnLst>
                        <p:par>
                          <p:cTn id="269" fill="hold">
                            <p:stCondLst>
                              <p:cond delay="0"/>
                            </p:stCondLst>
                            <p:childTnLst>
                              <p:par>
                                <p:cTn id="270" presetID="3" presetClass="exit" presetSubtype="10" fill="hold" nodeType="clickEffect">
                                  <p:stCondLst>
                                    <p:cond delay="0"/>
                                  </p:stCondLst>
                                  <p:childTnLst>
                                    <p:animEffect transition="out" filter="blinds(horizontal)">
                                      <p:cBhvr>
                                        <p:cTn id="271" dur="500"/>
                                        <p:tgtEl>
                                          <p:spTgt spid="103"/>
                                        </p:tgtEl>
                                      </p:cBhvr>
                                    </p:animEffect>
                                    <p:set>
                                      <p:cBhvr>
                                        <p:cTn id="272" dur="1" fill="hold">
                                          <p:stCondLst>
                                            <p:cond delay="499"/>
                                          </p:stCondLst>
                                        </p:cTn>
                                        <p:tgtEl>
                                          <p:spTgt spid="103"/>
                                        </p:tgtEl>
                                        <p:attrNameLst>
                                          <p:attrName>style.visibility</p:attrName>
                                        </p:attrNameLst>
                                      </p:cBhvr>
                                      <p:to>
                                        <p:strVal val="hidden"/>
                                      </p:to>
                                    </p:set>
                                  </p:childTnLst>
                                </p:cTn>
                              </p:par>
                              <p:par>
                                <p:cTn id="273" presetID="10" presetClass="exit" presetSubtype="0" fill="hold" grpId="0" nodeType="withEffect">
                                  <p:stCondLst>
                                    <p:cond delay="0"/>
                                  </p:stCondLst>
                                  <p:childTnLst>
                                    <p:animEffect transition="out" filter="fade">
                                      <p:cBhvr>
                                        <p:cTn id="274" dur="2000"/>
                                        <p:tgtEl>
                                          <p:spTgt spid="23"/>
                                        </p:tgtEl>
                                      </p:cBhvr>
                                    </p:animEffect>
                                    <p:set>
                                      <p:cBhvr>
                                        <p:cTn id="275" dur="1" fill="hold">
                                          <p:stCondLst>
                                            <p:cond delay="1999"/>
                                          </p:stCondLst>
                                        </p:cTn>
                                        <p:tgtEl>
                                          <p:spTgt spid="23"/>
                                        </p:tgtEl>
                                        <p:attrNameLst>
                                          <p:attrName>style.visibility</p:attrName>
                                        </p:attrNameLst>
                                      </p:cBhvr>
                                      <p:to>
                                        <p:strVal val="hidden"/>
                                      </p:to>
                                    </p:set>
                                  </p:childTnLst>
                                </p:cTn>
                              </p:par>
                              <p:par>
                                <p:cTn id="276" presetID="10" presetClass="exit" presetSubtype="0" fill="hold" grpId="0" nodeType="withEffect">
                                  <p:stCondLst>
                                    <p:cond delay="0"/>
                                  </p:stCondLst>
                                  <p:childTnLst>
                                    <p:animEffect transition="out" filter="fade">
                                      <p:cBhvr>
                                        <p:cTn id="277" dur="2000"/>
                                        <p:tgtEl>
                                          <p:spTgt spid="22"/>
                                        </p:tgtEl>
                                      </p:cBhvr>
                                    </p:animEffect>
                                    <p:set>
                                      <p:cBhvr>
                                        <p:cTn id="278" dur="1" fill="hold">
                                          <p:stCondLst>
                                            <p:cond delay="1999"/>
                                          </p:stCondLst>
                                        </p:cTn>
                                        <p:tgtEl>
                                          <p:spTgt spid="22"/>
                                        </p:tgtEl>
                                        <p:attrNameLst>
                                          <p:attrName>style.visibility</p:attrName>
                                        </p:attrNameLst>
                                      </p:cBhvr>
                                      <p:to>
                                        <p:strVal val="hidden"/>
                                      </p:to>
                                    </p:set>
                                  </p:childTnLst>
                                </p:cTn>
                              </p:par>
                              <p:par>
                                <p:cTn id="279" presetID="10" presetClass="exit" presetSubtype="0" fill="hold" nodeType="withEffect">
                                  <p:stCondLst>
                                    <p:cond delay="0"/>
                                  </p:stCondLst>
                                  <p:childTnLst>
                                    <p:animEffect transition="out" filter="fade">
                                      <p:cBhvr>
                                        <p:cTn id="280" dur="2000"/>
                                        <p:tgtEl>
                                          <p:spTgt spid="90"/>
                                        </p:tgtEl>
                                      </p:cBhvr>
                                    </p:animEffect>
                                    <p:set>
                                      <p:cBhvr>
                                        <p:cTn id="281" dur="1" fill="hold">
                                          <p:stCondLst>
                                            <p:cond delay="1999"/>
                                          </p:stCondLst>
                                        </p:cTn>
                                        <p:tgtEl>
                                          <p:spTgt spid="90"/>
                                        </p:tgtEl>
                                        <p:attrNameLst>
                                          <p:attrName>style.visibility</p:attrName>
                                        </p:attrNameLst>
                                      </p:cBhvr>
                                      <p:to>
                                        <p:strVal val="hidden"/>
                                      </p:to>
                                    </p:set>
                                  </p:childTnLst>
                                </p:cTn>
                              </p:par>
                            </p:childTnLst>
                          </p:cTn>
                        </p:par>
                        <p:par>
                          <p:cTn id="282" fill="hold">
                            <p:stCondLst>
                              <p:cond delay="2000"/>
                            </p:stCondLst>
                            <p:childTnLst>
                              <p:par>
                                <p:cTn id="283" presetID="22" presetClass="entr" presetSubtype="2" fill="hold" nodeType="afterEffect">
                                  <p:stCondLst>
                                    <p:cond delay="0"/>
                                  </p:stCondLst>
                                  <p:childTnLst>
                                    <p:set>
                                      <p:cBhvr>
                                        <p:cTn id="284" dur="1" fill="hold">
                                          <p:stCondLst>
                                            <p:cond delay="0"/>
                                          </p:stCondLst>
                                        </p:cTn>
                                        <p:tgtEl>
                                          <p:spTgt spid="109"/>
                                        </p:tgtEl>
                                        <p:attrNameLst>
                                          <p:attrName>style.visibility</p:attrName>
                                        </p:attrNameLst>
                                      </p:cBhvr>
                                      <p:to>
                                        <p:strVal val="visible"/>
                                      </p:to>
                                    </p:set>
                                    <p:animEffect transition="in" filter="wipe(right)">
                                      <p:cBhvr>
                                        <p:cTn id="285" dur="300"/>
                                        <p:tgtEl>
                                          <p:spTgt spid="109"/>
                                        </p:tgtEl>
                                      </p:cBhvr>
                                    </p:animEffect>
                                  </p:childTnLst>
                                </p:cTn>
                              </p:par>
                            </p:childTnLst>
                          </p:cTn>
                        </p:par>
                      </p:childTnLst>
                    </p:cTn>
                  </p:par>
                  <p:par>
                    <p:cTn id="286" fill="hold">
                      <p:stCondLst>
                        <p:cond delay="indefinite"/>
                      </p:stCondLst>
                      <p:childTnLst>
                        <p:par>
                          <p:cTn id="287" fill="hold">
                            <p:stCondLst>
                              <p:cond delay="0"/>
                            </p:stCondLst>
                            <p:childTnLst>
                              <p:par>
                                <p:cTn id="288" presetID="3" presetClass="exit" presetSubtype="10" fill="hold" nodeType="clickEffect">
                                  <p:stCondLst>
                                    <p:cond delay="0"/>
                                  </p:stCondLst>
                                  <p:childTnLst>
                                    <p:animEffect transition="out" filter="blinds(horizontal)">
                                      <p:cBhvr>
                                        <p:cTn id="289" dur="500"/>
                                        <p:tgtEl>
                                          <p:spTgt spid="87"/>
                                        </p:tgtEl>
                                      </p:cBhvr>
                                    </p:animEffect>
                                    <p:set>
                                      <p:cBhvr>
                                        <p:cTn id="290" dur="1" fill="hold">
                                          <p:stCondLst>
                                            <p:cond delay="499"/>
                                          </p:stCondLst>
                                        </p:cTn>
                                        <p:tgtEl>
                                          <p:spTgt spid="87"/>
                                        </p:tgtEl>
                                        <p:attrNameLst>
                                          <p:attrName>style.visibility</p:attrName>
                                        </p:attrNameLst>
                                      </p:cBhvr>
                                      <p:to>
                                        <p:strVal val="hidden"/>
                                      </p:to>
                                    </p:set>
                                  </p:childTnLst>
                                </p:cTn>
                              </p:par>
                              <p:par>
                                <p:cTn id="291" presetID="3" presetClass="exit" presetSubtype="10" fill="hold" nodeType="withEffect">
                                  <p:stCondLst>
                                    <p:cond delay="0"/>
                                  </p:stCondLst>
                                  <p:childTnLst>
                                    <p:animEffect transition="out" filter="blinds(horizontal)">
                                      <p:cBhvr>
                                        <p:cTn id="292" dur="500"/>
                                        <p:tgtEl>
                                          <p:spTgt spid="80"/>
                                        </p:tgtEl>
                                      </p:cBhvr>
                                    </p:animEffect>
                                    <p:set>
                                      <p:cBhvr>
                                        <p:cTn id="293" dur="1" fill="hold">
                                          <p:stCondLst>
                                            <p:cond delay="499"/>
                                          </p:stCondLst>
                                        </p:cTn>
                                        <p:tgtEl>
                                          <p:spTgt spid="80"/>
                                        </p:tgtEl>
                                        <p:attrNameLst>
                                          <p:attrName>style.visibility</p:attrName>
                                        </p:attrNameLst>
                                      </p:cBhvr>
                                      <p:to>
                                        <p:strVal val="hidden"/>
                                      </p:to>
                                    </p:set>
                                  </p:childTnLst>
                                </p:cTn>
                              </p:par>
                              <p:par>
                                <p:cTn id="294" presetID="3" presetClass="exit" presetSubtype="10" fill="hold" nodeType="withEffect">
                                  <p:stCondLst>
                                    <p:cond delay="0"/>
                                  </p:stCondLst>
                                  <p:childTnLst>
                                    <p:animEffect transition="out" filter="blinds(horizontal)">
                                      <p:cBhvr>
                                        <p:cTn id="295" dur="500"/>
                                        <p:tgtEl>
                                          <p:spTgt spid="78"/>
                                        </p:tgtEl>
                                      </p:cBhvr>
                                    </p:animEffect>
                                    <p:set>
                                      <p:cBhvr>
                                        <p:cTn id="296" dur="1" fill="hold">
                                          <p:stCondLst>
                                            <p:cond delay="499"/>
                                          </p:stCondLst>
                                        </p:cTn>
                                        <p:tgtEl>
                                          <p:spTgt spid="78"/>
                                        </p:tgtEl>
                                        <p:attrNameLst>
                                          <p:attrName>style.visibility</p:attrName>
                                        </p:attrNameLst>
                                      </p:cBhvr>
                                      <p:to>
                                        <p:strVal val="hidden"/>
                                      </p:to>
                                    </p:set>
                                  </p:childTnLst>
                                </p:cTn>
                              </p:par>
                              <p:par>
                                <p:cTn id="297" presetID="3" presetClass="exit" presetSubtype="10" fill="hold" nodeType="withEffect">
                                  <p:stCondLst>
                                    <p:cond delay="0"/>
                                  </p:stCondLst>
                                  <p:childTnLst>
                                    <p:animEffect transition="out" filter="blinds(horizontal)">
                                      <p:cBhvr>
                                        <p:cTn id="298" dur="500"/>
                                        <p:tgtEl>
                                          <p:spTgt spid="81"/>
                                        </p:tgtEl>
                                      </p:cBhvr>
                                    </p:animEffect>
                                    <p:set>
                                      <p:cBhvr>
                                        <p:cTn id="299" dur="1" fill="hold">
                                          <p:stCondLst>
                                            <p:cond delay="499"/>
                                          </p:stCondLst>
                                        </p:cTn>
                                        <p:tgtEl>
                                          <p:spTgt spid="81"/>
                                        </p:tgtEl>
                                        <p:attrNameLst>
                                          <p:attrName>style.visibility</p:attrName>
                                        </p:attrNameLst>
                                      </p:cBhvr>
                                      <p:to>
                                        <p:strVal val="hidden"/>
                                      </p:to>
                                    </p:set>
                                  </p:childTnLst>
                                </p:cTn>
                              </p:par>
                              <p:par>
                                <p:cTn id="300" presetID="3" presetClass="exit" presetSubtype="10" fill="hold" nodeType="withEffect">
                                  <p:stCondLst>
                                    <p:cond delay="0"/>
                                  </p:stCondLst>
                                  <p:childTnLst>
                                    <p:animEffect transition="out" filter="blinds(horizontal)">
                                      <p:cBhvr>
                                        <p:cTn id="301" dur="500"/>
                                        <p:tgtEl>
                                          <p:spTgt spid="77"/>
                                        </p:tgtEl>
                                      </p:cBhvr>
                                    </p:animEffect>
                                    <p:set>
                                      <p:cBhvr>
                                        <p:cTn id="302" dur="1" fill="hold">
                                          <p:stCondLst>
                                            <p:cond delay="499"/>
                                          </p:stCondLst>
                                        </p:cTn>
                                        <p:tgtEl>
                                          <p:spTgt spid="77"/>
                                        </p:tgtEl>
                                        <p:attrNameLst>
                                          <p:attrName>style.visibility</p:attrName>
                                        </p:attrNameLst>
                                      </p:cBhvr>
                                      <p:to>
                                        <p:strVal val="hidden"/>
                                      </p:to>
                                    </p:set>
                                  </p:childTnLst>
                                </p:cTn>
                              </p:par>
                              <p:par>
                                <p:cTn id="303" presetID="3" presetClass="exit" presetSubtype="10" fill="hold" nodeType="withEffect">
                                  <p:stCondLst>
                                    <p:cond delay="0"/>
                                  </p:stCondLst>
                                  <p:childTnLst>
                                    <p:animEffect transition="out" filter="blinds(horizontal)">
                                      <p:cBhvr>
                                        <p:cTn id="304" dur="500"/>
                                        <p:tgtEl>
                                          <p:spTgt spid="76"/>
                                        </p:tgtEl>
                                      </p:cBhvr>
                                    </p:animEffect>
                                    <p:set>
                                      <p:cBhvr>
                                        <p:cTn id="305" dur="1" fill="hold">
                                          <p:stCondLst>
                                            <p:cond delay="499"/>
                                          </p:stCondLst>
                                        </p:cTn>
                                        <p:tgtEl>
                                          <p:spTgt spid="76"/>
                                        </p:tgtEl>
                                        <p:attrNameLst>
                                          <p:attrName>style.visibility</p:attrName>
                                        </p:attrNameLst>
                                      </p:cBhvr>
                                      <p:to>
                                        <p:strVal val="hidden"/>
                                      </p:to>
                                    </p:set>
                                  </p:childTnLst>
                                </p:cTn>
                              </p:par>
                              <p:par>
                                <p:cTn id="306" presetID="3" presetClass="exit" presetSubtype="10" fill="hold" nodeType="withEffect">
                                  <p:stCondLst>
                                    <p:cond delay="0"/>
                                  </p:stCondLst>
                                  <p:childTnLst>
                                    <p:animEffect transition="out" filter="blinds(horizontal)">
                                      <p:cBhvr>
                                        <p:cTn id="307" dur="500"/>
                                        <p:tgtEl>
                                          <p:spTgt spid="79"/>
                                        </p:tgtEl>
                                      </p:cBhvr>
                                    </p:animEffect>
                                    <p:set>
                                      <p:cBhvr>
                                        <p:cTn id="308" dur="1" fill="hold">
                                          <p:stCondLst>
                                            <p:cond delay="499"/>
                                          </p:stCondLst>
                                        </p:cTn>
                                        <p:tgtEl>
                                          <p:spTgt spid="79"/>
                                        </p:tgtEl>
                                        <p:attrNameLst>
                                          <p:attrName>style.visibility</p:attrName>
                                        </p:attrNameLst>
                                      </p:cBhvr>
                                      <p:to>
                                        <p:strVal val="hidden"/>
                                      </p:to>
                                    </p:set>
                                  </p:childTnLst>
                                </p:cTn>
                              </p:par>
                              <p:par>
                                <p:cTn id="309" presetID="3" presetClass="exit" presetSubtype="10" fill="hold" nodeType="withEffect">
                                  <p:stCondLst>
                                    <p:cond delay="0"/>
                                  </p:stCondLst>
                                  <p:childTnLst>
                                    <p:animEffect transition="out" filter="blinds(horizontal)">
                                      <p:cBhvr>
                                        <p:cTn id="310" dur="500"/>
                                        <p:tgtEl>
                                          <p:spTgt spid="71"/>
                                        </p:tgtEl>
                                      </p:cBhvr>
                                    </p:animEffect>
                                    <p:set>
                                      <p:cBhvr>
                                        <p:cTn id="311" dur="1" fill="hold">
                                          <p:stCondLst>
                                            <p:cond delay="499"/>
                                          </p:stCondLst>
                                        </p:cTn>
                                        <p:tgtEl>
                                          <p:spTgt spid="71"/>
                                        </p:tgtEl>
                                        <p:attrNameLst>
                                          <p:attrName>style.visibility</p:attrName>
                                        </p:attrNameLst>
                                      </p:cBhvr>
                                      <p:to>
                                        <p:strVal val="hidden"/>
                                      </p:to>
                                    </p:set>
                                  </p:childTnLst>
                                </p:cTn>
                              </p:par>
                              <p:par>
                                <p:cTn id="312" presetID="3" presetClass="exit" presetSubtype="10" fill="hold" nodeType="withEffect">
                                  <p:stCondLst>
                                    <p:cond delay="0"/>
                                  </p:stCondLst>
                                  <p:childTnLst>
                                    <p:animEffect transition="out" filter="blinds(horizontal)">
                                      <p:cBhvr>
                                        <p:cTn id="313" dur="500"/>
                                        <p:tgtEl>
                                          <p:spTgt spid="72"/>
                                        </p:tgtEl>
                                      </p:cBhvr>
                                    </p:animEffect>
                                    <p:set>
                                      <p:cBhvr>
                                        <p:cTn id="314" dur="1" fill="hold">
                                          <p:stCondLst>
                                            <p:cond delay="499"/>
                                          </p:stCondLst>
                                        </p:cTn>
                                        <p:tgtEl>
                                          <p:spTgt spid="72"/>
                                        </p:tgtEl>
                                        <p:attrNameLst>
                                          <p:attrName>style.visibility</p:attrName>
                                        </p:attrNameLst>
                                      </p:cBhvr>
                                      <p:to>
                                        <p:strVal val="hidden"/>
                                      </p:to>
                                    </p:set>
                                  </p:childTnLst>
                                </p:cTn>
                              </p:par>
                              <p:par>
                                <p:cTn id="315" presetID="3" presetClass="exit" presetSubtype="10" fill="hold" nodeType="withEffect">
                                  <p:stCondLst>
                                    <p:cond delay="0"/>
                                  </p:stCondLst>
                                  <p:childTnLst>
                                    <p:animEffect transition="out" filter="blinds(horizontal)">
                                      <p:cBhvr>
                                        <p:cTn id="316" dur="500"/>
                                        <p:tgtEl>
                                          <p:spTgt spid="73"/>
                                        </p:tgtEl>
                                      </p:cBhvr>
                                    </p:animEffect>
                                    <p:set>
                                      <p:cBhvr>
                                        <p:cTn id="317" dur="1" fill="hold">
                                          <p:stCondLst>
                                            <p:cond delay="499"/>
                                          </p:stCondLst>
                                        </p:cTn>
                                        <p:tgtEl>
                                          <p:spTgt spid="73"/>
                                        </p:tgtEl>
                                        <p:attrNameLst>
                                          <p:attrName>style.visibility</p:attrName>
                                        </p:attrNameLst>
                                      </p:cBhvr>
                                      <p:to>
                                        <p:strVal val="hidden"/>
                                      </p:to>
                                    </p:set>
                                  </p:childTnLst>
                                </p:cTn>
                              </p:par>
                              <p:par>
                                <p:cTn id="318" presetID="3" presetClass="exit" presetSubtype="10" fill="hold" nodeType="withEffect">
                                  <p:stCondLst>
                                    <p:cond delay="0"/>
                                  </p:stCondLst>
                                  <p:childTnLst>
                                    <p:animEffect transition="out" filter="blinds(horizontal)">
                                      <p:cBhvr>
                                        <p:cTn id="319" dur="500"/>
                                        <p:tgtEl>
                                          <p:spTgt spid="74"/>
                                        </p:tgtEl>
                                      </p:cBhvr>
                                    </p:animEffect>
                                    <p:set>
                                      <p:cBhvr>
                                        <p:cTn id="320" dur="1" fill="hold">
                                          <p:stCondLst>
                                            <p:cond delay="499"/>
                                          </p:stCondLst>
                                        </p:cTn>
                                        <p:tgtEl>
                                          <p:spTgt spid="74"/>
                                        </p:tgtEl>
                                        <p:attrNameLst>
                                          <p:attrName>style.visibility</p:attrName>
                                        </p:attrNameLst>
                                      </p:cBhvr>
                                      <p:to>
                                        <p:strVal val="hidden"/>
                                      </p:to>
                                    </p:set>
                                  </p:childTnLst>
                                </p:cTn>
                              </p:par>
                              <p:par>
                                <p:cTn id="321" presetID="3" presetClass="exit" presetSubtype="10" fill="hold" nodeType="withEffect">
                                  <p:stCondLst>
                                    <p:cond delay="0"/>
                                  </p:stCondLst>
                                  <p:childTnLst>
                                    <p:animEffect transition="out" filter="blinds(horizontal)">
                                      <p:cBhvr>
                                        <p:cTn id="322" dur="500"/>
                                        <p:tgtEl>
                                          <p:spTgt spid="40"/>
                                        </p:tgtEl>
                                      </p:cBhvr>
                                    </p:animEffect>
                                    <p:set>
                                      <p:cBhvr>
                                        <p:cTn id="323" dur="1" fill="hold">
                                          <p:stCondLst>
                                            <p:cond delay="499"/>
                                          </p:stCondLst>
                                        </p:cTn>
                                        <p:tgtEl>
                                          <p:spTgt spid="40"/>
                                        </p:tgtEl>
                                        <p:attrNameLst>
                                          <p:attrName>style.visibility</p:attrName>
                                        </p:attrNameLst>
                                      </p:cBhvr>
                                      <p:to>
                                        <p:strVal val="hidden"/>
                                      </p:to>
                                    </p:set>
                                  </p:childTnLst>
                                </p:cTn>
                              </p:par>
                              <p:par>
                                <p:cTn id="324" presetID="3" presetClass="exit" presetSubtype="10" fill="hold" nodeType="withEffect">
                                  <p:stCondLst>
                                    <p:cond delay="0"/>
                                  </p:stCondLst>
                                  <p:childTnLst>
                                    <p:animEffect transition="out" filter="blinds(horizontal)">
                                      <p:cBhvr>
                                        <p:cTn id="325" dur="500"/>
                                        <p:tgtEl>
                                          <p:spTgt spid="75"/>
                                        </p:tgtEl>
                                      </p:cBhvr>
                                    </p:animEffect>
                                    <p:set>
                                      <p:cBhvr>
                                        <p:cTn id="326" dur="1" fill="hold">
                                          <p:stCondLst>
                                            <p:cond delay="499"/>
                                          </p:stCondLst>
                                        </p:cTn>
                                        <p:tgtEl>
                                          <p:spTgt spid="75"/>
                                        </p:tgtEl>
                                        <p:attrNameLst>
                                          <p:attrName>style.visibility</p:attrName>
                                        </p:attrNameLst>
                                      </p:cBhvr>
                                      <p:to>
                                        <p:strVal val="hidden"/>
                                      </p:to>
                                    </p:set>
                                  </p:childTnLst>
                                </p:cTn>
                              </p:par>
                              <p:par>
                                <p:cTn id="327" presetID="3" presetClass="exit" presetSubtype="10" fill="hold" nodeType="withEffect">
                                  <p:stCondLst>
                                    <p:cond delay="0"/>
                                  </p:stCondLst>
                                  <p:childTnLst>
                                    <p:animEffect transition="out" filter="blinds(horizontal)">
                                      <p:cBhvr>
                                        <p:cTn id="328" dur="500"/>
                                        <p:tgtEl>
                                          <p:spTgt spid="67"/>
                                        </p:tgtEl>
                                      </p:cBhvr>
                                    </p:animEffect>
                                    <p:set>
                                      <p:cBhvr>
                                        <p:cTn id="329" dur="1" fill="hold">
                                          <p:stCondLst>
                                            <p:cond delay="499"/>
                                          </p:stCondLst>
                                        </p:cTn>
                                        <p:tgtEl>
                                          <p:spTgt spid="67"/>
                                        </p:tgtEl>
                                        <p:attrNameLst>
                                          <p:attrName>style.visibility</p:attrName>
                                        </p:attrNameLst>
                                      </p:cBhvr>
                                      <p:to>
                                        <p:strVal val="hidden"/>
                                      </p:to>
                                    </p:set>
                                  </p:childTnLst>
                                </p:cTn>
                              </p:par>
                              <p:par>
                                <p:cTn id="330" presetID="3" presetClass="exit" presetSubtype="10" fill="hold" nodeType="withEffect">
                                  <p:stCondLst>
                                    <p:cond delay="0"/>
                                  </p:stCondLst>
                                  <p:childTnLst>
                                    <p:animEffect transition="out" filter="blinds(horizontal)">
                                      <p:cBhvr>
                                        <p:cTn id="331" dur="500"/>
                                        <p:tgtEl>
                                          <p:spTgt spid="39"/>
                                        </p:tgtEl>
                                      </p:cBhvr>
                                    </p:animEffect>
                                    <p:set>
                                      <p:cBhvr>
                                        <p:cTn id="332" dur="1" fill="hold">
                                          <p:stCondLst>
                                            <p:cond delay="499"/>
                                          </p:stCondLst>
                                        </p:cTn>
                                        <p:tgtEl>
                                          <p:spTgt spid="39"/>
                                        </p:tgtEl>
                                        <p:attrNameLst>
                                          <p:attrName>style.visibility</p:attrName>
                                        </p:attrNameLst>
                                      </p:cBhvr>
                                      <p:to>
                                        <p:strVal val="hidden"/>
                                      </p:to>
                                    </p:set>
                                  </p:childTnLst>
                                </p:cTn>
                              </p:par>
                              <p:par>
                                <p:cTn id="333" presetID="3" presetClass="exit" presetSubtype="10" fill="hold" nodeType="withEffect">
                                  <p:stCondLst>
                                    <p:cond delay="0"/>
                                  </p:stCondLst>
                                  <p:childTnLst>
                                    <p:animEffect transition="out" filter="blinds(horizontal)">
                                      <p:cBhvr>
                                        <p:cTn id="334" dur="500"/>
                                        <p:tgtEl>
                                          <p:spTgt spid="68"/>
                                        </p:tgtEl>
                                      </p:cBhvr>
                                    </p:animEffect>
                                    <p:set>
                                      <p:cBhvr>
                                        <p:cTn id="335" dur="1" fill="hold">
                                          <p:stCondLst>
                                            <p:cond delay="499"/>
                                          </p:stCondLst>
                                        </p:cTn>
                                        <p:tgtEl>
                                          <p:spTgt spid="68"/>
                                        </p:tgtEl>
                                        <p:attrNameLst>
                                          <p:attrName>style.visibility</p:attrName>
                                        </p:attrNameLst>
                                      </p:cBhvr>
                                      <p:to>
                                        <p:strVal val="hidden"/>
                                      </p:to>
                                    </p:set>
                                  </p:childTnLst>
                                </p:cTn>
                              </p:par>
                              <p:par>
                                <p:cTn id="336" presetID="3" presetClass="exit" presetSubtype="10" fill="hold" nodeType="withEffect">
                                  <p:stCondLst>
                                    <p:cond delay="0"/>
                                  </p:stCondLst>
                                  <p:childTnLst>
                                    <p:animEffect transition="out" filter="blinds(horizontal)">
                                      <p:cBhvr>
                                        <p:cTn id="337" dur="500"/>
                                        <p:tgtEl>
                                          <p:spTgt spid="69"/>
                                        </p:tgtEl>
                                      </p:cBhvr>
                                    </p:animEffect>
                                    <p:set>
                                      <p:cBhvr>
                                        <p:cTn id="338" dur="1" fill="hold">
                                          <p:stCondLst>
                                            <p:cond delay="499"/>
                                          </p:stCondLst>
                                        </p:cTn>
                                        <p:tgtEl>
                                          <p:spTgt spid="69"/>
                                        </p:tgtEl>
                                        <p:attrNameLst>
                                          <p:attrName>style.visibility</p:attrName>
                                        </p:attrNameLst>
                                      </p:cBhvr>
                                      <p:to>
                                        <p:strVal val="hidden"/>
                                      </p:to>
                                    </p:set>
                                  </p:childTnLst>
                                </p:cTn>
                              </p:par>
                              <p:par>
                                <p:cTn id="339" presetID="3" presetClass="exit" presetSubtype="10" fill="hold" nodeType="withEffect">
                                  <p:stCondLst>
                                    <p:cond delay="0"/>
                                  </p:stCondLst>
                                  <p:childTnLst>
                                    <p:animEffect transition="out" filter="blinds(horizontal)">
                                      <p:cBhvr>
                                        <p:cTn id="340" dur="500"/>
                                        <p:tgtEl>
                                          <p:spTgt spid="61"/>
                                        </p:tgtEl>
                                      </p:cBhvr>
                                    </p:animEffect>
                                    <p:set>
                                      <p:cBhvr>
                                        <p:cTn id="341" dur="1" fill="hold">
                                          <p:stCondLst>
                                            <p:cond delay="499"/>
                                          </p:stCondLst>
                                        </p:cTn>
                                        <p:tgtEl>
                                          <p:spTgt spid="61"/>
                                        </p:tgtEl>
                                        <p:attrNameLst>
                                          <p:attrName>style.visibility</p:attrName>
                                        </p:attrNameLst>
                                      </p:cBhvr>
                                      <p:to>
                                        <p:strVal val="hidden"/>
                                      </p:to>
                                    </p:set>
                                  </p:childTnLst>
                                </p:cTn>
                              </p:par>
                              <p:par>
                                <p:cTn id="342" presetID="3" presetClass="exit" presetSubtype="10" fill="hold" nodeType="withEffect">
                                  <p:stCondLst>
                                    <p:cond delay="0"/>
                                  </p:stCondLst>
                                  <p:childTnLst>
                                    <p:animEffect transition="out" filter="blinds(horizontal)">
                                      <p:cBhvr>
                                        <p:cTn id="343" dur="500"/>
                                        <p:tgtEl>
                                          <p:spTgt spid="60"/>
                                        </p:tgtEl>
                                      </p:cBhvr>
                                    </p:animEffect>
                                    <p:set>
                                      <p:cBhvr>
                                        <p:cTn id="344" dur="1" fill="hold">
                                          <p:stCondLst>
                                            <p:cond delay="499"/>
                                          </p:stCondLst>
                                        </p:cTn>
                                        <p:tgtEl>
                                          <p:spTgt spid="60"/>
                                        </p:tgtEl>
                                        <p:attrNameLst>
                                          <p:attrName>style.visibility</p:attrName>
                                        </p:attrNameLst>
                                      </p:cBhvr>
                                      <p:to>
                                        <p:strVal val="hidden"/>
                                      </p:to>
                                    </p:set>
                                  </p:childTnLst>
                                </p:cTn>
                              </p:par>
                              <p:par>
                                <p:cTn id="345" presetID="3" presetClass="exit" presetSubtype="10" fill="hold" nodeType="withEffect">
                                  <p:stCondLst>
                                    <p:cond delay="0"/>
                                  </p:stCondLst>
                                  <p:childTnLst>
                                    <p:animEffect transition="out" filter="blinds(horizontal)">
                                      <p:cBhvr>
                                        <p:cTn id="346" dur="500"/>
                                        <p:tgtEl>
                                          <p:spTgt spid="70"/>
                                        </p:tgtEl>
                                      </p:cBhvr>
                                    </p:animEffect>
                                    <p:set>
                                      <p:cBhvr>
                                        <p:cTn id="347" dur="1" fill="hold">
                                          <p:stCondLst>
                                            <p:cond delay="499"/>
                                          </p:stCondLst>
                                        </p:cTn>
                                        <p:tgtEl>
                                          <p:spTgt spid="70"/>
                                        </p:tgtEl>
                                        <p:attrNameLst>
                                          <p:attrName>style.visibility</p:attrName>
                                        </p:attrNameLst>
                                      </p:cBhvr>
                                      <p:to>
                                        <p:strVal val="hidden"/>
                                      </p:to>
                                    </p:set>
                                  </p:childTnLst>
                                </p:cTn>
                              </p:par>
                              <p:par>
                                <p:cTn id="348" presetID="3" presetClass="exit" presetSubtype="10" fill="hold" nodeType="withEffect">
                                  <p:stCondLst>
                                    <p:cond delay="0"/>
                                  </p:stCondLst>
                                  <p:childTnLst>
                                    <p:animEffect transition="out" filter="blinds(horizontal)">
                                      <p:cBhvr>
                                        <p:cTn id="349" dur="500"/>
                                        <p:tgtEl>
                                          <p:spTgt spid="41"/>
                                        </p:tgtEl>
                                      </p:cBhvr>
                                    </p:animEffect>
                                    <p:set>
                                      <p:cBhvr>
                                        <p:cTn id="350" dur="1" fill="hold">
                                          <p:stCondLst>
                                            <p:cond delay="499"/>
                                          </p:stCondLst>
                                        </p:cTn>
                                        <p:tgtEl>
                                          <p:spTgt spid="41"/>
                                        </p:tgtEl>
                                        <p:attrNameLst>
                                          <p:attrName>style.visibility</p:attrName>
                                        </p:attrNameLst>
                                      </p:cBhvr>
                                      <p:to>
                                        <p:strVal val="hidden"/>
                                      </p:to>
                                    </p:set>
                                  </p:childTnLst>
                                </p:cTn>
                              </p:par>
                              <p:par>
                                <p:cTn id="351" presetID="3" presetClass="exit" presetSubtype="10" fill="hold" nodeType="withEffect">
                                  <p:stCondLst>
                                    <p:cond delay="0"/>
                                  </p:stCondLst>
                                  <p:childTnLst>
                                    <p:animEffect transition="out" filter="blinds(horizontal)">
                                      <p:cBhvr>
                                        <p:cTn id="352" dur="500"/>
                                        <p:tgtEl>
                                          <p:spTgt spid="62"/>
                                        </p:tgtEl>
                                      </p:cBhvr>
                                    </p:animEffect>
                                    <p:set>
                                      <p:cBhvr>
                                        <p:cTn id="353" dur="1" fill="hold">
                                          <p:stCondLst>
                                            <p:cond delay="499"/>
                                          </p:stCondLst>
                                        </p:cTn>
                                        <p:tgtEl>
                                          <p:spTgt spid="62"/>
                                        </p:tgtEl>
                                        <p:attrNameLst>
                                          <p:attrName>style.visibility</p:attrName>
                                        </p:attrNameLst>
                                      </p:cBhvr>
                                      <p:to>
                                        <p:strVal val="hidden"/>
                                      </p:to>
                                    </p:set>
                                  </p:childTnLst>
                                </p:cTn>
                              </p:par>
                              <p:par>
                                <p:cTn id="354" presetID="3" presetClass="exit" presetSubtype="10" fill="hold" nodeType="withEffect">
                                  <p:stCondLst>
                                    <p:cond delay="0"/>
                                  </p:stCondLst>
                                  <p:childTnLst>
                                    <p:animEffect transition="out" filter="blinds(horizontal)">
                                      <p:cBhvr>
                                        <p:cTn id="355" dur="500"/>
                                        <p:tgtEl>
                                          <p:spTgt spid="63"/>
                                        </p:tgtEl>
                                      </p:cBhvr>
                                    </p:animEffect>
                                    <p:set>
                                      <p:cBhvr>
                                        <p:cTn id="356" dur="1" fill="hold">
                                          <p:stCondLst>
                                            <p:cond delay="499"/>
                                          </p:stCondLst>
                                        </p:cTn>
                                        <p:tgtEl>
                                          <p:spTgt spid="63"/>
                                        </p:tgtEl>
                                        <p:attrNameLst>
                                          <p:attrName>style.visibility</p:attrName>
                                        </p:attrNameLst>
                                      </p:cBhvr>
                                      <p:to>
                                        <p:strVal val="hidden"/>
                                      </p:to>
                                    </p:set>
                                  </p:childTnLst>
                                </p:cTn>
                              </p:par>
                              <p:par>
                                <p:cTn id="357" presetID="3" presetClass="exit" presetSubtype="10" fill="hold" nodeType="withEffect">
                                  <p:stCondLst>
                                    <p:cond delay="0"/>
                                  </p:stCondLst>
                                  <p:childTnLst>
                                    <p:animEffect transition="out" filter="blinds(horizontal)">
                                      <p:cBhvr>
                                        <p:cTn id="358" dur="500"/>
                                        <p:tgtEl>
                                          <p:spTgt spid="65"/>
                                        </p:tgtEl>
                                      </p:cBhvr>
                                    </p:animEffect>
                                    <p:set>
                                      <p:cBhvr>
                                        <p:cTn id="359" dur="1" fill="hold">
                                          <p:stCondLst>
                                            <p:cond delay="499"/>
                                          </p:stCondLst>
                                        </p:cTn>
                                        <p:tgtEl>
                                          <p:spTgt spid="65"/>
                                        </p:tgtEl>
                                        <p:attrNameLst>
                                          <p:attrName>style.visibility</p:attrName>
                                        </p:attrNameLst>
                                      </p:cBhvr>
                                      <p:to>
                                        <p:strVal val="hidden"/>
                                      </p:to>
                                    </p:set>
                                  </p:childTnLst>
                                </p:cTn>
                              </p:par>
                              <p:par>
                                <p:cTn id="360" presetID="3" presetClass="exit" presetSubtype="10" fill="hold" nodeType="withEffect">
                                  <p:stCondLst>
                                    <p:cond delay="0"/>
                                  </p:stCondLst>
                                  <p:childTnLst>
                                    <p:animEffect transition="out" filter="blinds(horizontal)">
                                      <p:cBhvr>
                                        <p:cTn id="361" dur="500"/>
                                        <p:tgtEl>
                                          <p:spTgt spid="64"/>
                                        </p:tgtEl>
                                      </p:cBhvr>
                                    </p:animEffect>
                                    <p:set>
                                      <p:cBhvr>
                                        <p:cTn id="362" dur="1" fill="hold">
                                          <p:stCondLst>
                                            <p:cond delay="499"/>
                                          </p:stCondLst>
                                        </p:cTn>
                                        <p:tgtEl>
                                          <p:spTgt spid="64"/>
                                        </p:tgtEl>
                                        <p:attrNameLst>
                                          <p:attrName>style.visibility</p:attrName>
                                        </p:attrNameLst>
                                      </p:cBhvr>
                                      <p:to>
                                        <p:strVal val="hidden"/>
                                      </p:to>
                                    </p:set>
                                  </p:childTnLst>
                                </p:cTn>
                              </p:par>
                              <p:par>
                                <p:cTn id="363" presetID="3" presetClass="exit" presetSubtype="10" fill="hold" nodeType="withEffect">
                                  <p:stCondLst>
                                    <p:cond delay="0"/>
                                  </p:stCondLst>
                                  <p:childTnLst>
                                    <p:animEffect transition="out" filter="blinds(horizontal)">
                                      <p:cBhvr>
                                        <p:cTn id="364" dur="500"/>
                                        <p:tgtEl>
                                          <p:spTgt spid="66"/>
                                        </p:tgtEl>
                                      </p:cBhvr>
                                    </p:animEffect>
                                    <p:set>
                                      <p:cBhvr>
                                        <p:cTn id="365" dur="1" fill="hold">
                                          <p:stCondLst>
                                            <p:cond delay="499"/>
                                          </p:stCondLst>
                                        </p:cTn>
                                        <p:tgtEl>
                                          <p:spTgt spid="66"/>
                                        </p:tgtEl>
                                        <p:attrNameLst>
                                          <p:attrName>style.visibility</p:attrName>
                                        </p:attrNameLst>
                                      </p:cBhvr>
                                      <p:to>
                                        <p:strVal val="hidden"/>
                                      </p:to>
                                    </p:set>
                                  </p:childTnLst>
                                </p:cTn>
                              </p:par>
                              <p:par>
                                <p:cTn id="366" presetID="3" presetClass="exit" presetSubtype="10" fill="hold" nodeType="withEffect">
                                  <p:stCondLst>
                                    <p:cond delay="0"/>
                                  </p:stCondLst>
                                  <p:childTnLst>
                                    <p:animEffect transition="out" filter="blinds(horizontal)">
                                      <p:cBhvr>
                                        <p:cTn id="367" dur="500"/>
                                        <p:tgtEl>
                                          <p:spTgt spid="86"/>
                                        </p:tgtEl>
                                      </p:cBhvr>
                                    </p:animEffect>
                                    <p:set>
                                      <p:cBhvr>
                                        <p:cTn id="368" dur="1" fill="hold">
                                          <p:stCondLst>
                                            <p:cond delay="499"/>
                                          </p:stCondLst>
                                        </p:cTn>
                                        <p:tgtEl>
                                          <p:spTgt spid="86"/>
                                        </p:tgtEl>
                                        <p:attrNameLst>
                                          <p:attrName>style.visibility</p:attrName>
                                        </p:attrNameLst>
                                      </p:cBhvr>
                                      <p:to>
                                        <p:strVal val="hidden"/>
                                      </p:to>
                                    </p:set>
                                  </p:childTnLst>
                                </p:cTn>
                              </p:par>
                              <p:par>
                                <p:cTn id="369" presetID="3" presetClass="exit" presetSubtype="10" fill="hold" nodeType="withEffect">
                                  <p:stCondLst>
                                    <p:cond delay="0"/>
                                  </p:stCondLst>
                                  <p:childTnLst>
                                    <p:animEffect transition="out" filter="blinds(horizontal)">
                                      <p:cBhvr>
                                        <p:cTn id="370" dur="500"/>
                                        <p:tgtEl>
                                          <p:spTgt spid="54"/>
                                        </p:tgtEl>
                                      </p:cBhvr>
                                    </p:animEffect>
                                    <p:set>
                                      <p:cBhvr>
                                        <p:cTn id="371" dur="1" fill="hold">
                                          <p:stCondLst>
                                            <p:cond delay="499"/>
                                          </p:stCondLst>
                                        </p:cTn>
                                        <p:tgtEl>
                                          <p:spTgt spid="54"/>
                                        </p:tgtEl>
                                        <p:attrNameLst>
                                          <p:attrName>style.visibility</p:attrName>
                                        </p:attrNameLst>
                                      </p:cBhvr>
                                      <p:to>
                                        <p:strVal val="hidden"/>
                                      </p:to>
                                    </p:set>
                                  </p:childTnLst>
                                </p:cTn>
                              </p:par>
                              <p:par>
                                <p:cTn id="372" presetID="3" presetClass="exit" presetSubtype="10" fill="hold" nodeType="withEffect">
                                  <p:stCondLst>
                                    <p:cond delay="0"/>
                                  </p:stCondLst>
                                  <p:childTnLst>
                                    <p:animEffect transition="out" filter="blinds(horizontal)">
                                      <p:cBhvr>
                                        <p:cTn id="373" dur="500"/>
                                        <p:tgtEl>
                                          <p:spTgt spid="55"/>
                                        </p:tgtEl>
                                      </p:cBhvr>
                                    </p:animEffect>
                                    <p:set>
                                      <p:cBhvr>
                                        <p:cTn id="374" dur="1" fill="hold">
                                          <p:stCondLst>
                                            <p:cond delay="499"/>
                                          </p:stCondLst>
                                        </p:cTn>
                                        <p:tgtEl>
                                          <p:spTgt spid="55"/>
                                        </p:tgtEl>
                                        <p:attrNameLst>
                                          <p:attrName>style.visibility</p:attrName>
                                        </p:attrNameLst>
                                      </p:cBhvr>
                                      <p:to>
                                        <p:strVal val="hidden"/>
                                      </p:to>
                                    </p:set>
                                  </p:childTnLst>
                                </p:cTn>
                              </p:par>
                              <p:par>
                                <p:cTn id="375" presetID="3" presetClass="exit" presetSubtype="10" fill="hold" nodeType="withEffect">
                                  <p:stCondLst>
                                    <p:cond delay="0"/>
                                  </p:stCondLst>
                                  <p:childTnLst>
                                    <p:animEffect transition="out" filter="blinds(horizontal)">
                                      <p:cBhvr>
                                        <p:cTn id="376" dur="500"/>
                                        <p:tgtEl>
                                          <p:spTgt spid="56"/>
                                        </p:tgtEl>
                                      </p:cBhvr>
                                    </p:animEffect>
                                    <p:set>
                                      <p:cBhvr>
                                        <p:cTn id="377" dur="1" fill="hold">
                                          <p:stCondLst>
                                            <p:cond delay="499"/>
                                          </p:stCondLst>
                                        </p:cTn>
                                        <p:tgtEl>
                                          <p:spTgt spid="56"/>
                                        </p:tgtEl>
                                        <p:attrNameLst>
                                          <p:attrName>style.visibility</p:attrName>
                                        </p:attrNameLst>
                                      </p:cBhvr>
                                      <p:to>
                                        <p:strVal val="hidden"/>
                                      </p:to>
                                    </p:set>
                                  </p:childTnLst>
                                </p:cTn>
                              </p:par>
                              <p:par>
                                <p:cTn id="378" presetID="3" presetClass="exit" presetSubtype="10" fill="hold" nodeType="withEffect">
                                  <p:stCondLst>
                                    <p:cond delay="0"/>
                                  </p:stCondLst>
                                  <p:childTnLst>
                                    <p:animEffect transition="out" filter="blinds(horizontal)">
                                      <p:cBhvr>
                                        <p:cTn id="379" dur="500"/>
                                        <p:tgtEl>
                                          <p:spTgt spid="58"/>
                                        </p:tgtEl>
                                      </p:cBhvr>
                                    </p:animEffect>
                                    <p:set>
                                      <p:cBhvr>
                                        <p:cTn id="380" dur="1" fill="hold">
                                          <p:stCondLst>
                                            <p:cond delay="499"/>
                                          </p:stCondLst>
                                        </p:cTn>
                                        <p:tgtEl>
                                          <p:spTgt spid="58"/>
                                        </p:tgtEl>
                                        <p:attrNameLst>
                                          <p:attrName>style.visibility</p:attrName>
                                        </p:attrNameLst>
                                      </p:cBhvr>
                                      <p:to>
                                        <p:strVal val="hidden"/>
                                      </p:to>
                                    </p:set>
                                  </p:childTnLst>
                                </p:cTn>
                              </p:par>
                              <p:par>
                                <p:cTn id="381" presetID="3" presetClass="exit" presetSubtype="10" fill="hold" nodeType="withEffect">
                                  <p:stCondLst>
                                    <p:cond delay="0"/>
                                  </p:stCondLst>
                                  <p:childTnLst>
                                    <p:animEffect transition="out" filter="blinds(horizontal)">
                                      <p:cBhvr>
                                        <p:cTn id="382" dur="500"/>
                                        <p:tgtEl>
                                          <p:spTgt spid="57"/>
                                        </p:tgtEl>
                                      </p:cBhvr>
                                    </p:animEffect>
                                    <p:set>
                                      <p:cBhvr>
                                        <p:cTn id="383" dur="1" fill="hold">
                                          <p:stCondLst>
                                            <p:cond delay="499"/>
                                          </p:stCondLst>
                                        </p:cTn>
                                        <p:tgtEl>
                                          <p:spTgt spid="57"/>
                                        </p:tgtEl>
                                        <p:attrNameLst>
                                          <p:attrName>style.visibility</p:attrName>
                                        </p:attrNameLst>
                                      </p:cBhvr>
                                      <p:to>
                                        <p:strVal val="hidden"/>
                                      </p:to>
                                    </p:set>
                                  </p:childTnLst>
                                </p:cTn>
                              </p:par>
                              <p:par>
                                <p:cTn id="384" presetID="3" presetClass="exit" presetSubtype="10" fill="hold" nodeType="withEffect">
                                  <p:stCondLst>
                                    <p:cond delay="0"/>
                                  </p:stCondLst>
                                  <p:childTnLst>
                                    <p:animEffect transition="out" filter="blinds(horizontal)">
                                      <p:cBhvr>
                                        <p:cTn id="385" dur="500"/>
                                        <p:tgtEl>
                                          <p:spTgt spid="59"/>
                                        </p:tgtEl>
                                      </p:cBhvr>
                                    </p:animEffect>
                                    <p:set>
                                      <p:cBhvr>
                                        <p:cTn id="386" dur="1" fill="hold">
                                          <p:stCondLst>
                                            <p:cond delay="499"/>
                                          </p:stCondLst>
                                        </p:cTn>
                                        <p:tgtEl>
                                          <p:spTgt spid="59"/>
                                        </p:tgtEl>
                                        <p:attrNameLst>
                                          <p:attrName>style.visibility</p:attrName>
                                        </p:attrNameLst>
                                      </p:cBhvr>
                                      <p:to>
                                        <p:strVal val="hidden"/>
                                      </p:to>
                                    </p:set>
                                  </p:childTnLst>
                                </p:cTn>
                              </p:par>
                              <p:par>
                                <p:cTn id="387" presetID="3" presetClass="exit" presetSubtype="10" fill="hold" nodeType="withEffect">
                                  <p:stCondLst>
                                    <p:cond delay="0"/>
                                  </p:stCondLst>
                                  <p:childTnLst>
                                    <p:animEffect transition="out" filter="blinds(horizontal)">
                                      <p:cBhvr>
                                        <p:cTn id="388" dur="500"/>
                                        <p:tgtEl>
                                          <p:spTgt spid="47"/>
                                        </p:tgtEl>
                                      </p:cBhvr>
                                    </p:animEffect>
                                    <p:set>
                                      <p:cBhvr>
                                        <p:cTn id="389" dur="1" fill="hold">
                                          <p:stCondLst>
                                            <p:cond delay="499"/>
                                          </p:stCondLst>
                                        </p:cTn>
                                        <p:tgtEl>
                                          <p:spTgt spid="47"/>
                                        </p:tgtEl>
                                        <p:attrNameLst>
                                          <p:attrName>style.visibility</p:attrName>
                                        </p:attrNameLst>
                                      </p:cBhvr>
                                      <p:to>
                                        <p:strVal val="hidden"/>
                                      </p:to>
                                    </p:set>
                                  </p:childTnLst>
                                </p:cTn>
                              </p:par>
                              <p:par>
                                <p:cTn id="390" presetID="3" presetClass="exit" presetSubtype="10" fill="hold" nodeType="withEffect">
                                  <p:stCondLst>
                                    <p:cond delay="0"/>
                                  </p:stCondLst>
                                  <p:childTnLst>
                                    <p:animEffect transition="out" filter="blinds(horizontal)">
                                      <p:cBhvr>
                                        <p:cTn id="391" dur="500"/>
                                        <p:tgtEl>
                                          <p:spTgt spid="48"/>
                                        </p:tgtEl>
                                      </p:cBhvr>
                                    </p:animEffect>
                                    <p:set>
                                      <p:cBhvr>
                                        <p:cTn id="392" dur="1" fill="hold">
                                          <p:stCondLst>
                                            <p:cond delay="499"/>
                                          </p:stCondLst>
                                        </p:cTn>
                                        <p:tgtEl>
                                          <p:spTgt spid="48"/>
                                        </p:tgtEl>
                                        <p:attrNameLst>
                                          <p:attrName>style.visibility</p:attrName>
                                        </p:attrNameLst>
                                      </p:cBhvr>
                                      <p:to>
                                        <p:strVal val="hidden"/>
                                      </p:to>
                                    </p:set>
                                  </p:childTnLst>
                                </p:cTn>
                              </p:par>
                              <p:par>
                                <p:cTn id="393" presetID="3" presetClass="exit" presetSubtype="10" fill="hold" nodeType="withEffect">
                                  <p:stCondLst>
                                    <p:cond delay="0"/>
                                  </p:stCondLst>
                                  <p:childTnLst>
                                    <p:animEffect transition="out" filter="blinds(horizontal)">
                                      <p:cBhvr>
                                        <p:cTn id="394" dur="500"/>
                                        <p:tgtEl>
                                          <p:spTgt spid="49"/>
                                        </p:tgtEl>
                                      </p:cBhvr>
                                    </p:animEffect>
                                    <p:set>
                                      <p:cBhvr>
                                        <p:cTn id="395" dur="1" fill="hold">
                                          <p:stCondLst>
                                            <p:cond delay="499"/>
                                          </p:stCondLst>
                                        </p:cTn>
                                        <p:tgtEl>
                                          <p:spTgt spid="49"/>
                                        </p:tgtEl>
                                        <p:attrNameLst>
                                          <p:attrName>style.visibility</p:attrName>
                                        </p:attrNameLst>
                                      </p:cBhvr>
                                      <p:to>
                                        <p:strVal val="hidden"/>
                                      </p:to>
                                    </p:set>
                                  </p:childTnLst>
                                </p:cTn>
                              </p:par>
                              <p:par>
                                <p:cTn id="396" presetID="3" presetClass="exit" presetSubtype="10" fill="hold" nodeType="withEffect">
                                  <p:stCondLst>
                                    <p:cond delay="0"/>
                                  </p:stCondLst>
                                  <p:childTnLst>
                                    <p:animEffect transition="out" filter="blinds(horizontal)">
                                      <p:cBhvr>
                                        <p:cTn id="397" dur="500"/>
                                        <p:tgtEl>
                                          <p:spTgt spid="50"/>
                                        </p:tgtEl>
                                      </p:cBhvr>
                                    </p:animEffect>
                                    <p:set>
                                      <p:cBhvr>
                                        <p:cTn id="398" dur="1" fill="hold">
                                          <p:stCondLst>
                                            <p:cond delay="499"/>
                                          </p:stCondLst>
                                        </p:cTn>
                                        <p:tgtEl>
                                          <p:spTgt spid="50"/>
                                        </p:tgtEl>
                                        <p:attrNameLst>
                                          <p:attrName>style.visibility</p:attrName>
                                        </p:attrNameLst>
                                      </p:cBhvr>
                                      <p:to>
                                        <p:strVal val="hidden"/>
                                      </p:to>
                                    </p:set>
                                  </p:childTnLst>
                                </p:cTn>
                              </p:par>
                              <p:par>
                                <p:cTn id="399" presetID="3" presetClass="exit" presetSubtype="10" fill="hold" nodeType="withEffect">
                                  <p:stCondLst>
                                    <p:cond delay="0"/>
                                  </p:stCondLst>
                                  <p:childTnLst>
                                    <p:animEffect transition="out" filter="blinds(horizontal)">
                                      <p:cBhvr>
                                        <p:cTn id="400" dur="500"/>
                                        <p:tgtEl>
                                          <p:spTgt spid="52"/>
                                        </p:tgtEl>
                                      </p:cBhvr>
                                    </p:animEffect>
                                    <p:set>
                                      <p:cBhvr>
                                        <p:cTn id="401" dur="1" fill="hold">
                                          <p:stCondLst>
                                            <p:cond delay="499"/>
                                          </p:stCondLst>
                                        </p:cTn>
                                        <p:tgtEl>
                                          <p:spTgt spid="52"/>
                                        </p:tgtEl>
                                        <p:attrNameLst>
                                          <p:attrName>style.visibility</p:attrName>
                                        </p:attrNameLst>
                                      </p:cBhvr>
                                      <p:to>
                                        <p:strVal val="hidden"/>
                                      </p:to>
                                    </p:set>
                                  </p:childTnLst>
                                </p:cTn>
                              </p:par>
                              <p:par>
                                <p:cTn id="402" presetID="3" presetClass="exit" presetSubtype="10" fill="hold" nodeType="withEffect">
                                  <p:stCondLst>
                                    <p:cond delay="0"/>
                                  </p:stCondLst>
                                  <p:childTnLst>
                                    <p:animEffect transition="out" filter="blinds(horizontal)">
                                      <p:cBhvr>
                                        <p:cTn id="403" dur="500"/>
                                        <p:tgtEl>
                                          <p:spTgt spid="51"/>
                                        </p:tgtEl>
                                      </p:cBhvr>
                                    </p:animEffect>
                                    <p:set>
                                      <p:cBhvr>
                                        <p:cTn id="404" dur="1" fill="hold">
                                          <p:stCondLst>
                                            <p:cond delay="499"/>
                                          </p:stCondLst>
                                        </p:cTn>
                                        <p:tgtEl>
                                          <p:spTgt spid="51"/>
                                        </p:tgtEl>
                                        <p:attrNameLst>
                                          <p:attrName>style.visibility</p:attrName>
                                        </p:attrNameLst>
                                      </p:cBhvr>
                                      <p:to>
                                        <p:strVal val="hidden"/>
                                      </p:to>
                                    </p:set>
                                  </p:childTnLst>
                                </p:cTn>
                              </p:par>
                              <p:par>
                                <p:cTn id="405" presetID="3" presetClass="exit" presetSubtype="10" fill="hold" nodeType="withEffect">
                                  <p:stCondLst>
                                    <p:cond delay="0"/>
                                  </p:stCondLst>
                                  <p:childTnLst>
                                    <p:animEffect transition="out" filter="blinds(horizontal)">
                                      <p:cBhvr>
                                        <p:cTn id="406" dur="500"/>
                                        <p:tgtEl>
                                          <p:spTgt spid="53"/>
                                        </p:tgtEl>
                                      </p:cBhvr>
                                    </p:animEffect>
                                    <p:set>
                                      <p:cBhvr>
                                        <p:cTn id="407" dur="1" fill="hold">
                                          <p:stCondLst>
                                            <p:cond delay="499"/>
                                          </p:stCondLst>
                                        </p:cTn>
                                        <p:tgtEl>
                                          <p:spTgt spid="53"/>
                                        </p:tgtEl>
                                        <p:attrNameLst>
                                          <p:attrName>style.visibility</p:attrName>
                                        </p:attrNameLst>
                                      </p:cBhvr>
                                      <p:to>
                                        <p:strVal val="hidden"/>
                                      </p:to>
                                    </p:set>
                                  </p:childTnLst>
                                </p:cTn>
                              </p:par>
                              <p:par>
                                <p:cTn id="408" presetID="3" presetClass="exit" presetSubtype="10" fill="hold" nodeType="withEffect">
                                  <p:stCondLst>
                                    <p:cond delay="0"/>
                                  </p:stCondLst>
                                  <p:childTnLst>
                                    <p:animEffect transition="out" filter="blinds(horizontal)">
                                      <p:cBhvr>
                                        <p:cTn id="409" dur="500"/>
                                        <p:tgtEl>
                                          <p:spTgt spid="43"/>
                                        </p:tgtEl>
                                      </p:cBhvr>
                                    </p:animEffect>
                                    <p:set>
                                      <p:cBhvr>
                                        <p:cTn id="410" dur="1" fill="hold">
                                          <p:stCondLst>
                                            <p:cond delay="499"/>
                                          </p:stCondLst>
                                        </p:cTn>
                                        <p:tgtEl>
                                          <p:spTgt spid="43"/>
                                        </p:tgtEl>
                                        <p:attrNameLst>
                                          <p:attrName>style.visibility</p:attrName>
                                        </p:attrNameLst>
                                      </p:cBhvr>
                                      <p:to>
                                        <p:strVal val="hidden"/>
                                      </p:to>
                                    </p:set>
                                  </p:childTnLst>
                                </p:cTn>
                              </p:par>
                              <p:par>
                                <p:cTn id="411" presetID="3" presetClass="exit" presetSubtype="10" fill="hold" nodeType="withEffect">
                                  <p:stCondLst>
                                    <p:cond delay="0"/>
                                  </p:stCondLst>
                                  <p:childTnLst>
                                    <p:animEffect transition="out" filter="blinds(horizontal)">
                                      <p:cBhvr>
                                        <p:cTn id="412" dur="500"/>
                                        <p:tgtEl>
                                          <p:spTgt spid="45"/>
                                        </p:tgtEl>
                                      </p:cBhvr>
                                    </p:animEffect>
                                    <p:set>
                                      <p:cBhvr>
                                        <p:cTn id="413" dur="1" fill="hold">
                                          <p:stCondLst>
                                            <p:cond delay="499"/>
                                          </p:stCondLst>
                                        </p:cTn>
                                        <p:tgtEl>
                                          <p:spTgt spid="45"/>
                                        </p:tgtEl>
                                        <p:attrNameLst>
                                          <p:attrName>style.visibility</p:attrName>
                                        </p:attrNameLst>
                                      </p:cBhvr>
                                      <p:to>
                                        <p:strVal val="hidden"/>
                                      </p:to>
                                    </p:set>
                                  </p:childTnLst>
                                </p:cTn>
                              </p:par>
                              <p:par>
                                <p:cTn id="414" presetID="3" presetClass="exit" presetSubtype="10" fill="hold" nodeType="withEffect">
                                  <p:stCondLst>
                                    <p:cond delay="0"/>
                                  </p:stCondLst>
                                  <p:childTnLst>
                                    <p:animEffect transition="out" filter="blinds(horizontal)">
                                      <p:cBhvr>
                                        <p:cTn id="415" dur="500"/>
                                        <p:tgtEl>
                                          <p:spTgt spid="44"/>
                                        </p:tgtEl>
                                      </p:cBhvr>
                                    </p:animEffect>
                                    <p:set>
                                      <p:cBhvr>
                                        <p:cTn id="416" dur="1" fill="hold">
                                          <p:stCondLst>
                                            <p:cond delay="499"/>
                                          </p:stCondLst>
                                        </p:cTn>
                                        <p:tgtEl>
                                          <p:spTgt spid="44"/>
                                        </p:tgtEl>
                                        <p:attrNameLst>
                                          <p:attrName>style.visibility</p:attrName>
                                        </p:attrNameLst>
                                      </p:cBhvr>
                                      <p:to>
                                        <p:strVal val="hidden"/>
                                      </p:to>
                                    </p:set>
                                  </p:childTnLst>
                                </p:cTn>
                              </p:par>
                              <p:par>
                                <p:cTn id="417" presetID="3" presetClass="exit" presetSubtype="10" fill="hold" nodeType="withEffect">
                                  <p:stCondLst>
                                    <p:cond delay="0"/>
                                  </p:stCondLst>
                                  <p:childTnLst>
                                    <p:animEffect transition="out" filter="blinds(horizontal)">
                                      <p:cBhvr>
                                        <p:cTn id="418" dur="500"/>
                                        <p:tgtEl>
                                          <p:spTgt spid="46"/>
                                        </p:tgtEl>
                                      </p:cBhvr>
                                    </p:animEffect>
                                    <p:set>
                                      <p:cBhvr>
                                        <p:cTn id="419" dur="1" fill="hold">
                                          <p:stCondLst>
                                            <p:cond delay="499"/>
                                          </p:stCondLst>
                                        </p:cTn>
                                        <p:tgtEl>
                                          <p:spTgt spid="46"/>
                                        </p:tgtEl>
                                        <p:attrNameLst>
                                          <p:attrName>style.visibility</p:attrName>
                                        </p:attrNameLst>
                                      </p:cBhvr>
                                      <p:to>
                                        <p:strVal val="hidden"/>
                                      </p:to>
                                    </p:set>
                                  </p:childTnLst>
                                </p:cTn>
                              </p:par>
                              <p:par>
                                <p:cTn id="420" presetID="3" presetClass="exit" presetSubtype="10" fill="hold" nodeType="withEffect">
                                  <p:stCondLst>
                                    <p:cond delay="0"/>
                                  </p:stCondLst>
                                  <p:childTnLst>
                                    <p:animEffect transition="out" filter="blinds(horizontal)">
                                      <p:cBhvr>
                                        <p:cTn id="421" dur="500"/>
                                        <p:tgtEl>
                                          <p:spTgt spid="83"/>
                                        </p:tgtEl>
                                      </p:cBhvr>
                                    </p:animEffect>
                                    <p:set>
                                      <p:cBhvr>
                                        <p:cTn id="422" dur="1" fill="hold">
                                          <p:stCondLst>
                                            <p:cond delay="499"/>
                                          </p:stCondLst>
                                        </p:cTn>
                                        <p:tgtEl>
                                          <p:spTgt spid="83"/>
                                        </p:tgtEl>
                                        <p:attrNameLst>
                                          <p:attrName>style.visibility</p:attrName>
                                        </p:attrNameLst>
                                      </p:cBhvr>
                                      <p:to>
                                        <p:strVal val="hidden"/>
                                      </p:to>
                                    </p:set>
                                  </p:childTnLst>
                                </p:cTn>
                              </p:par>
                              <p:par>
                                <p:cTn id="423" presetID="3" presetClass="exit" presetSubtype="10" fill="hold" nodeType="withEffect">
                                  <p:stCondLst>
                                    <p:cond delay="0"/>
                                  </p:stCondLst>
                                  <p:childTnLst>
                                    <p:animEffect transition="out" filter="blinds(horizontal)">
                                      <p:cBhvr>
                                        <p:cTn id="424" dur="500"/>
                                        <p:tgtEl>
                                          <p:spTgt spid="85"/>
                                        </p:tgtEl>
                                      </p:cBhvr>
                                    </p:animEffect>
                                    <p:set>
                                      <p:cBhvr>
                                        <p:cTn id="425" dur="1" fill="hold">
                                          <p:stCondLst>
                                            <p:cond delay="499"/>
                                          </p:stCondLst>
                                        </p:cTn>
                                        <p:tgtEl>
                                          <p:spTgt spid="85"/>
                                        </p:tgtEl>
                                        <p:attrNameLst>
                                          <p:attrName>style.visibility</p:attrName>
                                        </p:attrNameLst>
                                      </p:cBhvr>
                                      <p:to>
                                        <p:strVal val="hidden"/>
                                      </p:to>
                                    </p:set>
                                  </p:childTnLst>
                                </p:cTn>
                              </p:par>
                              <p:par>
                                <p:cTn id="426" presetID="3" presetClass="exit" presetSubtype="10" fill="hold" nodeType="withEffect">
                                  <p:stCondLst>
                                    <p:cond delay="0"/>
                                  </p:stCondLst>
                                  <p:childTnLst>
                                    <p:animEffect transition="out" filter="blinds(horizontal)">
                                      <p:cBhvr>
                                        <p:cTn id="427" dur="500"/>
                                        <p:tgtEl>
                                          <p:spTgt spid="84"/>
                                        </p:tgtEl>
                                      </p:cBhvr>
                                    </p:animEffect>
                                    <p:set>
                                      <p:cBhvr>
                                        <p:cTn id="428" dur="1" fill="hold">
                                          <p:stCondLst>
                                            <p:cond delay="499"/>
                                          </p:stCondLst>
                                        </p:cTn>
                                        <p:tgtEl>
                                          <p:spTgt spid="84"/>
                                        </p:tgtEl>
                                        <p:attrNameLst>
                                          <p:attrName>style.visibility</p:attrName>
                                        </p:attrNameLst>
                                      </p:cBhvr>
                                      <p:to>
                                        <p:strVal val="hidden"/>
                                      </p:to>
                                    </p:set>
                                  </p:childTnLst>
                                </p:cTn>
                              </p:par>
                              <p:par>
                                <p:cTn id="429" presetID="3" presetClass="exit" presetSubtype="10" fill="hold" nodeType="withEffect">
                                  <p:stCondLst>
                                    <p:cond delay="0"/>
                                  </p:stCondLst>
                                  <p:childTnLst>
                                    <p:animEffect transition="out" filter="blinds(horizontal)">
                                      <p:cBhvr>
                                        <p:cTn id="430" dur="500"/>
                                        <p:tgtEl>
                                          <p:spTgt spid="42"/>
                                        </p:tgtEl>
                                      </p:cBhvr>
                                    </p:animEffect>
                                    <p:set>
                                      <p:cBhvr>
                                        <p:cTn id="431" dur="1" fill="hold">
                                          <p:stCondLst>
                                            <p:cond delay="499"/>
                                          </p:stCondLst>
                                        </p:cTn>
                                        <p:tgtEl>
                                          <p:spTgt spid="42"/>
                                        </p:tgtEl>
                                        <p:attrNameLst>
                                          <p:attrName>style.visibility</p:attrName>
                                        </p:attrNameLst>
                                      </p:cBhvr>
                                      <p:to>
                                        <p:strVal val="hidden"/>
                                      </p:to>
                                    </p:set>
                                  </p:childTnLst>
                                </p:cTn>
                              </p:par>
                              <p:par>
                                <p:cTn id="432" presetID="3" presetClass="exit" presetSubtype="10" fill="hold" nodeType="withEffect">
                                  <p:stCondLst>
                                    <p:cond delay="0"/>
                                  </p:stCondLst>
                                  <p:childTnLst>
                                    <p:animEffect transition="out" filter="blinds(horizontal)">
                                      <p:cBhvr>
                                        <p:cTn id="433" dur="500"/>
                                        <p:tgtEl>
                                          <p:spTgt spid="89"/>
                                        </p:tgtEl>
                                      </p:cBhvr>
                                    </p:animEffect>
                                    <p:set>
                                      <p:cBhvr>
                                        <p:cTn id="434" dur="1" fill="hold">
                                          <p:stCondLst>
                                            <p:cond delay="499"/>
                                          </p:stCondLst>
                                        </p:cTn>
                                        <p:tgtEl>
                                          <p:spTgt spid="89"/>
                                        </p:tgtEl>
                                        <p:attrNameLst>
                                          <p:attrName>style.visibility</p:attrName>
                                        </p:attrNameLst>
                                      </p:cBhvr>
                                      <p:to>
                                        <p:strVal val="hidden"/>
                                      </p:to>
                                    </p:set>
                                  </p:childTnLst>
                                </p:cTn>
                              </p:par>
                              <p:par>
                                <p:cTn id="435" presetID="3" presetClass="exit" presetSubtype="10" fill="hold" nodeType="withEffect">
                                  <p:stCondLst>
                                    <p:cond delay="0"/>
                                  </p:stCondLst>
                                  <p:childTnLst>
                                    <p:animEffect transition="out" filter="blinds(horizontal)">
                                      <p:cBhvr>
                                        <p:cTn id="436" dur="500"/>
                                        <p:tgtEl>
                                          <p:spTgt spid="88"/>
                                        </p:tgtEl>
                                      </p:cBhvr>
                                    </p:animEffect>
                                    <p:set>
                                      <p:cBhvr>
                                        <p:cTn id="437" dur="1" fill="hold">
                                          <p:stCondLst>
                                            <p:cond delay="499"/>
                                          </p:stCondLst>
                                        </p:cTn>
                                        <p:tgtEl>
                                          <p:spTgt spid="88"/>
                                        </p:tgtEl>
                                        <p:attrNameLst>
                                          <p:attrName>style.visibility</p:attrName>
                                        </p:attrNameLst>
                                      </p:cBhvr>
                                      <p:to>
                                        <p:strVal val="hidden"/>
                                      </p:to>
                                    </p:set>
                                  </p:childTnLst>
                                </p:cTn>
                              </p:par>
                              <p:par>
                                <p:cTn id="438" presetID="3" presetClass="exit" presetSubtype="10" fill="hold" nodeType="withEffect">
                                  <p:stCondLst>
                                    <p:cond delay="0"/>
                                  </p:stCondLst>
                                  <p:childTnLst>
                                    <p:animEffect transition="out" filter="blinds(horizontal)">
                                      <p:cBhvr>
                                        <p:cTn id="439" dur="500"/>
                                        <p:tgtEl>
                                          <p:spTgt spid="82"/>
                                        </p:tgtEl>
                                      </p:cBhvr>
                                    </p:animEffect>
                                    <p:set>
                                      <p:cBhvr>
                                        <p:cTn id="440" dur="1" fill="hold">
                                          <p:stCondLst>
                                            <p:cond delay="499"/>
                                          </p:stCondLst>
                                        </p:cTn>
                                        <p:tgtEl>
                                          <p:spTgt spid="82"/>
                                        </p:tgtEl>
                                        <p:attrNameLst>
                                          <p:attrName>style.visibility</p:attrName>
                                        </p:attrNameLst>
                                      </p:cBhvr>
                                      <p:to>
                                        <p:strVal val="hidden"/>
                                      </p:to>
                                    </p:set>
                                  </p:childTnLst>
                                </p:cTn>
                              </p:par>
                              <p:par>
                                <p:cTn id="441" presetID="3" presetClass="exit" presetSubtype="10" fill="hold" nodeType="withEffect">
                                  <p:stCondLst>
                                    <p:cond delay="0"/>
                                  </p:stCondLst>
                                  <p:childTnLst>
                                    <p:animEffect transition="out" filter="blinds(horizontal)">
                                      <p:cBhvr>
                                        <p:cTn id="442" dur="500"/>
                                        <p:tgtEl>
                                          <p:spTgt spid="109"/>
                                        </p:tgtEl>
                                      </p:cBhvr>
                                    </p:animEffect>
                                    <p:set>
                                      <p:cBhvr>
                                        <p:cTn id="443" dur="1" fill="hold">
                                          <p:stCondLst>
                                            <p:cond delay="499"/>
                                          </p:stCondLst>
                                        </p:cTn>
                                        <p:tgtEl>
                                          <p:spTgt spid="109"/>
                                        </p:tgtEl>
                                        <p:attrNameLst>
                                          <p:attrName>style.visibility</p:attrName>
                                        </p:attrNameLst>
                                      </p:cBhvr>
                                      <p:to>
                                        <p:strVal val="hidden"/>
                                      </p:to>
                                    </p:set>
                                  </p:childTnLst>
                                </p:cTn>
                              </p:par>
                              <p:par>
                                <p:cTn id="444" presetID="22" presetClass="entr" presetSubtype="8" fill="hold" nodeType="withEffect">
                                  <p:stCondLst>
                                    <p:cond delay="0"/>
                                  </p:stCondLst>
                                  <p:childTnLst>
                                    <p:set>
                                      <p:cBhvr>
                                        <p:cTn id="445" dur="1" fill="hold">
                                          <p:stCondLst>
                                            <p:cond delay="0"/>
                                          </p:stCondLst>
                                        </p:cTn>
                                        <p:tgtEl>
                                          <p:spTgt spid="11"/>
                                        </p:tgtEl>
                                        <p:attrNameLst>
                                          <p:attrName>style.visibility</p:attrName>
                                        </p:attrNameLst>
                                      </p:cBhvr>
                                      <p:to>
                                        <p:strVal val="visible"/>
                                      </p:to>
                                    </p:set>
                                    <p:animEffect transition="in" filter="wipe(left)">
                                      <p:cBhvr>
                                        <p:cTn id="446" dur="500"/>
                                        <p:tgtEl>
                                          <p:spTgt spid="11"/>
                                        </p:tgtEl>
                                      </p:cBhvr>
                                    </p:animEffect>
                                  </p:childTnLst>
                                </p:cTn>
                              </p:par>
                              <p:par>
                                <p:cTn id="447" presetID="22" presetClass="entr" presetSubtype="2" fill="hold" nodeType="withEffect">
                                  <p:stCondLst>
                                    <p:cond delay="0"/>
                                  </p:stCondLst>
                                  <p:childTnLst>
                                    <p:set>
                                      <p:cBhvr>
                                        <p:cTn id="448" dur="1" fill="hold">
                                          <p:stCondLst>
                                            <p:cond delay="0"/>
                                          </p:stCondLst>
                                        </p:cTn>
                                        <p:tgtEl>
                                          <p:spTgt spid="108"/>
                                        </p:tgtEl>
                                        <p:attrNameLst>
                                          <p:attrName>style.visibility</p:attrName>
                                        </p:attrNameLst>
                                      </p:cBhvr>
                                      <p:to>
                                        <p:strVal val="visible"/>
                                      </p:to>
                                    </p:set>
                                    <p:animEffect transition="in" filter="wipe(right)">
                                      <p:cBhvr>
                                        <p:cTn id="449" dur="5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1" grpId="0" animBg="1"/>
      <p:bldP spid="22" grpId="0" animBg="1"/>
      <p:bldP spid="22" grpId="1" animBg="1"/>
      <p:bldP spid="23" grpId="0" animBg="1"/>
      <p:bldP spid="23" grpId="1" animBg="1"/>
      <p:bldP spid="24" grpId="0" animBg="1"/>
      <p:bldP spid="24" grpId="1" animBg="1"/>
      <p:bldP spid="25" grpId="0" animBg="1"/>
      <p:bldP spid="25"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Total Internal Reflection - The hunt goes on… </a:t>
            </a:r>
          </a:p>
        </p:txBody>
      </p:sp>
      <p:sp>
        <p:nvSpPr>
          <p:cNvPr id="4" name="Slide Number Placeholder 3"/>
          <p:cNvSpPr>
            <a:spLocks noGrp="1"/>
          </p:cNvSpPr>
          <p:nvPr>
            <p:ph type="sldNum" sz="quarter" idx="10"/>
          </p:nvPr>
        </p:nvSpPr>
        <p:spPr/>
        <p:txBody>
          <a:bodyPr/>
          <a:lstStyle/>
          <a:p>
            <a:pPr>
              <a:defRPr/>
            </a:pPr>
            <a:fld id="{3D9F4A3A-5CDF-499B-94A4-66D9F63EC7A5}" type="slidenum">
              <a:rPr lang="he-IL" smtClean="0"/>
              <a:pPr>
                <a:defRPr/>
              </a:pPr>
              <a:t>11</a:t>
            </a:fld>
            <a:endParaRPr lang="en-US"/>
          </a:p>
        </p:txBody>
      </p:sp>
      <p:pic>
        <p:nvPicPr>
          <p:cNvPr id="6" name="Picture 15" descr="berrer pix 2"/>
          <p:cNvPicPr>
            <a:picLocks noChangeAspect="1" noChangeArrowheads="1"/>
          </p:cNvPicPr>
          <p:nvPr/>
        </p:nvPicPr>
        <p:blipFill>
          <a:blip r:embed="rId2" cstate="print">
            <a:lum bright="2000"/>
            <a:extLst>
              <a:ext uri="{28A0092B-C50C-407E-A947-70E740481C1C}">
                <a14:useLocalDpi xmlns:a14="http://schemas.microsoft.com/office/drawing/2010/main" val="0"/>
              </a:ext>
            </a:extLst>
          </a:blip>
          <a:srcRect/>
          <a:stretch>
            <a:fillRect/>
          </a:stretch>
        </p:blipFill>
        <p:spPr bwMode="auto">
          <a:xfrm>
            <a:off x="959008" y="1956007"/>
            <a:ext cx="7225983" cy="33976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15394632"/>
      </p:ext>
    </p:extLst>
  </p:cSld>
  <p:clrMapOvr>
    <a:masterClrMapping/>
  </p:clrMapOvr>
  <p:transition spd="slow"/>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056" descr="File:Fiber optic illuminated.jpg">
            <a:hlinkClick r:id="rId3"/>
          </p:cNvPr>
          <p:cNvPicPr>
            <a:picLocks noChangeAspect="1" noChangeArrowheads="1"/>
          </p:cNvPicPr>
          <p:nvPr/>
        </p:nvPicPr>
        <p:blipFill>
          <a:blip r:embed="rId4" cstate="print"/>
          <a:srcRect/>
          <a:stretch>
            <a:fillRect/>
          </a:stretch>
        </p:blipFill>
        <p:spPr bwMode="auto">
          <a:xfrm>
            <a:off x="0" y="1131888"/>
            <a:ext cx="9144000" cy="5726112"/>
          </a:xfrm>
          <a:prstGeom prst="rect">
            <a:avLst/>
          </a:prstGeom>
          <a:noFill/>
          <a:ln w="9525">
            <a:noFill/>
            <a:miter lim="800000"/>
            <a:headEnd/>
            <a:tailEnd/>
          </a:ln>
        </p:spPr>
      </p:pic>
      <p:sp>
        <p:nvSpPr>
          <p:cNvPr id="30723" name="Slide Number Placeholder 3"/>
          <p:cNvSpPr txBox="1">
            <a:spLocks noGrp="1"/>
          </p:cNvSpPr>
          <p:nvPr/>
        </p:nvSpPr>
        <p:spPr bwMode="auto">
          <a:xfrm>
            <a:off x="8574088" y="6496050"/>
            <a:ext cx="569912" cy="361950"/>
          </a:xfrm>
          <a:prstGeom prst="rect">
            <a:avLst/>
          </a:prstGeom>
          <a:noFill/>
          <a:ln w="9525">
            <a:noFill/>
            <a:miter lim="800000"/>
            <a:headEnd/>
            <a:tailEnd/>
          </a:ln>
        </p:spPr>
        <p:txBody>
          <a:bodyPr/>
          <a:lstStyle/>
          <a:p>
            <a:pPr rtl="1" eaLnBrk="1" hangingPunct="1"/>
            <a:fld id="{0FA4F1C9-B411-477D-9825-04D46394DF2F}" type="slidenum">
              <a:rPr lang="he-IL" sz="1400"/>
              <a:pPr rtl="1" eaLnBrk="1" hangingPunct="1"/>
              <a:t>12</a:t>
            </a:fld>
            <a:endParaRPr lang="en-US" sz="1400" dirty="0"/>
          </a:p>
        </p:txBody>
      </p:sp>
      <p:sp>
        <p:nvSpPr>
          <p:cNvPr id="2387971" name="Rectangle 3"/>
          <p:cNvSpPr>
            <a:spLocks noGrp="1" noChangeArrowheads="1"/>
          </p:cNvSpPr>
          <p:nvPr>
            <p:ph type="title" idx="4294967295"/>
          </p:nvPr>
        </p:nvSpPr>
        <p:spPr bwMode="auto">
          <a:xfrm>
            <a:off x="1691518" y="30871"/>
            <a:ext cx="6497637" cy="608012"/>
          </a:xfrm>
          <a:prstGeom prst="rect">
            <a:avLst/>
          </a:prstGeom>
          <a:ln cap="flat" algn="ctr">
            <a:miter lim="800000"/>
            <a:headEnd/>
            <a:tailEnd/>
          </a:ln>
          <a:effectLst>
            <a:outerShdw dist="17961" dir="2700000" algn="ctr" rotWithShape="0">
              <a:schemeClr val="bg2"/>
            </a:outerShdw>
          </a:effectLst>
        </p:spPr>
        <p:txBody>
          <a:bodyPr anchor="ctr"/>
          <a:lstStyle/>
          <a:p>
            <a:pPr eaLnBrk="1" hangingPunct="1">
              <a:defRPr/>
            </a:pPr>
            <a:r>
              <a:rPr lang="en-US" sz="2800" i="0" dirty="0" smtClean="0"/>
              <a:t>Total Internal Reflection</a:t>
            </a:r>
          </a:p>
        </p:txBody>
      </p:sp>
    </p:spTree>
    <p:extLst>
      <p:ext uri="{BB962C8B-B14F-4D97-AF65-F5344CB8AC3E}">
        <p14:creationId xmlns:p14="http://schemas.microsoft.com/office/powerpoint/2010/main" val="382179175"/>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US" dirty="0" smtClean="0"/>
              <a:t>The Difference…</a:t>
            </a:r>
            <a:endParaRPr lang="en-US" dirty="0"/>
          </a:p>
        </p:txBody>
      </p:sp>
      <p:sp>
        <p:nvSpPr>
          <p:cNvPr id="27651" name="Text Placeholder 2"/>
          <p:cNvSpPr>
            <a:spLocks noGrp="1"/>
          </p:cNvSpPr>
          <p:nvPr>
            <p:ph type="body" idx="1"/>
          </p:nvPr>
        </p:nvSpPr>
        <p:spPr/>
        <p:txBody>
          <a:bodyPr/>
          <a:lstStyle/>
          <a:p>
            <a:pPr algn="ctr" eaLnBrk="1" hangingPunct="1">
              <a:buFont typeface="Wingdings" pitchFamily="2" charset="2"/>
              <a:buNone/>
            </a:pPr>
            <a:endParaRPr lang="en-US" smtClean="0"/>
          </a:p>
          <a:p>
            <a:pPr algn="ctr" eaLnBrk="1" hangingPunct="1">
              <a:buFont typeface="Wingdings" pitchFamily="2" charset="2"/>
              <a:buNone/>
            </a:pPr>
            <a:endParaRPr lang="en-US" smtClean="0"/>
          </a:p>
          <a:p>
            <a:pPr algn="ctr" eaLnBrk="1" hangingPunct="1">
              <a:buFont typeface="Wingdings" pitchFamily="2" charset="2"/>
              <a:buNone/>
            </a:pPr>
            <a:endParaRPr lang="en-US" smtClean="0"/>
          </a:p>
        </p:txBody>
      </p:sp>
      <p:grpSp>
        <p:nvGrpSpPr>
          <p:cNvPr id="27652" name="Group 3"/>
          <p:cNvGrpSpPr>
            <a:grpSpLocks/>
          </p:cNvGrpSpPr>
          <p:nvPr/>
        </p:nvGrpSpPr>
        <p:grpSpPr bwMode="auto">
          <a:xfrm>
            <a:off x="228600" y="1752600"/>
            <a:ext cx="4419600" cy="4176713"/>
            <a:chOff x="677" y="772"/>
            <a:chExt cx="4442" cy="3539"/>
          </a:xfrm>
        </p:grpSpPr>
        <p:pic>
          <p:nvPicPr>
            <p:cNvPr id="27655" name="Picture 4"/>
            <p:cNvPicPr>
              <a:picLocks noChangeAspect="1" noChangeArrowheads="1"/>
            </p:cNvPicPr>
            <p:nvPr/>
          </p:nvPicPr>
          <p:blipFill>
            <a:blip r:embed="rId2">
              <a:extLst>
                <a:ext uri="{28A0092B-C50C-407E-A947-70E740481C1C}">
                  <a14:useLocalDpi xmlns:a14="http://schemas.microsoft.com/office/drawing/2010/main" val="0"/>
                </a:ext>
              </a:extLst>
            </a:blip>
            <a:srcRect l="-64" r="5931"/>
            <a:stretch>
              <a:fillRect/>
            </a:stretch>
          </p:blipFill>
          <p:spPr bwMode="auto">
            <a:xfrm>
              <a:off x="677" y="772"/>
              <a:ext cx="4442" cy="3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6" name="AutoShape 5"/>
            <p:cNvSpPr>
              <a:spLocks noChangeArrowheads="1"/>
            </p:cNvSpPr>
            <p:nvPr/>
          </p:nvSpPr>
          <p:spPr bwMode="auto">
            <a:xfrm>
              <a:off x="814" y="988"/>
              <a:ext cx="1665" cy="655"/>
            </a:xfrm>
            <a:prstGeom prst="wedgeRoundRectCallout">
              <a:avLst>
                <a:gd name="adj1" fmla="val 29329"/>
                <a:gd name="adj2" fmla="val 193403"/>
                <a:gd name="adj3" fmla="val 16667"/>
              </a:avLst>
            </a:prstGeom>
            <a:solidFill>
              <a:srgbClr val="F1FB93"/>
            </a:solidFill>
            <a:ln w="19050">
              <a:solidFill>
                <a:srgbClr val="3333CC"/>
              </a:solidFill>
              <a:miter lim="800000"/>
              <a:headEnd/>
              <a:tailEnd/>
            </a:ln>
          </p:spPr>
          <p:txBody>
            <a:bodyPr/>
            <a:lstStyle/>
            <a:p>
              <a:r>
                <a:rPr lang="en-US" sz="2200">
                  <a:latin typeface="Calibri" pitchFamily="34" charset="0"/>
                </a:rPr>
                <a:t>Commonly used</a:t>
              </a:r>
            </a:p>
          </p:txBody>
        </p:sp>
        <p:sp>
          <p:nvSpPr>
            <p:cNvPr id="27657" name="AutoShape 6"/>
            <p:cNvSpPr>
              <a:spLocks noChangeArrowheads="1"/>
            </p:cNvSpPr>
            <p:nvPr/>
          </p:nvSpPr>
          <p:spPr bwMode="auto">
            <a:xfrm>
              <a:off x="3428" y="1060"/>
              <a:ext cx="1563" cy="328"/>
            </a:xfrm>
            <a:prstGeom prst="wedgeRoundRectCallout">
              <a:avLst>
                <a:gd name="adj1" fmla="val -58764"/>
                <a:gd name="adj2" fmla="val 308537"/>
                <a:gd name="adj3" fmla="val 16667"/>
              </a:avLst>
            </a:prstGeom>
            <a:solidFill>
              <a:srgbClr val="F1FB93"/>
            </a:solidFill>
            <a:ln w="19050">
              <a:solidFill>
                <a:srgbClr val="3333CC"/>
              </a:solidFill>
              <a:miter lim="800000"/>
              <a:headEnd/>
              <a:tailEnd/>
            </a:ln>
          </p:spPr>
          <p:txBody>
            <a:bodyPr/>
            <a:lstStyle/>
            <a:p>
              <a:r>
                <a:rPr lang="en-US" sz="2200">
                  <a:latin typeface="Calibri" pitchFamily="34" charset="0"/>
                </a:rPr>
                <a:t>RZ series</a:t>
              </a:r>
            </a:p>
          </p:txBody>
        </p:sp>
      </p:grpSp>
      <p:pic>
        <p:nvPicPr>
          <p:cNvPr id="2765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6800" y="1600200"/>
            <a:ext cx="40640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4"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10200" y="4876800"/>
            <a:ext cx="2743200" cy="1693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4103354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1326458" y="1258888"/>
            <a:ext cx="5210175" cy="4476750"/>
            <a:chOff x="976" y="795"/>
            <a:chExt cx="3282" cy="2820"/>
          </a:xfrm>
        </p:grpSpPr>
        <p:pic>
          <p:nvPicPr>
            <p:cNvPr id="46099" name="Picture 3"/>
            <p:cNvPicPr>
              <a:picLocks noChangeAspect="1" noChangeArrowheads="1"/>
            </p:cNvPicPr>
            <p:nvPr/>
          </p:nvPicPr>
          <p:blipFill>
            <a:blip r:embed="rId3" cstate="email"/>
            <a:srcRect/>
            <a:stretch>
              <a:fillRect/>
            </a:stretch>
          </p:blipFill>
          <p:spPr bwMode="auto">
            <a:xfrm>
              <a:off x="976" y="795"/>
              <a:ext cx="3282" cy="2820"/>
            </a:xfrm>
            <a:prstGeom prst="rect">
              <a:avLst/>
            </a:prstGeom>
            <a:ln>
              <a:noFill/>
            </a:ln>
            <a:effectLst>
              <a:outerShdw blurRad="292100" dist="139700" dir="2700000" algn="tl" rotWithShape="0">
                <a:srgbClr val="333333">
                  <a:alpha val="65000"/>
                </a:srgbClr>
              </a:outerShdw>
            </a:effectLst>
          </p:spPr>
        </p:pic>
        <p:sp>
          <p:nvSpPr>
            <p:cNvPr id="46100" name="Line 4"/>
            <p:cNvSpPr>
              <a:spLocks noChangeShapeType="1"/>
            </p:cNvSpPr>
            <p:nvPr/>
          </p:nvSpPr>
          <p:spPr bwMode="auto">
            <a:xfrm flipV="1">
              <a:off x="1944" y="2266"/>
              <a:ext cx="648" cy="60"/>
            </a:xfrm>
            <a:prstGeom prst="line">
              <a:avLst/>
            </a:prstGeom>
            <a:noFill/>
            <a:ln w="38100">
              <a:solidFill>
                <a:srgbClr val="FF0000"/>
              </a:solidFill>
              <a:round/>
              <a:headEnd type="triangle" w="med" len="med"/>
              <a:tailEnd/>
            </a:ln>
          </p:spPr>
          <p:txBody>
            <a:bodyPr/>
            <a:lstStyle/>
            <a:p>
              <a:endParaRPr lang="he-IL"/>
            </a:p>
          </p:txBody>
        </p:sp>
        <p:sp>
          <p:nvSpPr>
            <p:cNvPr id="46101" name="Line 5"/>
            <p:cNvSpPr>
              <a:spLocks noChangeShapeType="1"/>
            </p:cNvSpPr>
            <p:nvPr/>
          </p:nvSpPr>
          <p:spPr bwMode="auto">
            <a:xfrm>
              <a:off x="1944" y="2326"/>
              <a:ext cx="0" cy="384"/>
            </a:xfrm>
            <a:prstGeom prst="line">
              <a:avLst/>
            </a:prstGeom>
            <a:noFill/>
            <a:ln w="38100">
              <a:solidFill>
                <a:srgbClr val="FF0000"/>
              </a:solidFill>
              <a:round/>
              <a:headEnd/>
              <a:tailEnd type="triangle" w="med" len="med"/>
            </a:ln>
          </p:spPr>
          <p:txBody>
            <a:bodyPr/>
            <a:lstStyle/>
            <a:p>
              <a:endParaRPr lang="he-IL"/>
            </a:p>
          </p:txBody>
        </p:sp>
      </p:grpSp>
      <p:grpSp>
        <p:nvGrpSpPr>
          <p:cNvPr id="3" name="Group 6"/>
          <p:cNvGrpSpPr>
            <a:grpSpLocks/>
          </p:cNvGrpSpPr>
          <p:nvPr/>
        </p:nvGrpSpPr>
        <p:grpSpPr bwMode="auto">
          <a:xfrm>
            <a:off x="5857183" y="3508684"/>
            <a:ext cx="2651125" cy="2633662"/>
            <a:chOff x="3830" y="2395"/>
            <a:chExt cx="1670" cy="1659"/>
          </a:xfrm>
        </p:grpSpPr>
        <p:pic>
          <p:nvPicPr>
            <p:cNvPr id="46095" name="Picture 7"/>
            <p:cNvPicPr>
              <a:picLocks noChangeAspect="1" noChangeArrowheads="1"/>
            </p:cNvPicPr>
            <p:nvPr/>
          </p:nvPicPr>
          <p:blipFill>
            <a:blip r:embed="rId4" cstate="email"/>
            <a:srcRect/>
            <a:stretch>
              <a:fillRect/>
            </a:stretch>
          </p:blipFill>
          <p:spPr bwMode="auto">
            <a:xfrm>
              <a:off x="3830" y="2395"/>
              <a:ext cx="1670" cy="1659"/>
            </a:xfrm>
            <a:prstGeom prst="rect">
              <a:avLst/>
            </a:prstGeom>
            <a:ln>
              <a:noFill/>
            </a:ln>
            <a:effectLst>
              <a:outerShdw blurRad="292100" dist="139700" dir="2700000" algn="tl" rotWithShape="0">
                <a:srgbClr val="333333">
                  <a:alpha val="65000"/>
                </a:srgbClr>
              </a:outerShdw>
            </a:effectLst>
          </p:spPr>
        </p:pic>
        <p:grpSp>
          <p:nvGrpSpPr>
            <p:cNvPr id="4" name="Group 8"/>
            <p:cNvGrpSpPr>
              <a:grpSpLocks/>
            </p:cNvGrpSpPr>
            <p:nvPr/>
          </p:nvGrpSpPr>
          <p:grpSpPr bwMode="auto">
            <a:xfrm>
              <a:off x="4488" y="3141"/>
              <a:ext cx="302" cy="375"/>
              <a:chOff x="4488" y="3087"/>
              <a:chExt cx="302" cy="375"/>
            </a:xfrm>
          </p:grpSpPr>
          <p:sp>
            <p:nvSpPr>
              <p:cNvPr id="46097" name="Line 9"/>
              <p:cNvSpPr>
                <a:spLocks noChangeShapeType="1"/>
              </p:cNvSpPr>
              <p:nvPr/>
            </p:nvSpPr>
            <p:spPr bwMode="auto">
              <a:xfrm flipH="1">
                <a:off x="4488" y="3207"/>
                <a:ext cx="166" cy="255"/>
              </a:xfrm>
              <a:prstGeom prst="line">
                <a:avLst/>
              </a:prstGeom>
              <a:noFill/>
              <a:ln w="38100">
                <a:solidFill>
                  <a:srgbClr val="FF0000"/>
                </a:solidFill>
                <a:round/>
                <a:headEnd/>
                <a:tailEnd/>
              </a:ln>
            </p:spPr>
            <p:txBody>
              <a:bodyPr/>
              <a:lstStyle/>
              <a:p>
                <a:endParaRPr lang="he-IL"/>
              </a:p>
            </p:txBody>
          </p:sp>
          <p:sp>
            <p:nvSpPr>
              <p:cNvPr id="46098" name="Line 10"/>
              <p:cNvSpPr>
                <a:spLocks noChangeShapeType="1"/>
              </p:cNvSpPr>
              <p:nvPr/>
            </p:nvSpPr>
            <p:spPr bwMode="auto">
              <a:xfrm flipH="1">
                <a:off x="4654" y="3087"/>
                <a:ext cx="136" cy="120"/>
              </a:xfrm>
              <a:prstGeom prst="line">
                <a:avLst/>
              </a:prstGeom>
              <a:noFill/>
              <a:ln w="38100">
                <a:solidFill>
                  <a:srgbClr val="FF0000"/>
                </a:solidFill>
                <a:round/>
                <a:headEnd type="triangle" w="med" len="med"/>
                <a:tailEnd/>
              </a:ln>
            </p:spPr>
            <p:txBody>
              <a:bodyPr/>
              <a:lstStyle/>
              <a:p>
                <a:endParaRPr lang="he-IL"/>
              </a:p>
            </p:txBody>
          </p:sp>
        </p:grpSp>
      </p:grpSp>
      <p:grpSp>
        <p:nvGrpSpPr>
          <p:cNvPr id="5" name="Group 11"/>
          <p:cNvGrpSpPr>
            <a:grpSpLocks/>
          </p:cNvGrpSpPr>
          <p:nvPr/>
        </p:nvGrpSpPr>
        <p:grpSpPr bwMode="auto">
          <a:xfrm>
            <a:off x="127896" y="2205038"/>
            <a:ext cx="2598737" cy="2178050"/>
            <a:chOff x="221" y="1391"/>
            <a:chExt cx="1637" cy="1372"/>
          </a:xfrm>
        </p:grpSpPr>
        <p:sp>
          <p:nvSpPr>
            <p:cNvPr id="46092" name="Line 12"/>
            <p:cNvSpPr>
              <a:spLocks noChangeShapeType="1"/>
            </p:cNvSpPr>
            <p:nvPr/>
          </p:nvSpPr>
          <p:spPr bwMode="auto">
            <a:xfrm>
              <a:off x="827" y="2754"/>
              <a:ext cx="1031" cy="0"/>
            </a:xfrm>
            <a:prstGeom prst="line">
              <a:avLst/>
            </a:prstGeom>
            <a:noFill/>
            <a:ln w="57150">
              <a:solidFill>
                <a:srgbClr val="3333CC"/>
              </a:solidFill>
              <a:round/>
              <a:headEnd/>
              <a:tailEnd type="triangle" w="med" len="med"/>
            </a:ln>
          </p:spPr>
          <p:txBody>
            <a:bodyPr/>
            <a:lstStyle/>
            <a:p>
              <a:endParaRPr lang="he-IL"/>
            </a:p>
          </p:txBody>
        </p:sp>
        <p:sp>
          <p:nvSpPr>
            <p:cNvPr id="46093" name="Line 13"/>
            <p:cNvSpPr>
              <a:spLocks noChangeShapeType="1"/>
            </p:cNvSpPr>
            <p:nvPr/>
          </p:nvSpPr>
          <p:spPr bwMode="auto">
            <a:xfrm flipH="1">
              <a:off x="827" y="1768"/>
              <a:ext cx="0" cy="995"/>
            </a:xfrm>
            <a:prstGeom prst="line">
              <a:avLst/>
            </a:prstGeom>
            <a:noFill/>
            <a:ln w="57150">
              <a:solidFill>
                <a:srgbClr val="3333CC"/>
              </a:solidFill>
              <a:round/>
              <a:headEnd/>
              <a:tailEnd/>
            </a:ln>
          </p:spPr>
          <p:txBody>
            <a:bodyPr/>
            <a:lstStyle/>
            <a:p>
              <a:endParaRPr lang="he-IL"/>
            </a:p>
          </p:txBody>
        </p:sp>
        <p:sp>
          <p:nvSpPr>
            <p:cNvPr id="46094" name="Text Box 14"/>
            <p:cNvSpPr txBox="1">
              <a:spLocks noChangeArrowheads="1"/>
            </p:cNvSpPr>
            <p:nvPr/>
          </p:nvSpPr>
          <p:spPr bwMode="auto">
            <a:xfrm>
              <a:off x="221" y="1391"/>
              <a:ext cx="1527" cy="373"/>
            </a:xfrm>
            <a:prstGeom prst="rect">
              <a:avLst/>
            </a:prstGeom>
            <a:solidFill>
              <a:srgbClr val="3333CC"/>
            </a:solidFill>
            <a:ln>
              <a:noFill/>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3"/>
            </a:lnRef>
            <a:fillRef idx="3">
              <a:schemeClr val="accent3"/>
            </a:fillRef>
            <a:effectRef idx="3">
              <a:schemeClr val="accent3"/>
            </a:effectRef>
            <a:fontRef idx="minor">
              <a:schemeClr val="lt1"/>
            </a:fontRef>
          </p:style>
          <p:txBody>
            <a:bodyPr lIns="109728" rIns="109728" anchor="ctr"/>
            <a:lstStyle/>
            <a:p>
              <a:pPr>
                <a:lnSpc>
                  <a:spcPct val="85000"/>
                </a:lnSpc>
                <a:buClr>
                  <a:srgbClr val="7087A0"/>
                </a:buClr>
                <a:buSzPct val="80000"/>
                <a:buFont typeface="Monotype Sorts" pitchFamily="2" charset="2"/>
                <a:buNone/>
              </a:pPr>
              <a:r>
                <a:rPr lang="en-US" sz="1600" b="1" dirty="0">
                  <a:solidFill>
                    <a:schemeClr val="bg2"/>
                  </a:solidFill>
                </a:rPr>
                <a:t>Direct measurement of UV lamp efficiency</a:t>
              </a:r>
            </a:p>
          </p:txBody>
        </p:sp>
      </p:grpSp>
      <p:grpSp>
        <p:nvGrpSpPr>
          <p:cNvPr id="6" name="Group 15"/>
          <p:cNvGrpSpPr>
            <a:grpSpLocks/>
          </p:cNvGrpSpPr>
          <p:nvPr/>
        </p:nvGrpSpPr>
        <p:grpSpPr bwMode="auto">
          <a:xfrm>
            <a:off x="151708" y="4414838"/>
            <a:ext cx="7516813" cy="1584325"/>
            <a:chOff x="236" y="2783"/>
            <a:chExt cx="4735" cy="998"/>
          </a:xfrm>
        </p:grpSpPr>
        <p:sp>
          <p:nvSpPr>
            <p:cNvPr id="46087" name="Line 16"/>
            <p:cNvSpPr>
              <a:spLocks noChangeShapeType="1"/>
            </p:cNvSpPr>
            <p:nvPr/>
          </p:nvSpPr>
          <p:spPr bwMode="auto">
            <a:xfrm flipV="1">
              <a:off x="2130" y="3315"/>
              <a:ext cx="0" cy="299"/>
            </a:xfrm>
            <a:prstGeom prst="line">
              <a:avLst/>
            </a:prstGeom>
            <a:noFill/>
            <a:ln w="57150">
              <a:solidFill>
                <a:srgbClr val="3333CC"/>
              </a:solidFill>
              <a:round/>
              <a:headEnd/>
              <a:tailEnd type="triangle" w="med" len="med"/>
            </a:ln>
          </p:spPr>
          <p:txBody>
            <a:bodyPr/>
            <a:lstStyle/>
            <a:p>
              <a:endParaRPr lang="he-IL"/>
            </a:p>
          </p:txBody>
        </p:sp>
        <p:sp>
          <p:nvSpPr>
            <p:cNvPr id="46088" name="Line 17"/>
            <p:cNvSpPr>
              <a:spLocks noChangeShapeType="1"/>
            </p:cNvSpPr>
            <p:nvPr/>
          </p:nvSpPr>
          <p:spPr bwMode="auto">
            <a:xfrm flipV="1">
              <a:off x="3542" y="2783"/>
              <a:ext cx="5" cy="840"/>
            </a:xfrm>
            <a:prstGeom prst="line">
              <a:avLst/>
            </a:prstGeom>
            <a:noFill/>
            <a:ln w="57150">
              <a:solidFill>
                <a:srgbClr val="3333CC"/>
              </a:solidFill>
              <a:round/>
              <a:headEnd/>
              <a:tailEnd/>
            </a:ln>
          </p:spPr>
          <p:txBody>
            <a:bodyPr/>
            <a:lstStyle/>
            <a:p>
              <a:endParaRPr lang="he-IL"/>
            </a:p>
          </p:txBody>
        </p:sp>
        <p:sp>
          <p:nvSpPr>
            <p:cNvPr id="46089" name="Line 18"/>
            <p:cNvSpPr>
              <a:spLocks noChangeShapeType="1"/>
            </p:cNvSpPr>
            <p:nvPr/>
          </p:nvSpPr>
          <p:spPr bwMode="auto">
            <a:xfrm flipV="1">
              <a:off x="3539" y="2787"/>
              <a:ext cx="1432" cy="4"/>
            </a:xfrm>
            <a:prstGeom prst="line">
              <a:avLst/>
            </a:prstGeom>
            <a:noFill/>
            <a:ln w="57150">
              <a:solidFill>
                <a:srgbClr val="3333CC"/>
              </a:solidFill>
              <a:round/>
              <a:headEnd/>
              <a:tailEnd type="triangle" w="med" len="med"/>
            </a:ln>
          </p:spPr>
          <p:txBody>
            <a:bodyPr/>
            <a:lstStyle/>
            <a:p>
              <a:endParaRPr lang="he-IL"/>
            </a:p>
          </p:txBody>
        </p:sp>
        <p:sp>
          <p:nvSpPr>
            <p:cNvPr id="46090" name="Text Box 19"/>
            <p:cNvSpPr txBox="1">
              <a:spLocks noChangeArrowheads="1"/>
            </p:cNvSpPr>
            <p:nvPr/>
          </p:nvSpPr>
          <p:spPr bwMode="auto">
            <a:xfrm>
              <a:off x="236" y="3448"/>
              <a:ext cx="1720" cy="333"/>
            </a:xfrm>
            <a:prstGeom prst="rect">
              <a:avLst/>
            </a:prstGeom>
            <a:solidFill>
              <a:srgbClr val="3333CC"/>
            </a:solidFill>
            <a:ln>
              <a:noFill/>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3"/>
            </a:lnRef>
            <a:fillRef idx="3">
              <a:schemeClr val="accent3"/>
            </a:fillRef>
            <a:effectRef idx="3">
              <a:schemeClr val="accent3"/>
            </a:effectRef>
            <a:fontRef idx="minor">
              <a:schemeClr val="lt1"/>
            </a:fontRef>
          </p:style>
          <p:txBody>
            <a:bodyPr lIns="109728" rIns="109728" anchor="ctr"/>
            <a:lstStyle/>
            <a:p>
              <a:pPr>
                <a:lnSpc>
                  <a:spcPct val="85000"/>
                </a:lnSpc>
                <a:buClr>
                  <a:srgbClr val="7087A0"/>
                </a:buClr>
                <a:buSzPct val="80000"/>
                <a:buFont typeface="Monotype Sorts" pitchFamily="2" charset="2"/>
                <a:buNone/>
              </a:pPr>
              <a:r>
                <a:rPr lang="en-US" sz="1600" b="1" dirty="0">
                  <a:solidFill>
                    <a:schemeClr val="bg2"/>
                  </a:solidFill>
                </a:rPr>
                <a:t>Built-in monitor for water </a:t>
              </a:r>
              <a:r>
                <a:rPr lang="en-US" sz="1600" b="1" dirty="0" smtClean="0">
                  <a:solidFill>
                    <a:schemeClr val="bg2"/>
                  </a:solidFill>
                </a:rPr>
                <a:t>Transmittance </a:t>
              </a:r>
              <a:r>
                <a:rPr lang="en-US" sz="1600" b="1" dirty="0">
                  <a:solidFill>
                    <a:schemeClr val="bg2"/>
                  </a:solidFill>
                </a:rPr>
                <a:t>(UVT)</a:t>
              </a:r>
            </a:p>
          </p:txBody>
        </p:sp>
        <p:sp>
          <p:nvSpPr>
            <p:cNvPr id="46091" name="Line 20"/>
            <p:cNvSpPr>
              <a:spLocks noChangeShapeType="1"/>
            </p:cNvSpPr>
            <p:nvPr/>
          </p:nvSpPr>
          <p:spPr bwMode="auto">
            <a:xfrm flipV="1">
              <a:off x="1961" y="3604"/>
              <a:ext cx="1596" cy="4"/>
            </a:xfrm>
            <a:prstGeom prst="line">
              <a:avLst/>
            </a:prstGeom>
            <a:noFill/>
            <a:ln w="57150">
              <a:solidFill>
                <a:srgbClr val="3333CC"/>
              </a:solidFill>
              <a:round/>
              <a:headEnd/>
              <a:tailEnd/>
            </a:ln>
          </p:spPr>
          <p:txBody>
            <a:bodyPr/>
            <a:lstStyle/>
            <a:p>
              <a:endParaRPr lang="he-IL"/>
            </a:p>
          </p:txBody>
        </p:sp>
      </p:grpSp>
      <p:sp>
        <p:nvSpPr>
          <p:cNvPr id="46086" name="Rectangle 21"/>
          <p:cNvSpPr>
            <a:spLocks noGrp="1" noChangeArrowheads="1"/>
          </p:cNvSpPr>
          <p:nvPr>
            <p:ph type="title"/>
          </p:nvPr>
        </p:nvSpPr>
        <p:spPr bwMode="auto">
          <a:xfrm>
            <a:off x="1683026" y="-40967"/>
            <a:ext cx="6573078" cy="637315"/>
          </a:xfrm>
          <a:noFill/>
          <a:ln>
            <a:miter lim="800000"/>
            <a:headEnd/>
            <a:tailEnd/>
          </a:ln>
        </p:spPr>
        <p:txBody>
          <a:bodyPr vert="horz" wrap="square" lIns="91440" tIns="45720" rIns="91440" bIns="45720" numCol="1" anchor="t" anchorCtr="0" compatLnSpc="1">
            <a:prstTxWarp prst="textNoShape">
              <a:avLst/>
            </a:prstTxWarp>
            <a:noAutofit/>
          </a:bodyPr>
          <a:lstStyle/>
          <a:p>
            <a:r>
              <a:rPr lang="en-US" sz="3200" b="1" noProof="1" smtClean="0"/>
              <a:t>Sustained Performance -  </a:t>
            </a:r>
            <a:r>
              <a:rPr lang="en-US" sz="2400" b="1" noProof="1" smtClean="0"/>
              <a:t>Dual sensors configuration provides actual dose measurement</a:t>
            </a:r>
          </a:p>
        </p:txBody>
      </p:sp>
      <p:sp>
        <p:nvSpPr>
          <p:cNvPr id="22" name="Slide Number Placeholder 1"/>
          <p:cNvSpPr txBox="1">
            <a:spLocks noGrp="1"/>
          </p:cNvSpPr>
          <p:nvPr/>
        </p:nvSpPr>
        <p:spPr bwMode="auto">
          <a:xfrm>
            <a:off x="8599226" y="6274417"/>
            <a:ext cx="365125" cy="290204"/>
          </a:xfrm>
          <a:prstGeom prst="rect">
            <a:avLst/>
          </a:prstGeom>
          <a:noFill/>
          <a:ln>
            <a:miter lim="800000"/>
            <a:headEnd/>
            <a:tailEnd/>
          </a:ln>
        </p:spPr>
        <p:txBody>
          <a:bodyPr/>
          <a:lstStyle/>
          <a:p>
            <a:pPr>
              <a:defRPr/>
            </a:pPr>
            <a:fld id="{B78B810B-DEC6-44D7-B104-C54D23C02A3D}" type="slidenum">
              <a:rPr lang="he-IL" sz="1200" b="1">
                <a:cs typeface="+mn-cs"/>
              </a:rPr>
              <a:pPr>
                <a:defRPr/>
              </a:pPr>
              <a:t>14</a:t>
            </a:fld>
            <a:endParaRPr lang="en-US" sz="1200" b="1" dirty="0">
              <a:cs typeface="+mn-cs"/>
            </a:endParaRPr>
          </a:p>
        </p:txBody>
      </p:sp>
    </p:spTree>
    <p:extLst>
      <p:ext uri="{BB962C8B-B14F-4D97-AF65-F5344CB8AC3E}">
        <p14:creationId xmlns:p14="http://schemas.microsoft.com/office/powerpoint/2010/main" val="51602734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linds(horizontal)">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6"/>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5759" t="24528" r="5452" b="11491"/>
          <a:stretch/>
        </p:blipFill>
        <p:spPr bwMode="auto">
          <a:xfrm>
            <a:off x="584934" y="1538506"/>
            <a:ext cx="7943540" cy="3734105"/>
          </a:xfrm>
          <a:prstGeom prst="rect">
            <a:avLst/>
          </a:prstGeom>
          <a:noFill/>
          <a:ln w="28575">
            <a:solidFill>
              <a:srgbClr val="272727"/>
            </a:solidFill>
            <a:miter lim="800000"/>
            <a:headEnd/>
            <a:tailEnd/>
          </a:ln>
          <a:effectLst>
            <a:outerShdw blurRad="50800" dist="38100" dir="2700000" algn="tl" rotWithShape="0">
              <a:prstClr val="black">
                <a:alpha val="40000"/>
              </a:prstClr>
            </a:outerShdw>
          </a:effectLst>
        </p:spPr>
      </p:pic>
      <p:sp>
        <p:nvSpPr>
          <p:cNvPr id="2" name="Title 1"/>
          <p:cNvSpPr>
            <a:spLocks noGrp="1"/>
          </p:cNvSpPr>
          <p:nvPr>
            <p:ph type="title"/>
          </p:nvPr>
        </p:nvSpPr>
        <p:spPr/>
        <p:txBody>
          <a:bodyPr/>
          <a:lstStyle/>
          <a:p>
            <a:r>
              <a:rPr lang="en-US" dirty="0"/>
              <a:t>Dose Distribution and RED </a:t>
            </a:r>
            <a:r>
              <a:rPr lang="en-US" dirty="0" smtClean="0"/>
              <a:t>Effect</a:t>
            </a:r>
            <a:endParaRPr lang="en-US" dirty="0"/>
          </a:p>
        </p:txBody>
      </p:sp>
      <p:sp>
        <p:nvSpPr>
          <p:cNvPr id="4" name="Slide Number Placeholder 3"/>
          <p:cNvSpPr>
            <a:spLocks noGrp="1"/>
          </p:cNvSpPr>
          <p:nvPr>
            <p:ph type="sldNum" sz="quarter" idx="10"/>
          </p:nvPr>
        </p:nvSpPr>
        <p:spPr/>
        <p:txBody>
          <a:bodyPr/>
          <a:lstStyle/>
          <a:p>
            <a:pPr>
              <a:defRPr/>
            </a:pPr>
            <a:fld id="{3D9F4A3A-5CDF-499B-94A4-66D9F63EC7A5}" type="slidenum">
              <a:rPr lang="he-IL" smtClean="0"/>
              <a:pPr>
                <a:defRPr/>
              </a:pPr>
              <a:t>15</a:t>
            </a:fld>
            <a:endParaRPr lang="en-US"/>
          </a:p>
        </p:txBody>
      </p:sp>
      <p:sp>
        <p:nvSpPr>
          <p:cNvPr id="7" name="Oval 16"/>
          <p:cNvSpPr>
            <a:spLocks noChangeArrowheads="1"/>
          </p:cNvSpPr>
          <p:nvPr/>
        </p:nvSpPr>
        <p:spPr bwMode="auto">
          <a:xfrm>
            <a:off x="1925329" y="3445434"/>
            <a:ext cx="1187395" cy="766028"/>
          </a:xfrm>
          <a:prstGeom prst="ellipse">
            <a:avLst/>
          </a:prstGeom>
          <a:noFill/>
          <a:ln w="34925">
            <a:solidFill>
              <a:srgbClr val="FF0000"/>
            </a:solidFill>
            <a:round/>
            <a:headEnd/>
            <a:tailEnd/>
          </a:ln>
        </p:spPr>
        <p:txBody>
          <a:bodyPr wrap="none" lIns="97320" tIns="48660" rIns="97320" bIns="48660" anchor="ctr"/>
          <a:lstStyle/>
          <a:p>
            <a:endParaRPr lang="he-IL"/>
          </a:p>
        </p:txBody>
      </p:sp>
      <p:sp>
        <p:nvSpPr>
          <p:cNvPr id="8" name="Text Box 17"/>
          <p:cNvSpPr txBox="1">
            <a:spLocks noChangeArrowheads="1"/>
          </p:cNvSpPr>
          <p:nvPr/>
        </p:nvSpPr>
        <p:spPr bwMode="auto">
          <a:xfrm>
            <a:off x="1874527" y="2932205"/>
            <a:ext cx="1499783" cy="559935"/>
          </a:xfrm>
          <a:prstGeom prst="rect">
            <a:avLst/>
          </a:prstGeom>
          <a:noFill/>
          <a:ln w="9525">
            <a:noFill/>
            <a:miter lim="800000"/>
            <a:headEnd/>
            <a:tailEnd/>
          </a:ln>
        </p:spPr>
        <p:txBody>
          <a:bodyPr wrap="none" lIns="97320" tIns="48660" rIns="97320" bIns="48660">
            <a:spAutoFit/>
          </a:bodyPr>
          <a:lstStyle/>
          <a:p>
            <a:r>
              <a:rPr lang="en-US" sz="1500" b="1" dirty="0">
                <a:solidFill>
                  <a:srgbClr val="FF0000"/>
                </a:solidFill>
              </a:rPr>
              <a:t>Minimal Dose-</a:t>
            </a:r>
          </a:p>
          <a:p>
            <a:r>
              <a:rPr lang="en-US" sz="1500" b="1" dirty="0">
                <a:solidFill>
                  <a:srgbClr val="FF0000"/>
                </a:solidFill>
              </a:rPr>
              <a:t>RED</a:t>
            </a:r>
          </a:p>
        </p:txBody>
      </p:sp>
      <p:sp>
        <p:nvSpPr>
          <p:cNvPr id="9" name="AutoShape 35"/>
          <p:cNvSpPr>
            <a:spLocks noChangeArrowheads="1"/>
          </p:cNvSpPr>
          <p:nvPr/>
        </p:nvSpPr>
        <p:spPr bwMode="auto">
          <a:xfrm>
            <a:off x="6952343" y="4808055"/>
            <a:ext cx="1635703" cy="464556"/>
          </a:xfrm>
          <a:prstGeom prst="borderCallout2">
            <a:avLst>
              <a:gd name="adj1" fmla="val -170"/>
              <a:gd name="adj2" fmla="val 20344"/>
              <a:gd name="adj3" fmla="val -56930"/>
              <a:gd name="adj4" fmla="val 18875"/>
              <a:gd name="adj5" fmla="val -152724"/>
              <a:gd name="adj6" fmla="val 12734"/>
            </a:avLst>
          </a:prstGeom>
          <a:noFill/>
          <a:ln w="19050">
            <a:solidFill>
              <a:srgbClr val="A50021"/>
            </a:solidFill>
            <a:miter lim="800000"/>
            <a:headEnd/>
            <a:tailEnd/>
          </a:ln>
        </p:spPr>
        <p:txBody>
          <a:bodyPr lIns="97320" tIns="48660" rIns="97320" bIns="48660" anchor="ctr" anchorCtr="0"/>
          <a:lstStyle/>
          <a:p>
            <a:r>
              <a:rPr lang="en-US" sz="1400" b="1" dirty="0"/>
              <a:t>3 LOG</a:t>
            </a:r>
          </a:p>
          <a:p>
            <a:r>
              <a:rPr lang="en-US" sz="1400" b="1" dirty="0" err="1"/>
              <a:t>Bacilus</a:t>
            </a:r>
            <a:r>
              <a:rPr lang="en-US" sz="1400" b="1" dirty="0"/>
              <a:t> </a:t>
            </a:r>
            <a:r>
              <a:rPr lang="en-US" sz="1400" b="1" dirty="0" err="1"/>
              <a:t>Subtillis</a:t>
            </a:r>
            <a:endParaRPr lang="en-US" sz="1400" b="1" dirty="0"/>
          </a:p>
        </p:txBody>
      </p:sp>
      <p:sp>
        <p:nvSpPr>
          <p:cNvPr id="10" name="AutoShape 36"/>
          <p:cNvSpPr>
            <a:spLocks noChangeArrowheads="1"/>
          </p:cNvSpPr>
          <p:nvPr/>
        </p:nvSpPr>
        <p:spPr bwMode="auto">
          <a:xfrm>
            <a:off x="1494971" y="5389794"/>
            <a:ext cx="1527580" cy="575577"/>
          </a:xfrm>
          <a:prstGeom prst="borderCallout2">
            <a:avLst>
              <a:gd name="adj1" fmla="val -1201"/>
              <a:gd name="adj2" fmla="val 61562"/>
              <a:gd name="adj3" fmla="val -69955"/>
              <a:gd name="adj4" fmla="val 60378"/>
              <a:gd name="adj5" fmla="val -220690"/>
              <a:gd name="adj6" fmla="val 77039"/>
            </a:avLst>
          </a:prstGeom>
          <a:noFill/>
          <a:ln w="19050">
            <a:solidFill>
              <a:srgbClr val="A50021"/>
            </a:solidFill>
            <a:miter lim="800000"/>
            <a:headEnd/>
            <a:tailEnd/>
          </a:ln>
        </p:spPr>
        <p:txBody>
          <a:bodyPr lIns="97320" tIns="48660" rIns="97320" bIns="48660" anchor="ctr" anchorCtr="0"/>
          <a:lstStyle/>
          <a:p>
            <a:r>
              <a:rPr lang="en-US" sz="1400" b="1" dirty="0"/>
              <a:t>5 LOG</a:t>
            </a:r>
          </a:p>
          <a:p>
            <a:r>
              <a:rPr lang="en-US" sz="1400" b="1" dirty="0"/>
              <a:t>Escherichia. coli</a:t>
            </a:r>
          </a:p>
        </p:txBody>
      </p:sp>
      <p:sp>
        <p:nvSpPr>
          <p:cNvPr id="11" name="AutoShape 37"/>
          <p:cNvSpPr>
            <a:spLocks noChangeArrowheads="1"/>
          </p:cNvSpPr>
          <p:nvPr/>
        </p:nvSpPr>
        <p:spPr bwMode="auto">
          <a:xfrm>
            <a:off x="3218632" y="5389794"/>
            <a:ext cx="2260510" cy="575577"/>
          </a:xfrm>
          <a:prstGeom prst="borderCallout2">
            <a:avLst>
              <a:gd name="adj1" fmla="val -22874"/>
              <a:gd name="adj2" fmla="val 8240"/>
              <a:gd name="adj3" fmla="val -112425"/>
              <a:gd name="adj4" fmla="val 6898"/>
              <a:gd name="adj5" fmla="val -223927"/>
              <a:gd name="adj6" fmla="val -5009"/>
            </a:avLst>
          </a:prstGeom>
          <a:noFill/>
          <a:ln w="19050">
            <a:solidFill>
              <a:srgbClr val="A50021"/>
            </a:solidFill>
            <a:miter lim="800000"/>
            <a:headEnd/>
            <a:tailEnd/>
          </a:ln>
        </p:spPr>
        <p:txBody>
          <a:bodyPr lIns="97320" tIns="48660" rIns="97320" bIns="48660" anchor="ctr" anchorCtr="0"/>
          <a:lstStyle/>
          <a:p>
            <a:r>
              <a:rPr lang="en-US" sz="1400" b="1" dirty="0"/>
              <a:t>5 LOG</a:t>
            </a:r>
          </a:p>
          <a:p>
            <a:r>
              <a:rPr lang="en-US" sz="1400" b="1" dirty="0"/>
              <a:t>Pseudomonas </a:t>
            </a:r>
            <a:r>
              <a:rPr lang="en-US" sz="1400" b="1" dirty="0" err="1" smtClean="0"/>
              <a:t>Aeuriginosa</a:t>
            </a:r>
            <a:endParaRPr lang="en-US" sz="1400" b="1" dirty="0"/>
          </a:p>
        </p:txBody>
      </p:sp>
      <p:sp>
        <p:nvSpPr>
          <p:cNvPr id="12" name="AutoShape 38"/>
          <p:cNvSpPr>
            <a:spLocks noChangeArrowheads="1"/>
          </p:cNvSpPr>
          <p:nvPr/>
        </p:nvSpPr>
        <p:spPr bwMode="auto">
          <a:xfrm>
            <a:off x="6129293" y="5375175"/>
            <a:ext cx="2085793" cy="590196"/>
          </a:xfrm>
          <a:prstGeom prst="borderCallout2">
            <a:avLst>
              <a:gd name="adj1" fmla="val -12188"/>
              <a:gd name="adj2" fmla="val 29723"/>
              <a:gd name="adj3" fmla="val -89957"/>
              <a:gd name="adj4" fmla="val 29638"/>
              <a:gd name="adj5" fmla="val -210520"/>
              <a:gd name="adj6" fmla="val 21315"/>
            </a:avLst>
          </a:prstGeom>
          <a:noFill/>
          <a:ln w="19050">
            <a:solidFill>
              <a:srgbClr val="A50021"/>
            </a:solidFill>
            <a:miter lim="800000"/>
            <a:headEnd/>
            <a:tailEnd/>
          </a:ln>
        </p:spPr>
        <p:txBody>
          <a:bodyPr lIns="97320" tIns="48660" rIns="97320" bIns="48660" anchor="ctr" anchorCtr="0"/>
          <a:lstStyle/>
          <a:p>
            <a:r>
              <a:rPr lang="en-US" sz="1400" b="1" dirty="0"/>
              <a:t>5 LOG</a:t>
            </a:r>
          </a:p>
          <a:p>
            <a:r>
              <a:rPr lang="en-US" sz="1400" b="1" dirty="0"/>
              <a:t>Cryptosporidium </a:t>
            </a:r>
            <a:r>
              <a:rPr lang="en-US" sz="1400" b="1" dirty="0" err="1"/>
              <a:t>hominis</a:t>
            </a:r>
            <a:endParaRPr lang="en-US" sz="1400" b="1" dirty="0"/>
          </a:p>
        </p:txBody>
      </p:sp>
      <p:sp>
        <p:nvSpPr>
          <p:cNvPr id="13" name="AutoShape 52"/>
          <p:cNvSpPr>
            <a:spLocks noChangeArrowheads="1"/>
          </p:cNvSpPr>
          <p:nvPr/>
        </p:nvSpPr>
        <p:spPr bwMode="auto">
          <a:xfrm>
            <a:off x="5611456" y="1899375"/>
            <a:ext cx="1712211" cy="335825"/>
          </a:xfrm>
          <a:prstGeom prst="borderCallout2">
            <a:avLst>
              <a:gd name="adj1" fmla="val 27671"/>
              <a:gd name="adj2" fmla="val -2894"/>
              <a:gd name="adj3" fmla="val 25149"/>
              <a:gd name="adj4" fmla="val -16667"/>
              <a:gd name="adj5" fmla="val 72938"/>
              <a:gd name="adj6" fmla="val -53724"/>
            </a:avLst>
          </a:prstGeom>
          <a:noFill/>
          <a:ln w="19050">
            <a:solidFill>
              <a:srgbClr val="A50021"/>
            </a:solidFill>
            <a:miter lim="800000"/>
            <a:headEnd/>
            <a:tailEnd/>
          </a:ln>
        </p:spPr>
        <p:txBody>
          <a:bodyPr lIns="97320" tIns="48660" rIns="97320" bIns="48660" anchor="ctr" anchorCtr="0"/>
          <a:lstStyle/>
          <a:p>
            <a:pPr algn="ctr"/>
            <a:r>
              <a:rPr lang="en-US" b="1" dirty="0" smtClean="0"/>
              <a:t>Average Dose </a:t>
            </a:r>
            <a:endParaRPr lang="en-US" b="1" dirty="0"/>
          </a:p>
        </p:txBody>
      </p:sp>
      <p:sp>
        <p:nvSpPr>
          <p:cNvPr id="3" name="TextBox 2"/>
          <p:cNvSpPr txBox="1"/>
          <p:nvPr/>
        </p:nvSpPr>
        <p:spPr>
          <a:xfrm>
            <a:off x="1889695" y="926010"/>
            <a:ext cx="5364610" cy="461665"/>
          </a:xfrm>
          <a:prstGeom prst="rect">
            <a:avLst/>
          </a:prstGeom>
          <a:noFill/>
          <a:ln w="12700">
            <a:solidFill>
              <a:schemeClr val="tx1"/>
            </a:solidFill>
          </a:ln>
        </p:spPr>
        <p:txBody>
          <a:bodyPr wrap="none" rtlCol="0">
            <a:spAutoFit/>
          </a:bodyPr>
          <a:lstStyle/>
          <a:p>
            <a:r>
              <a:rPr lang="en-US" sz="2400" b="1" dirty="0">
                <a:solidFill>
                  <a:srgbClr val="CC0000"/>
                </a:solidFill>
                <a:effectLst>
                  <a:outerShdw blurRad="38100" dist="38100" dir="2700000" algn="tl">
                    <a:srgbClr val="000000">
                      <a:alpha val="43137"/>
                    </a:srgbClr>
                  </a:outerShdw>
                </a:effectLst>
              </a:rPr>
              <a:t>Average dose is not the REAL dose</a:t>
            </a:r>
          </a:p>
        </p:txBody>
      </p:sp>
    </p:spTree>
    <p:extLst>
      <p:ext uri="{BB962C8B-B14F-4D97-AF65-F5344CB8AC3E}">
        <p14:creationId xmlns:p14="http://schemas.microsoft.com/office/powerpoint/2010/main" val="2289353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box(in)">
                                      <p:cBhvr>
                                        <p:cTn id="11" dur="500"/>
                                        <p:tgtEl>
                                          <p:spTgt spid="8"/>
                                        </p:tgtEl>
                                      </p:cBhvr>
                                    </p:animEffect>
                                  </p:childTnLst>
                                </p:cTn>
                              </p:par>
                              <p:par>
                                <p:cTn id="12" presetID="4" presetClass="entr" presetSubtype="16"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ox(in)">
                                      <p:cBhvr>
                                        <p:cTn id="14" dur="500"/>
                                        <p:tgtEl>
                                          <p:spTgt spid="7"/>
                                        </p:tgtEl>
                                      </p:cBhvr>
                                    </p:animEffect>
                                  </p:childTnLst>
                                </p:cTn>
                              </p:par>
                              <p:par>
                                <p:cTn id="15" presetID="10" presetClass="entr" presetSubtype="0" fill="hold" grpId="0" nodeType="withEffect">
                                  <p:stCondLst>
                                    <p:cond delay="50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childTnLst>
                                </p:cTn>
                              </p:par>
                              <p:par>
                                <p:cTn id="18" presetID="10" presetClass="entr" presetSubtype="0" fill="hold" grpId="0" nodeType="withEffect">
                                  <p:stCondLst>
                                    <p:cond delay="50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1000"/>
                                        <p:tgtEl>
                                          <p:spTgt spid="11"/>
                                        </p:tgtEl>
                                      </p:cBhvr>
                                    </p:animEffect>
                                  </p:childTnLst>
                                </p:cTn>
                              </p:par>
                              <p:par>
                                <p:cTn id="21" presetID="10" presetClass="entr" presetSubtype="0" fill="hold" grpId="0" nodeType="withEffect">
                                  <p:stCondLst>
                                    <p:cond delay="50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1000"/>
                                        <p:tgtEl>
                                          <p:spTgt spid="12"/>
                                        </p:tgtEl>
                                      </p:cBhvr>
                                    </p:animEffect>
                                  </p:childTnLst>
                                </p:cTn>
                              </p:par>
                              <p:par>
                                <p:cTn id="24" presetID="10" presetClass="entr" presetSubtype="0" fill="hold" grpId="0" nodeType="withEffect">
                                  <p:stCondLst>
                                    <p:cond delay="50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gtEl>
                                        <p:attrNameLst>
                                          <p:attrName>style.visibility</p:attrName>
                                        </p:attrNameLst>
                                      </p:cBhvr>
                                      <p:to>
                                        <p:strVal val="visible"/>
                                      </p:to>
                                    </p:set>
                                  </p:childTnLst>
                                </p:cTn>
                              </p:par>
                            </p:childTnLst>
                          </p:cTn>
                        </p:par>
                        <p:par>
                          <p:cTn id="31" fill="hold">
                            <p:stCondLst>
                              <p:cond delay="0"/>
                            </p:stCondLst>
                            <p:childTnLst>
                              <p:par>
                                <p:cTn id="32" presetID="26" presetClass="emph" presetSubtype="0" fill="hold" grpId="1" nodeType="afterEffect">
                                  <p:stCondLst>
                                    <p:cond delay="0"/>
                                  </p:stCondLst>
                                  <p:childTnLst>
                                    <p:animEffect transition="out" filter="fade">
                                      <p:cBhvr>
                                        <p:cTn id="33" dur="500" tmFilter="0, 0; .2, .5; .8, .5; 1, 0"/>
                                        <p:tgtEl>
                                          <p:spTgt spid="3"/>
                                        </p:tgtEl>
                                      </p:cBhvr>
                                    </p:animEffect>
                                    <p:animScale>
                                      <p:cBhvr>
                                        <p:cTn id="34" dur="250" autoRev="1" fill="hold"/>
                                        <p:tgtEl>
                                          <p:spTgt spid="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animBg="1"/>
      <p:bldP spid="12" grpId="0" animBg="1"/>
      <p:bldP spid="13" grpId="0" animBg="1"/>
      <p:bldP spid="3" grpId="0" animBg="1"/>
      <p:bldP spid="3"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Number Placeholder 1"/>
          <p:cNvSpPr>
            <a:spLocks noGrp="1"/>
          </p:cNvSpPr>
          <p:nvPr>
            <p:ph type="sldNum" sz="quarter" idx="10"/>
          </p:nvPr>
        </p:nvSpPr>
        <p:spPr>
          <a:noFill/>
        </p:spPr>
        <p:txBody>
          <a:bodyPr/>
          <a:lstStyle/>
          <a:p>
            <a:fld id="{DDE8C296-B538-4D9E-8C87-30219A6E7CB4}" type="slidenum">
              <a:rPr lang="he-IL"/>
              <a:pPr/>
              <a:t>16</a:t>
            </a:fld>
            <a:endParaRPr lang="en-US"/>
          </a:p>
        </p:txBody>
      </p:sp>
      <p:pic>
        <p:nvPicPr>
          <p:cNvPr id="43012" name="Picture 6"/>
          <p:cNvPicPr>
            <a:picLocks noChangeAspect="1" noChangeArrowheads="1"/>
          </p:cNvPicPr>
          <p:nvPr/>
        </p:nvPicPr>
        <p:blipFill>
          <a:blip r:embed="rId3" cstate="email"/>
          <a:srcRect/>
          <a:stretch>
            <a:fillRect/>
          </a:stretch>
        </p:blipFill>
        <p:spPr bwMode="auto">
          <a:xfrm>
            <a:off x="2659651" y="2103438"/>
            <a:ext cx="5867400" cy="4354512"/>
          </a:xfrm>
          <a:prstGeom prst="rect">
            <a:avLst/>
          </a:prstGeom>
          <a:ln>
            <a:noFill/>
          </a:ln>
          <a:effectLst>
            <a:outerShdw blurRad="292100" dist="139700" dir="2700000" algn="tl" rotWithShape="0">
              <a:srgbClr val="333333">
                <a:alpha val="65000"/>
              </a:srgbClr>
            </a:outerShdw>
          </a:effectLst>
        </p:spPr>
      </p:pic>
      <p:sp>
        <p:nvSpPr>
          <p:cNvPr id="21506" name="Slide Number Placeholder 3"/>
          <p:cNvSpPr txBox="1">
            <a:spLocks noGrp="1"/>
          </p:cNvSpPr>
          <p:nvPr/>
        </p:nvSpPr>
        <p:spPr bwMode="auto">
          <a:xfrm>
            <a:off x="7239000" y="6540500"/>
            <a:ext cx="1905000" cy="457200"/>
          </a:xfrm>
          <a:prstGeom prst="rect">
            <a:avLst/>
          </a:prstGeom>
          <a:noFill/>
          <a:ln>
            <a:miter lim="800000"/>
            <a:headEnd/>
            <a:tailEnd/>
          </a:ln>
        </p:spPr>
        <p:txBody>
          <a:bodyPr/>
          <a:lstStyle/>
          <a:p>
            <a:pPr algn="r"/>
            <a:fld id="{483BDFC9-FA0B-4E9D-8B5C-A72E49A699D9}" type="slidenum">
              <a:rPr lang="he-IL" sz="1200" b="1"/>
              <a:pPr algn="r"/>
              <a:t>16</a:t>
            </a:fld>
            <a:endParaRPr lang="en-US" sz="1200" b="1"/>
          </a:p>
        </p:txBody>
      </p:sp>
      <p:grpSp>
        <p:nvGrpSpPr>
          <p:cNvPr id="2" name="Group 2"/>
          <p:cNvGrpSpPr>
            <a:grpSpLocks/>
          </p:cNvGrpSpPr>
          <p:nvPr/>
        </p:nvGrpSpPr>
        <p:grpSpPr bwMode="auto">
          <a:xfrm>
            <a:off x="196213" y="2858730"/>
            <a:ext cx="1104900" cy="1114425"/>
            <a:chOff x="57" y="3107"/>
            <a:chExt cx="696" cy="702"/>
          </a:xfrm>
        </p:grpSpPr>
        <p:sp>
          <p:nvSpPr>
            <p:cNvPr id="43059" name="Oval 3"/>
            <p:cNvSpPr>
              <a:spLocks noChangeArrowheads="1"/>
            </p:cNvSpPr>
            <p:nvPr/>
          </p:nvSpPr>
          <p:spPr bwMode="auto">
            <a:xfrm>
              <a:off x="57" y="3107"/>
              <a:ext cx="696" cy="702"/>
            </a:xfrm>
            <a:prstGeom prst="ellipse">
              <a:avLst/>
            </a:prstGeom>
            <a:solidFill>
              <a:srgbClr val="FFE1FF"/>
            </a:solidFill>
            <a:ln w="9525">
              <a:solidFill>
                <a:schemeClr val="tx1"/>
              </a:solidFill>
              <a:round/>
              <a:headEnd/>
              <a:tailEnd/>
            </a:ln>
          </p:spPr>
          <p:txBody>
            <a:bodyPr wrap="none" anchor="ctr"/>
            <a:lstStyle/>
            <a:p>
              <a:endParaRPr lang="he-IL" sz="1800"/>
            </a:p>
          </p:txBody>
        </p:sp>
        <p:sp>
          <p:nvSpPr>
            <p:cNvPr id="43060" name="Oval 4"/>
            <p:cNvSpPr>
              <a:spLocks noChangeArrowheads="1"/>
            </p:cNvSpPr>
            <p:nvPr/>
          </p:nvSpPr>
          <p:spPr bwMode="auto">
            <a:xfrm>
              <a:off x="63" y="3114"/>
              <a:ext cx="681" cy="685"/>
            </a:xfrm>
            <a:prstGeom prst="ellipse">
              <a:avLst/>
            </a:prstGeom>
            <a:gradFill rotWithShape="1">
              <a:gsLst>
                <a:gs pos="0">
                  <a:srgbClr val="F800D5"/>
                </a:gs>
                <a:gs pos="100000">
                  <a:srgbClr val="730063">
                    <a:alpha val="0"/>
                  </a:srgbClr>
                </a:gs>
              </a:gsLst>
              <a:path path="shape">
                <a:fillToRect l="50000" t="50000" r="50000" b="50000"/>
              </a:path>
            </a:gradFill>
            <a:ln w="9525">
              <a:noFill/>
              <a:round/>
              <a:headEnd/>
              <a:tailEnd/>
            </a:ln>
          </p:spPr>
          <p:txBody>
            <a:bodyPr wrap="none" anchor="ctr"/>
            <a:lstStyle/>
            <a:p>
              <a:pPr algn="ctr" eaLnBrk="1" hangingPunct="1"/>
              <a:endParaRPr lang="en-US"/>
            </a:p>
          </p:txBody>
        </p:sp>
        <p:sp>
          <p:nvSpPr>
            <p:cNvPr id="43061" name="Oval 5"/>
            <p:cNvSpPr>
              <a:spLocks noChangeArrowheads="1"/>
            </p:cNvSpPr>
            <p:nvPr/>
          </p:nvSpPr>
          <p:spPr bwMode="auto">
            <a:xfrm>
              <a:off x="360" y="3414"/>
              <a:ext cx="87" cy="84"/>
            </a:xfrm>
            <a:prstGeom prst="ellipse">
              <a:avLst/>
            </a:prstGeom>
            <a:solidFill>
              <a:srgbClr val="F800D5"/>
            </a:solidFill>
            <a:ln w="19050">
              <a:solidFill>
                <a:schemeClr val="bg1"/>
              </a:solidFill>
              <a:round/>
              <a:headEnd/>
              <a:tailEnd/>
            </a:ln>
          </p:spPr>
          <p:txBody>
            <a:bodyPr wrap="none" anchor="ctr"/>
            <a:lstStyle/>
            <a:p>
              <a:endParaRPr lang="he-IL" sz="1800"/>
            </a:p>
          </p:txBody>
        </p:sp>
      </p:grpSp>
      <p:sp>
        <p:nvSpPr>
          <p:cNvPr id="1086471" name="Text Box 7"/>
          <p:cNvSpPr txBox="1">
            <a:spLocks noChangeArrowheads="1"/>
          </p:cNvSpPr>
          <p:nvPr/>
        </p:nvSpPr>
        <p:spPr bwMode="auto">
          <a:xfrm>
            <a:off x="325438" y="1145396"/>
            <a:ext cx="8483600" cy="641350"/>
          </a:xfrm>
          <a:prstGeom prst="rect">
            <a:avLst/>
          </a:prstGeom>
          <a:noFill/>
          <a:ln w="9525">
            <a:noFill/>
            <a:miter lim="800000"/>
            <a:headEnd/>
            <a:tailEnd/>
          </a:ln>
        </p:spPr>
        <p:txBody>
          <a:bodyPr>
            <a:spAutoFit/>
          </a:bodyPr>
          <a:lstStyle/>
          <a:p>
            <a:pPr algn="ctr">
              <a:spcBef>
                <a:spcPct val="50000"/>
              </a:spcBef>
            </a:pPr>
            <a:r>
              <a:rPr lang="en-US" sz="1800" b="1" i="1" dirty="0"/>
              <a:t>Dose-Distribution Function Calculated for the HOD system with a UVT of 92%  waters. </a:t>
            </a:r>
            <a:endParaRPr lang="en-US" sz="1800" b="1" dirty="0"/>
          </a:p>
        </p:txBody>
      </p:sp>
      <p:sp>
        <p:nvSpPr>
          <p:cNvPr id="1086474" name="Text Box 10"/>
          <p:cNvSpPr txBox="1">
            <a:spLocks noChangeArrowheads="1"/>
          </p:cNvSpPr>
          <p:nvPr/>
        </p:nvSpPr>
        <p:spPr bwMode="auto">
          <a:xfrm>
            <a:off x="214313" y="1660525"/>
            <a:ext cx="8742362" cy="427038"/>
          </a:xfrm>
          <a:prstGeom prst="rect">
            <a:avLst/>
          </a:prstGeom>
          <a:noFill/>
          <a:ln w="9525">
            <a:noFill/>
            <a:miter lim="800000"/>
            <a:headEnd/>
            <a:tailEnd/>
          </a:ln>
        </p:spPr>
        <p:txBody>
          <a:bodyPr>
            <a:spAutoFit/>
          </a:bodyPr>
          <a:lstStyle/>
          <a:p>
            <a:pPr eaLnBrk="1" hangingPunct="1"/>
            <a:r>
              <a:rPr lang="en-US" sz="2200" b="1" dirty="0"/>
              <a:t>The “Chiu” Dose Distribution Function – Conventional Reactor </a:t>
            </a:r>
          </a:p>
        </p:txBody>
      </p:sp>
      <p:grpSp>
        <p:nvGrpSpPr>
          <p:cNvPr id="3" name="Group 11"/>
          <p:cNvGrpSpPr>
            <a:grpSpLocks/>
          </p:cNvGrpSpPr>
          <p:nvPr/>
        </p:nvGrpSpPr>
        <p:grpSpPr bwMode="auto">
          <a:xfrm rot="174704">
            <a:off x="194789" y="2858731"/>
            <a:ext cx="1104900" cy="1114425"/>
            <a:chOff x="19" y="1818"/>
            <a:chExt cx="696" cy="702"/>
          </a:xfrm>
        </p:grpSpPr>
        <p:sp>
          <p:nvSpPr>
            <p:cNvPr id="43056" name="Oval 12"/>
            <p:cNvSpPr>
              <a:spLocks noChangeArrowheads="1"/>
            </p:cNvSpPr>
            <p:nvPr/>
          </p:nvSpPr>
          <p:spPr bwMode="auto">
            <a:xfrm>
              <a:off x="65" y="1862"/>
              <a:ext cx="606" cy="618"/>
            </a:xfrm>
            <a:prstGeom prst="ellipse">
              <a:avLst/>
            </a:prstGeom>
            <a:solidFill>
              <a:srgbClr val="FFD2FF"/>
            </a:solidFill>
            <a:ln w="9525">
              <a:noFill/>
              <a:round/>
              <a:headEnd/>
              <a:tailEnd/>
            </a:ln>
          </p:spPr>
          <p:txBody>
            <a:bodyPr wrap="none" anchor="ctr"/>
            <a:lstStyle/>
            <a:p>
              <a:pPr algn="ctr" rtl="1" eaLnBrk="1" hangingPunct="1"/>
              <a:endParaRPr lang="en-US"/>
            </a:p>
          </p:txBody>
        </p:sp>
        <p:sp>
          <p:nvSpPr>
            <p:cNvPr id="43057" name="Oval 13"/>
            <p:cNvSpPr>
              <a:spLocks noChangeArrowheads="1"/>
            </p:cNvSpPr>
            <p:nvPr/>
          </p:nvSpPr>
          <p:spPr bwMode="auto">
            <a:xfrm>
              <a:off x="19" y="1818"/>
              <a:ext cx="696" cy="702"/>
            </a:xfrm>
            <a:prstGeom prst="ellipse">
              <a:avLst/>
            </a:prstGeom>
            <a:solidFill>
              <a:schemeClr val="folHlink"/>
            </a:solidFill>
            <a:ln w="9525">
              <a:solidFill>
                <a:schemeClr val="tx1"/>
              </a:solidFill>
              <a:round/>
              <a:headEnd/>
              <a:tailEnd/>
            </a:ln>
          </p:spPr>
          <p:txBody>
            <a:bodyPr wrap="none" anchor="ctr"/>
            <a:lstStyle/>
            <a:p>
              <a:endParaRPr lang="he-IL" sz="1800"/>
            </a:p>
          </p:txBody>
        </p:sp>
        <p:sp>
          <p:nvSpPr>
            <p:cNvPr id="43058" name="Oval 14"/>
            <p:cNvSpPr>
              <a:spLocks noChangeArrowheads="1"/>
            </p:cNvSpPr>
            <p:nvPr/>
          </p:nvSpPr>
          <p:spPr bwMode="auto">
            <a:xfrm>
              <a:off x="65" y="1862"/>
              <a:ext cx="606" cy="618"/>
            </a:xfrm>
            <a:prstGeom prst="ellipse">
              <a:avLst/>
            </a:prstGeom>
            <a:solidFill>
              <a:srgbClr val="F800D5"/>
            </a:solidFill>
            <a:ln w="9525">
              <a:solidFill>
                <a:srgbClr val="F800D5"/>
              </a:solidFill>
              <a:round/>
              <a:headEnd/>
              <a:tailEnd/>
            </a:ln>
          </p:spPr>
          <p:txBody>
            <a:bodyPr wrap="none" anchor="ctr"/>
            <a:lstStyle/>
            <a:p>
              <a:endParaRPr lang="he-IL" sz="1800"/>
            </a:p>
          </p:txBody>
        </p:sp>
      </p:grpSp>
      <p:sp>
        <p:nvSpPr>
          <p:cNvPr id="1086480" name="Oval 16"/>
          <p:cNvSpPr>
            <a:spLocks noChangeArrowheads="1"/>
          </p:cNvSpPr>
          <p:nvPr/>
        </p:nvSpPr>
        <p:spPr bwMode="auto">
          <a:xfrm>
            <a:off x="3924888" y="4476750"/>
            <a:ext cx="838200" cy="887413"/>
          </a:xfrm>
          <a:prstGeom prst="ellipse">
            <a:avLst/>
          </a:prstGeom>
          <a:noFill/>
          <a:ln w="34925">
            <a:solidFill>
              <a:srgbClr val="FF0000"/>
            </a:solidFill>
            <a:round/>
            <a:headEnd/>
            <a:tailEnd/>
          </a:ln>
        </p:spPr>
        <p:txBody>
          <a:bodyPr wrap="none" anchor="ctr"/>
          <a:lstStyle/>
          <a:p>
            <a:endParaRPr lang="he-IL" sz="1800"/>
          </a:p>
        </p:txBody>
      </p:sp>
      <p:sp>
        <p:nvSpPr>
          <p:cNvPr id="1086481" name="Text Box 17"/>
          <p:cNvSpPr txBox="1">
            <a:spLocks noChangeArrowheads="1"/>
          </p:cNvSpPr>
          <p:nvPr/>
        </p:nvSpPr>
        <p:spPr bwMode="auto">
          <a:xfrm>
            <a:off x="3909542" y="3506788"/>
            <a:ext cx="1041400" cy="923330"/>
          </a:xfrm>
          <a:prstGeom prst="rect">
            <a:avLst/>
          </a:prstGeom>
          <a:solidFill>
            <a:srgbClr val="3333CC"/>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en-US" sz="1800" dirty="0">
                <a:solidFill>
                  <a:srgbClr val="FF0000"/>
                </a:solidFill>
              </a:rPr>
              <a:t>Actual </a:t>
            </a:r>
            <a:r>
              <a:rPr lang="en-US" sz="1800" dirty="0" smtClean="0">
                <a:solidFill>
                  <a:srgbClr val="FF0000"/>
                </a:solidFill>
              </a:rPr>
              <a:t>Dose</a:t>
            </a:r>
            <a:endParaRPr lang="en-US" sz="1800" dirty="0">
              <a:solidFill>
                <a:srgbClr val="FF0000"/>
              </a:solidFill>
            </a:endParaRPr>
          </a:p>
          <a:p>
            <a:r>
              <a:rPr lang="en-US" sz="1800" dirty="0">
                <a:solidFill>
                  <a:srgbClr val="FF0000"/>
                </a:solidFill>
              </a:rPr>
              <a:t>RED</a:t>
            </a:r>
          </a:p>
        </p:txBody>
      </p:sp>
      <p:grpSp>
        <p:nvGrpSpPr>
          <p:cNvPr id="4" name="Group 28"/>
          <p:cNvGrpSpPr>
            <a:grpSpLocks/>
          </p:cNvGrpSpPr>
          <p:nvPr/>
        </p:nvGrpSpPr>
        <p:grpSpPr bwMode="auto">
          <a:xfrm>
            <a:off x="39688" y="4389438"/>
            <a:ext cx="1366837" cy="1181100"/>
            <a:chOff x="4095" y="2734"/>
            <a:chExt cx="1331" cy="1399"/>
          </a:xfrm>
        </p:grpSpPr>
        <p:sp>
          <p:nvSpPr>
            <p:cNvPr id="43040" name="Oval 29"/>
            <p:cNvSpPr>
              <a:spLocks noChangeArrowheads="1"/>
            </p:cNvSpPr>
            <p:nvPr/>
          </p:nvSpPr>
          <p:spPr bwMode="auto">
            <a:xfrm>
              <a:off x="4095" y="2815"/>
              <a:ext cx="1331" cy="1202"/>
            </a:xfrm>
            <a:prstGeom prst="ellipse">
              <a:avLst/>
            </a:prstGeom>
            <a:solidFill>
              <a:srgbClr val="0000CC"/>
            </a:solidFill>
            <a:ln w="57150" algn="ctr">
              <a:solidFill>
                <a:srgbClr val="808080"/>
              </a:solidFill>
              <a:round/>
              <a:headEnd/>
              <a:tailEnd/>
            </a:ln>
          </p:spPr>
          <p:txBody>
            <a:bodyPr wrap="none" anchor="ctr"/>
            <a:lstStyle/>
            <a:p>
              <a:endParaRPr lang="he-IL" sz="1800"/>
            </a:p>
          </p:txBody>
        </p:sp>
        <p:sp>
          <p:nvSpPr>
            <p:cNvPr id="43041" name="Oval 30"/>
            <p:cNvSpPr>
              <a:spLocks noChangeAspect="1" noChangeArrowheads="1"/>
            </p:cNvSpPr>
            <p:nvPr/>
          </p:nvSpPr>
          <p:spPr bwMode="auto">
            <a:xfrm>
              <a:off x="4305" y="2891"/>
              <a:ext cx="408" cy="408"/>
            </a:xfrm>
            <a:prstGeom prst="ellipse">
              <a:avLst/>
            </a:prstGeom>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path path="shape">
                <a:fillToRect l="50000" t="50000" r="50000" b="50000"/>
              </a:path>
            </a:gradFill>
            <a:ln w="9525">
              <a:noFill/>
              <a:round/>
              <a:headEnd/>
              <a:tailEnd/>
            </a:ln>
          </p:spPr>
          <p:txBody>
            <a:bodyPr wrap="none" anchor="ctr"/>
            <a:lstStyle/>
            <a:p>
              <a:endParaRPr lang="he-IL" sz="1800"/>
            </a:p>
          </p:txBody>
        </p:sp>
        <p:sp>
          <p:nvSpPr>
            <p:cNvPr id="43042" name="Line 31"/>
            <p:cNvSpPr>
              <a:spLocks noChangeShapeType="1"/>
            </p:cNvSpPr>
            <p:nvPr/>
          </p:nvSpPr>
          <p:spPr bwMode="auto">
            <a:xfrm flipV="1">
              <a:off x="4470" y="3972"/>
              <a:ext cx="0" cy="160"/>
            </a:xfrm>
            <a:prstGeom prst="line">
              <a:avLst/>
            </a:prstGeom>
            <a:noFill/>
            <a:ln w="57150">
              <a:solidFill>
                <a:srgbClr val="808080"/>
              </a:solidFill>
              <a:round/>
              <a:headEnd/>
              <a:tailEnd/>
            </a:ln>
          </p:spPr>
          <p:txBody>
            <a:bodyPr wrap="none" anchor="ctr"/>
            <a:lstStyle/>
            <a:p>
              <a:endParaRPr lang="he-IL"/>
            </a:p>
          </p:txBody>
        </p:sp>
        <p:sp>
          <p:nvSpPr>
            <p:cNvPr id="43043" name="Line 32"/>
            <p:cNvSpPr>
              <a:spLocks noChangeShapeType="1"/>
            </p:cNvSpPr>
            <p:nvPr/>
          </p:nvSpPr>
          <p:spPr bwMode="auto">
            <a:xfrm flipV="1">
              <a:off x="5099" y="3935"/>
              <a:ext cx="0" cy="198"/>
            </a:xfrm>
            <a:prstGeom prst="line">
              <a:avLst/>
            </a:prstGeom>
            <a:noFill/>
            <a:ln w="57150">
              <a:solidFill>
                <a:srgbClr val="808080"/>
              </a:solidFill>
              <a:round/>
              <a:headEnd/>
              <a:tailEnd/>
            </a:ln>
          </p:spPr>
          <p:txBody>
            <a:bodyPr wrap="none" anchor="ctr"/>
            <a:lstStyle/>
            <a:p>
              <a:endParaRPr lang="he-IL"/>
            </a:p>
          </p:txBody>
        </p:sp>
        <p:sp>
          <p:nvSpPr>
            <p:cNvPr id="43044" name="Line 33"/>
            <p:cNvSpPr>
              <a:spLocks noChangeShapeType="1"/>
            </p:cNvSpPr>
            <p:nvPr/>
          </p:nvSpPr>
          <p:spPr bwMode="auto">
            <a:xfrm rot="16200000" flipV="1">
              <a:off x="4781" y="3722"/>
              <a:ext cx="0" cy="820"/>
            </a:xfrm>
            <a:prstGeom prst="line">
              <a:avLst/>
            </a:prstGeom>
            <a:noFill/>
            <a:ln w="57150">
              <a:solidFill>
                <a:srgbClr val="808080"/>
              </a:solidFill>
              <a:round/>
              <a:headEnd/>
              <a:tailEnd/>
            </a:ln>
          </p:spPr>
          <p:txBody>
            <a:bodyPr wrap="none" anchor="ctr"/>
            <a:lstStyle/>
            <a:p>
              <a:endParaRPr lang="he-IL"/>
            </a:p>
          </p:txBody>
        </p:sp>
        <p:sp>
          <p:nvSpPr>
            <p:cNvPr id="43045" name="Line 34"/>
            <p:cNvSpPr>
              <a:spLocks noChangeShapeType="1"/>
            </p:cNvSpPr>
            <p:nvPr/>
          </p:nvSpPr>
          <p:spPr bwMode="auto">
            <a:xfrm>
              <a:off x="4426" y="2743"/>
              <a:ext cx="0" cy="144"/>
            </a:xfrm>
            <a:prstGeom prst="line">
              <a:avLst/>
            </a:prstGeom>
            <a:noFill/>
            <a:ln w="57150">
              <a:solidFill>
                <a:srgbClr val="808080"/>
              </a:solidFill>
              <a:round/>
              <a:headEnd/>
              <a:tailEnd/>
            </a:ln>
          </p:spPr>
          <p:txBody>
            <a:bodyPr wrap="none" anchor="ctr"/>
            <a:lstStyle/>
            <a:p>
              <a:endParaRPr lang="he-IL"/>
            </a:p>
          </p:txBody>
        </p:sp>
        <p:sp>
          <p:nvSpPr>
            <p:cNvPr id="43046" name="Line 35"/>
            <p:cNvSpPr>
              <a:spLocks noChangeShapeType="1"/>
            </p:cNvSpPr>
            <p:nvPr/>
          </p:nvSpPr>
          <p:spPr bwMode="auto">
            <a:xfrm>
              <a:off x="5055" y="2734"/>
              <a:ext cx="0" cy="145"/>
            </a:xfrm>
            <a:prstGeom prst="line">
              <a:avLst/>
            </a:prstGeom>
            <a:noFill/>
            <a:ln w="57150">
              <a:solidFill>
                <a:srgbClr val="808080"/>
              </a:solidFill>
              <a:round/>
              <a:headEnd/>
              <a:tailEnd/>
            </a:ln>
          </p:spPr>
          <p:txBody>
            <a:bodyPr wrap="none" anchor="ctr"/>
            <a:lstStyle/>
            <a:p>
              <a:endParaRPr lang="he-IL"/>
            </a:p>
          </p:txBody>
        </p:sp>
        <p:sp>
          <p:nvSpPr>
            <p:cNvPr id="43047" name="Line 36"/>
            <p:cNvSpPr>
              <a:spLocks noChangeShapeType="1"/>
            </p:cNvSpPr>
            <p:nvPr/>
          </p:nvSpPr>
          <p:spPr bwMode="auto">
            <a:xfrm rot="5400000">
              <a:off x="4737" y="2325"/>
              <a:ext cx="0" cy="820"/>
            </a:xfrm>
            <a:prstGeom prst="line">
              <a:avLst/>
            </a:prstGeom>
            <a:noFill/>
            <a:ln w="57150">
              <a:solidFill>
                <a:srgbClr val="808080"/>
              </a:solidFill>
              <a:round/>
              <a:headEnd/>
              <a:tailEnd/>
            </a:ln>
          </p:spPr>
          <p:txBody>
            <a:bodyPr wrap="none" anchor="ctr"/>
            <a:lstStyle/>
            <a:p>
              <a:endParaRPr lang="he-IL"/>
            </a:p>
          </p:txBody>
        </p:sp>
        <p:sp>
          <p:nvSpPr>
            <p:cNvPr id="43048" name="Rectangle 37"/>
            <p:cNvSpPr>
              <a:spLocks noChangeArrowheads="1"/>
            </p:cNvSpPr>
            <p:nvPr/>
          </p:nvSpPr>
          <p:spPr bwMode="auto">
            <a:xfrm>
              <a:off x="4426" y="2743"/>
              <a:ext cx="613" cy="144"/>
            </a:xfrm>
            <a:prstGeom prst="rect">
              <a:avLst/>
            </a:prstGeom>
            <a:solidFill>
              <a:srgbClr val="0000CC"/>
            </a:solidFill>
            <a:ln w="9525">
              <a:noFill/>
              <a:miter lim="800000"/>
              <a:headEnd/>
              <a:tailEnd/>
            </a:ln>
          </p:spPr>
          <p:txBody>
            <a:bodyPr wrap="none" anchor="ctr"/>
            <a:lstStyle/>
            <a:p>
              <a:endParaRPr lang="he-IL" sz="1800"/>
            </a:p>
          </p:txBody>
        </p:sp>
        <p:sp>
          <p:nvSpPr>
            <p:cNvPr id="43049" name="Rectangle 38"/>
            <p:cNvSpPr>
              <a:spLocks noChangeArrowheads="1"/>
            </p:cNvSpPr>
            <p:nvPr/>
          </p:nvSpPr>
          <p:spPr bwMode="auto">
            <a:xfrm>
              <a:off x="4464" y="3917"/>
              <a:ext cx="613" cy="197"/>
            </a:xfrm>
            <a:prstGeom prst="rect">
              <a:avLst/>
            </a:prstGeom>
            <a:solidFill>
              <a:srgbClr val="0000CC"/>
            </a:solidFill>
            <a:ln w="9525">
              <a:noFill/>
              <a:miter lim="800000"/>
              <a:headEnd/>
              <a:tailEnd/>
            </a:ln>
          </p:spPr>
          <p:txBody>
            <a:bodyPr wrap="none" anchor="ctr"/>
            <a:lstStyle/>
            <a:p>
              <a:endParaRPr lang="he-IL" sz="1800"/>
            </a:p>
          </p:txBody>
        </p:sp>
        <p:sp>
          <p:nvSpPr>
            <p:cNvPr id="43050" name="Oval 39"/>
            <p:cNvSpPr>
              <a:spLocks noChangeAspect="1" noChangeArrowheads="1"/>
            </p:cNvSpPr>
            <p:nvPr/>
          </p:nvSpPr>
          <p:spPr bwMode="auto">
            <a:xfrm>
              <a:off x="4349" y="3548"/>
              <a:ext cx="408" cy="408"/>
            </a:xfrm>
            <a:prstGeom prst="ellipse">
              <a:avLst/>
            </a:prstGeom>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path path="shape">
                <a:fillToRect l="50000" t="50000" r="50000" b="50000"/>
              </a:path>
            </a:gradFill>
            <a:ln w="9525">
              <a:noFill/>
              <a:round/>
              <a:headEnd/>
              <a:tailEnd/>
            </a:ln>
          </p:spPr>
          <p:txBody>
            <a:bodyPr wrap="none" anchor="ctr"/>
            <a:lstStyle/>
            <a:p>
              <a:endParaRPr lang="he-IL" sz="1800"/>
            </a:p>
          </p:txBody>
        </p:sp>
        <p:sp>
          <p:nvSpPr>
            <p:cNvPr id="43051" name="Oval 40"/>
            <p:cNvSpPr>
              <a:spLocks noChangeAspect="1" noChangeArrowheads="1"/>
            </p:cNvSpPr>
            <p:nvPr/>
          </p:nvSpPr>
          <p:spPr bwMode="auto">
            <a:xfrm>
              <a:off x="4784" y="2888"/>
              <a:ext cx="408" cy="408"/>
            </a:xfrm>
            <a:prstGeom prst="ellipse">
              <a:avLst/>
            </a:prstGeom>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path path="shape">
                <a:fillToRect l="50000" t="50000" r="50000" b="50000"/>
              </a:path>
            </a:gradFill>
            <a:ln w="9525">
              <a:noFill/>
              <a:round/>
              <a:headEnd/>
              <a:tailEnd/>
            </a:ln>
          </p:spPr>
          <p:txBody>
            <a:bodyPr wrap="none" anchor="ctr"/>
            <a:lstStyle/>
            <a:p>
              <a:endParaRPr lang="he-IL" sz="1800"/>
            </a:p>
          </p:txBody>
        </p:sp>
        <p:sp>
          <p:nvSpPr>
            <p:cNvPr id="43052" name="Oval 41"/>
            <p:cNvSpPr>
              <a:spLocks noChangeAspect="1" noChangeArrowheads="1"/>
            </p:cNvSpPr>
            <p:nvPr/>
          </p:nvSpPr>
          <p:spPr bwMode="auto">
            <a:xfrm>
              <a:off x="4781" y="3537"/>
              <a:ext cx="408" cy="408"/>
            </a:xfrm>
            <a:prstGeom prst="ellipse">
              <a:avLst/>
            </a:prstGeom>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path path="shape">
                <a:fillToRect l="50000" t="50000" r="50000" b="50000"/>
              </a:path>
            </a:gradFill>
            <a:ln w="9525">
              <a:noFill/>
              <a:round/>
              <a:headEnd/>
              <a:tailEnd/>
            </a:ln>
          </p:spPr>
          <p:txBody>
            <a:bodyPr wrap="none" anchor="ctr"/>
            <a:lstStyle/>
            <a:p>
              <a:endParaRPr lang="he-IL" sz="1800"/>
            </a:p>
          </p:txBody>
        </p:sp>
        <p:sp>
          <p:nvSpPr>
            <p:cNvPr id="43053" name="Oval 42"/>
            <p:cNvSpPr>
              <a:spLocks noChangeAspect="1" noChangeArrowheads="1"/>
            </p:cNvSpPr>
            <p:nvPr/>
          </p:nvSpPr>
          <p:spPr bwMode="auto">
            <a:xfrm>
              <a:off x="4548" y="3219"/>
              <a:ext cx="408" cy="408"/>
            </a:xfrm>
            <a:prstGeom prst="ellipse">
              <a:avLst/>
            </a:prstGeom>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path path="shape">
                <a:fillToRect l="50000" t="50000" r="50000" b="50000"/>
              </a:path>
            </a:gradFill>
            <a:ln w="9525">
              <a:noFill/>
              <a:round/>
              <a:headEnd/>
              <a:tailEnd/>
            </a:ln>
          </p:spPr>
          <p:txBody>
            <a:bodyPr wrap="none" anchor="ctr"/>
            <a:lstStyle/>
            <a:p>
              <a:endParaRPr lang="he-IL" sz="1800"/>
            </a:p>
          </p:txBody>
        </p:sp>
        <p:sp>
          <p:nvSpPr>
            <p:cNvPr id="43054" name="Oval 43"/>
            <p:cNvSpPr>
              <a:spLocks noChangeAspect="1" noChangeArrowheads="1"/>
            </p:cNvSpPr>
            <p:nvPr/>
          </p:nvSpPr>
          <p:spPr bwMode="auto">
            <a:xfrm>
              <a:off x="4098" y="3219"/>
              <a:ext cx="408" cy="408"/>
            </a:xfrm>
            <a:prstGeom prst="ellipse">
              <a:avLst/>
            </a:prstGeom>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path path="shape">
                <a:fillToRect l="50000" t="50000" r="50000" b="50000"/>
              </a:path>
            </a:gradFill>
            <a:ln w="9525">
              <a:noFill/>
              <a:round/>
              <a:headEnd/>
              <a:tailEnd/>
            </a:ln>
          </p:spPr>
          <p:txBody>
            <a:bodyPr wrap="none" anchor="ctr"/>
            <a:lstStyle/>
            <a:p>
              <a:endParaRPr lang="he-IL" sz="1800"/>
            </a:p>
          </p:txBody>
        </p:sp>
        <p:sp>
          <p:nvSpPr>
            <p:cNvPr id="43055" name="Oval 44"/>
            <p:cNvSpPr>
              <a:spLocks noChangeAspect="1" noChangeArrowheads="1"/>
            </p:cNvSpPr>
            <p:nvPr/>
          </p:nvSpPr>
          <p:spPr bwMode="auto">
            <a:xfrm>
              <a:off x="5010" y="3219"/>
              <a:ext cx="408" cy="408"/>
            </a:xfrm>
            <a:prstGeom prst="ellipse">
              <a:avLst/>
            </a:prstGeom>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path path="shape">
                <a:fillToRect l="50000" t="50000" r="50000" b="50000"/>
              </a:path>
            </a:gradFill>
            <a:ln w="9525">
              <a:noFill/>
              <a:round/>
              <a:headEnd/>
              <a:tailEnd/>
            </a:ln>
          </p:spPr>
          <p:txBody>
            <a:bodyPr wrap="none" anchor="ctr"/>
            <a:lstStyle/>
            <a:p>
              <a:endParaRPr lang="he-IL" sz="1800"/>
            </a:p>
          </p:txBody>
        </p:sp>
      </p:grpSp>
      <p:sp>
        <p:nvSpPr>
          <p:cNvPr id="53" name="Rectangle 8"/>
          <p:cNvSpPr txBox="1">
            <a:spLocks noChangeArrowheads="1"/>
          </p:cNvSpPr>
          <p:nvPr/>
        </p:nvSpPr>
        <p:spPr bwMode="auto">
          <a:xfrm>
            <a:off x="1668653" y="-22673"/>
            <a:ext cx="5317363" cy="687137"/>
          </a:xfrm>
          <a:prstGeom prst="rect">
            <a:avLst/>
          </a:prstGeom>
          <a:ln>
            <a:miter lim="800000"/>
            <a:headEnd/>
            <a:tailEnd/>
          </a:ln>
          <a:effectLst>
            <a:outerShdw dist="17961" dir="2700000" algn="ctr" rotWithShape="0">
              <a:schemeClr val="bg2"/>
            </a:outerShdw>
          </a:effectLst>
        </p:spPr>
        <p:txBody>
          <a:bodyPr vert="horz" wrap="square" lIns="91440" tIns="45720" rIns="91440" bIns="45720" numCol="1" anchor="ctr" anchorCtr="0" compatLnSpc="1">
            <a:prstTxWarp prst="textNoShape">
              <a:avLst/>
            </a:prstTxWarp>
            <a:normAutofit fontScale="97500"/>
          </a:bodyPr>
          <a:lstStyle/>
          <a:p>
            <a:pPr eaLnBrk="1" fontAlgn="auto" hangingPunct="1">
              <a:spcAft>
                <a:spcPts val="0"/>
              </a:spcAft>
              <a:defRPr/>
            </a:pPr>
            <a:r>
              <a:rPr lang="en-US" sz="2200" b="1" dirty="0" smtClean="0">
                <a:solidFill>
                  <a:schemeClr val="bg1"/>
                </a:solidFill>
                <a:latin typeface="+mj-lt"/>
                <a:ea typeface="+mj-ea"/>
                <a:cs typeface="+mj-cs"/>
              </a:rPr>
              <a:t>UV Dose Distribution– Hydraulic &amp; Light</a:t>
            </a:r>
            <a:br>
              <a:rPr lang="en-US" sz="2200" b="1" dirty="0" smtClean="0">
                <a:solidFill>
                  <a:schemeClr val="bg1"/>
                </a:solidFill>
                <a:latin typeface="+mj-lt"/>
                <a:ea typeface="+mj-ea"/>
                <a:cs typeface="+mj-cs"/>
              </a:rPr>
            </a:br>
            <a:r>
              <a:rPr lang="en-US" b="1" dirty="0" smtClean="0">
                <a:solidFill>
                  <a:schemeClr val="bg1"/>
                </a:solidFill>
                <a:latin typeface="+mj-lt"/>
                <a:ea typeface="+mj-ea"/>
                <a:cs typeface="+mj-cs"/>
              </a:rPr>
              <a:t>Narrow Dose Distribution (No “Dim-Tracks”) </a:t>
            </a:r>
            <a:endParaRPr lang="en-US" sz="2200" b="1" dirty="0" smtClean="0">
              <a:solidFill>
                <a:schemeClr val="bg1"/>
              </a:solidFill>
              <a:latin typeface="+mj-lt"/>
              <a:ea typeface="+mj-ea"/>
              <a:cs typeface="+mj-cs"/>
            </a:endParaRPr>
          </a:p>
        </p:txBody>
      </p:sp>
      <p:cxnSp>
        <p:nvCxnSpPr>
          <p:cNvPr id="61" name="Straight Connector 60"/>
          <p:cNvCxnSpPr/>
          <p:nvPr/>
        </p:nvCxnSpPr>
        <p:spPr>
          <a:xfrm rot="10800000" flipV="1">
            <a:off x="3924889" y="4521985"/>
            <a:ext cx="1266237" cy="545382"/>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10800000">
            <a:off x="3909542" y="4538558"/>
            <a:ext cx="1266236" cy="538096"/>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grpSp>
        <p:nvGrpSpPr>
          <p:cNvPr id="5" name="Group 18"/>
          <p:cNvGrpSpPr>
            <a:grpSpLocks/>
          </p:cNvGrpSpPr>
          <p:nvPr/>
        </p:nvGrpSpPr>
        <p:grpSpPr bwMode="auto">
          <a:xfrm>
            <a:off x="1695711" y="2026866"/>
            <a:ext cx="6764166" cy="4679508"/>
            <a:chOff x="454" y="1343"/>
            <a:chExt cx="4155" cy="2789"/>
          </a:xfrm>
        </p:grpSpPr>
        <p:grpSp>
          <p:nvGrpSpPr>
            <p:cNvPr id="6" name="Group 19"/>
            <p:cNvGrpSpPr>
              <a:grpSpLocks/>
            </p:cNvGrpSpPr>
            <p:nvPr/>
          </p:nvGrpSpPr>
          <p:grpSpPr bwMode="auto">
            <a:xfrm>
              <a:off x="454" y="1343"/>
              <a:ext cx="4155" cy="2789"/>
              <a:chOff x="454" y="1343"/>
              <a:chExt cx="4155" cy="2789"/>
            </a:xfrm>
          </p:grpSpPr>
          <p:pic>
            <p:nvPicPr>
              <p:cNvPr id="70" name="Picture 20"/>
              <p:cNvPicPr>
                <a:picLocks noChangeAspect="1" noChangeArrowheads="1"/>
              </p:cNvPicPr>
              <p:nvPr/>
            </p:nvPicPr>
            <p:blipFill>
              <a:blip r:embed="rId4" cstate="email"/>
              <a:srcRect/>
              <a:stretch>
                <a:fillRect/>
              </a:stretch>
            </p:blipFill>
            <p:spPr bwMode="auto">
              <a:xfrm>
                <a:off x="454" y="1343"/>
                <a:ext cx="4155" cy="2789"/>
              </a:xfrm>
              <a:prstGeom prst="rect">
                <a:avLst/>
              </a:prstGeom>
              <a:ln>
                <a:noFill/>
              </a:ln>
              <a:effectLst>
                <a:outerShdw blurRad="292100" dist="139700" dir="2700000" algn="tl" rotWithShape="0">
                  <a:srgbClr val="333333">
                    <a:alpha val="65000"/>
                  </a:srgbClr>
                </a:outerShdw>
              </a:effectLst>
            </p:spPr>
          </p:pic>
          <p:sp>
            <p:nvSpPr>
              <p:cNvPr id="71" name="Rectangle 21"/>
              <p:cNvSpPr>
                <a:spLocks noChangeArrowheads="1"/>
              </p:cNvSpPr>
              <p:nvPr/>
            </p:nvSpPr>
            <p:spPr bwMode="auto">
              <a:xfrm>
                <a:off x="3272" y="1835"/>
                <a:ext cx="1104" cy="696"/>
              </a:xfrm>
              <a:prstGeom prst="rect">
                <a:avLst/>
              </a:prstGeom>
              <a:solidFill>
                <a:srgbClr val="FFFFFF"/>
              </a:solidFill>
              <a:ln w="9525">
                <a:noFill/>
                <a:miter lim="800000"/>
                <a:headEnd/>
                <a:tailEnd/>
              </a:ln>
            </p:spPr>
            <p:txBody>
              <a:bodyPr wrap="none" anchor="ctr"/>
              <a:lstStyle/>
              <a:p>
                <a:endParaRPr lang="he-IL" sz="1800"/>
              </a:p>
            </p:txBody>
          </p:sp>
        </p:grpSp>
        <p:sp>
          <p:nvSpPr>
            <p:cNvPr id="69" name="Rectangle 22"/>
            <p:cNvSpPr>
              <a:spLocks noChangeArrowheads="1"/>
            </p:cNvSpPr>
            <p:nvPr/>
          </p:nvSpPr>
          <p:spPr bwMode="auto">
            <a:xfrm>
              <a:off x="1281" y="1543"/>
              <a:ext cx="1136" cy="152"/>
            </a:xfrm>
            <a:prstGeom prst="rect">
              <a:avLst/>
            </a:prstGeom>
            <a:solidFill>
              <a:srgbClr val="FFFFFF"/>
            </a:solidFill>
            <a:ln w="9525">
              <a:noFill/>
              <a:miter lim="800000"/>
              <a:headEnd/>
              <a:tailEnd/>
            </a:ln>
          </p:spPr>
          <p:txBody>
            <a:bodyPr wrap="none" anchor="ctr"/>
            <a:lstStyle/>
            <a:p>
              <a:endParaRPr lang="he-IL" sz="1800"/>
            </a:p>
          </p:txBody>
        </p:sp>
      </p:grpSp>
      <p:sp>
        <p:nvSpPr>
          <p:cNvPr id="1086479" name="Text Box 15"/>
          <p:cNvSpPr txBox="1">
            <a:spLocks noChangeArrowheads="1"/>
          </p:cNvSpPr>
          <p:nvPr/>
        </p:nvSpPr>
        <p:spPr bwMode="auto">
          <a:xfrm>
            <a:off x="5862458" y="2897188"/>
            <a:ext cx="1981200" cy="388937"/>
          </a:xfrm>
          <a:prstGeom prst="rect">
            <a:avLst/>
          </a:prstGeom>
          <a:gradFill rotWithShape="1">
            <a:gsLst>
              <a:gs pos="0">
                <a:srgbClr val="7087A0"/>
              </a:gs>
              <a:gs pos="50000">
                <a:srgbClr val="7087A0">
                  <a:gamma/>
                  <a:tint val="69804"/>
                  <a:invGamma/>
                </a:srgbClr>
              </a:gs>
              <a:gs pos="100000">
                <a:srgbClr val="7087A0"/>
              </a:gs>
            </a:gsLst>
            <a:lin ang="0" scaled="1"/>
          </a:gradFill>
          <a:ln w="3175" algn="ctr">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54000" rIns="54000" anchor="ctr"/>
          <a:lstStyle/>
          <a:p>
            <a:pPr algn="ctr">
              <a:lnSpc>
                <a:spcPct val="85000"/>
              </a:lnSpc>
              <a:buClr>
                <a:srgbClr val="7087A0"/>
              </a:buClr>
              <a:buSzPct val="80000"/>
              <a:buFont typeface="Monotype Sorts"/>
              <a:buNone/>
              <a:defRPr/>
            </a:pPr>
            <a:r>
              <a:rPr kumimoji="1" lang="en-US" sz="1600" b="1" dirty="0">
                <a:solidFill>
                  <a:srgbClr val="009900"/>
                </a:solidFill>
                <a:effectLst>
                  <a:outerShdw blurRad="38100" dist="38100" dir="2700000" algn="tl">
                    <a:srgbClr val="000000"/>
                  </a:outerShdw>
                </a:effectLst>
              </a:rPr>
              <a:t>HOD System </a:t>
            </a:r>
          </a:p>
        </p:txBody>
      </p:sp>
      <p:grpSp>
        <p:nvGrpSpPr>
          <p:cNvPr id="7" name="Group 23"/>
          <p:cNvGrpSpPr>
            <a:grpSpLocks/>
          </p:cNvGrpSpPr>
          <p:nvPr/>
        </p:nvGrpSpPr>
        <p:grpSpPr bwMode="auto">
          <a:xfrm>
            <a:off x="2488230" y="5534025"/>
            <a:ext cx="2560637" cy="385763"/>
            <a:chOff x="576" y="3295"/>
            <a:chExt cx="1493" cy="243"/>
          </a:xfrm>
        </p:grpSpPr>
        <p:grpSp>
          <p:nvGrpSpPr>
            <p:cNvPr id="8" name="Group 24"/>
            <p:cNvGrpSpPr>
              <a:grpSpLocks/>
            </p:cNvGrpSpPr>
            <p:nvPr/>
          </p:nvGrpSpPr>
          <p:grpSpPr bwMode="auto">
            <a:xfrm>
              <a:off x="697" y="3295"/>
              <a:ext cx="1247" cy="243"/>
              <a:chOff x="943" y="3241"/>
              <a:chExt cx="1247" cy="243"/>
            </a:xfrm>
          </p:grpSpPr>
          <p:sp>
            <p:nvSpPr>
              <p:cNvPr id="43033" name="Text Box 25"/>
              <p:cNvSpPr txBox="1">
                <a:spLocks noChangeArrowheads="1"/>
              </p:cNvSpPr>
              <p:nvPr/>
            </p:nvSpPr>
            <p:spPr bwMode="auto">
              <a:xfrm>
                <a:off x="943" y="3241"/>
                <a:ext cx="1243" cy="243"/>
              </a:xfrm>
              <a:prstGeom prst="rect">
                <a:avLst/>
              </a:prstGeom>
              <a:solidFill>
                <a:srgbClr val="00FF00"/>
              </a:solidFill>
              <a:ln>
                <a:headEnd/>
                <a:tailEnd/>
              </a:ln>
            </p:spPr>
            <p:style>
              <a:lnRef idx="0">
                <a:schemeClr val="accent2"/>
              </a:lnRef>
              <a:fillRef idx="3">
                <a:schemeClr val="accent2"/>
              </a:fillRef>
              <a:effectRef idx="3">
                <a:schemeClr val="accent2"/>
              </a:effectRef>
              <a:fontRef idx="minor">
                <a:schemeClr val="lt1"/>
              </a:fontRef>
            </p:style>
            <p:txBody>
              <a:bodyPr lIns="0" rIns="0">
                <a:spAutoFit/>
              </a:bodyPr>
              <a:lstStyle/>
              <a:p>
                <a:pPr algn="ctr">
                  <a:spcBef>
                    <a:spcPct val="50000"/>
                  </a:spcBef>
                </a:pPr>
                <a:r>
                  <a:rPr lang="en-US" sz="1800" b="1" dirty="0"/>
                  <a:t>Low-Dose tracks</a:t>
                </a:r>
              </a:p>
            </p:txBody>
          </p:sp>
          <p:sp>
            <p:nvSpPr>
              <p:cNvPr id="43034" name="Line 26"/>
              <p:cNvSpPr>
                <a:spLocks noChangeShapeType="1"/>
              </p:cNvSpPr>
              <p:nvPr/>
            </p:nvSpPr>
            <p:spPr bwMode="auto">
              <a:xfrm flipV="1">
                <a:off x="948" y="3246"/>
                <a:ext cx="1242" cy="228"/>
              </a:xfrm>
              <a:prstGeom prst="line">
                <a:avLst/>
              </a:prstGeom>
              <a:noFill/>
              <a:ln w="38100">
                <a:solidFill>
                  <a:srgbClr val="FF0000"/>
                </a:solidFill>
                <a:prstDash val="sysDot"/>
                <a:round/>
                <a:headEnd/>
                <a:tailEnd/>
              </a:ln>
            </p:spPr>
            <p:txBody>
              <a:bodyPr/>
              <a:lstStyle/>
              <a:p>
                <a:endParaRPr lang="he-IL"/>
              </a:p>
            </p:txBody>
          </p:sp>
          <p:sp>
            <p:nvSpPr>
              <p:cNvPr id="43035" name="Line 27"/>
              <p:cNvSpPr>
                <a:spLocks noChangeShapeType="1"/>
              </p:cNvSpPr>
              <p:nvPr/>
            </p:nvSpPr>
            <p:spPr bwMode="auto">
              <a:xfrm>
                <a:off x="947" y="3245"/>
                <a:ext cx="1242" cy="228"/>
              </a:xfrm>
              <a:prstGeom prst="line">
                <a:avLst/>
              </a:prstGeom>
              <a:noFill/>
              <a:ln w="38100">
                <a:solidFill>
                  <a:srgbClr val="FF0000"/>
                </a:solidFill>
                <a:prstDash val="sysDot"/>
                <a:round/>
                <a:headEnd/>
                <a:tailEnd/>
              </a:ln>
            </p:spPr>
            <p:txBody>
              <a:bodyPr/>
              <a:lstStyle/>
              <a:p>
                <a:endParaRPr lang="he-IL"/>
              </a:p>
            </p:txBody>
          </p:sp>
        </p:grpSp>
        <p:sp>
          <p:nvSpPr>
            <p:cNvPr id="43031" name="Line 28"/>
            <p:cNvSpPr>
              <a:spLocks noChangeShapeType="1"/>
            </p:cNvSpPr>
            <p:nvPr/>
          </p:nvSpPr>
          <p:spPr bwMode="auto">
            <a:xfrm flipH="1">
              <a:off x="576" y="3420"/>
              <a:ext cx="126" cy="0"/>
            </a:xfrm>
            <a:prstGeom prst="line">
              <a:avLst/>
            </a:prstGeom>
            <a:noFill/>
            <a:ln w="38100">
              <a:solidFill>
                <a:schemeClr val="tx1"/>
              </a:solidFill>
              <a:round/>
              <a:headEnd/>
              <a:tailEnd type="triangle" w="med" len="med"/>
            </a:ln>
          </p:spPr>
          <p:txBody>
            <a:bodyPr/>
            <a:lstStyle/>
            <a:p>
              <a:endParaRPr lang="he-IL"/>
            </a:p>
          </p:txBody>
        </p:sp>
        <p:sp>
          <p:nvSpPr>
            <p:cNvPr id="43032" name="Line 29"/>
            <p:cNvSpPr>
              <a:spLocks noChangeShapeType="1"/>
            </p:cNvSpPr>
            <p:nvPr/>
          </p:nvSpPr>
          <p:spPr bwMode="auto">
            <a:xfrm>
              <a:off x="1943" y="3431"/>
              <a:ext cx="126" cy="0"/>
            </a:xfrm>
            <a:prstGeom prst="line">
              <a:avLst/>
            </a:prstGeom>
            <a:noFill/>
            <a:ln w="38100">
              <a:solidFill>
                <a:schemeClr val="tx1"/>
              </a:solidFill>
              <a:round/>
              <a:headEnd/>
              <a:tailEnd type="triangle" w="med" len="med"/>
            </a:ln>
          </p:spPr>
          <p:txBody>
            <a:bodyPr/>
            <a:lstStyle/>
            <a:p>
              <a:endParaRPr lang="he-IL"/>
            </a:p>
          </p:txBody>
        </p:sp>
      </p:grpSp>
      <p:sp>
        <p:nvSpPr>
          <p:cNvPr id="2458676" name="AutoShape 52"/>
          <p:cNvSpPr>
            <a:spLocks noChangeArrowheads="1"/>
          </p:cNvSpPr>
          <p:nvPr/>
        </p:nvSpPr>
        <p:spPr bwMode="auto">
          <a:xfrm>
            <a:off x="6557934" y="3387086"/>
            <a:ext cx="1443037" cy="684212"/>
          </a:xfrm>
          <a:prstGeom prst="wedgeRectCallout">
            <a:avLst>
              <a:gd name="adj1" fmla="val -107866"/>
              <a:gd name="adj2" fmla="val -11486"/>
            </a:avLst>
          </a:prstGeom>
          <a:solidFill>
            <a:srgbClr val="3333CC"/>
          </a:solidFill>
          <a:ln w="19050">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algn="ctr"/>
            <a:r>
              <a:rPr lang="en-US" sz="1800" dirty="0">
                <a:solidFill>
                  <a:srgbClr val="FF0000"/>
                </a:solidFill>
              </a:rPr>
              <a:t>Average </a:t>
            </a:r>
          </a:p>
          <a:p>
            <a:pPr algn="ctr"/>
            <a:r>
              <a:rPr lang="en-US" sz="1800" dirty="0">
                <a:solidFill>
                  <a:srgbClr val="FF0000"/>
                </a:solidFill>
              </a:rPr>
              <a:t>Dose</a:t>
            </a:r>
            <a:r>
              <a:rPr lang="en-US" sz="1800" dirty="0"/>
              <a:t> </a:t>
            </a:r>
          </a:p>
        </p:txBody>
      </p:sp>
      <p:sp>
        <p:nvSpPr>
          <p:cNvPr id="51" name="TextBox 50"/>
          <p:cNvSpPr txBox="1"/>
          <p:nvPr/>
        </p:nvSpPr>
        <p:spPr>
          <a:xfrm>
            <a:off x="1889695" y="664464"/>
            <a:ext cx="5364610" cy="461665"/>
          </a:xfrm>
          <a:prstGeom prst="rect">
            <a:avLst/>
          </a:prstGeom>
          <a:noFill/>
          <a:ln w="12700">
            <a:solidFill>
              <a:schemeClr val="tx1"/>
            </a:solidFill>
          </a:ln>
        </p:spPr>
        <p:txBody>
          <a:bodyPr wrap="none" rtlCol="0">
            <a:spAutoFit/>
          </a:bodyPr>
          <a:lstStyle/>
          <a:p>
            <a:r>
              <a:rPr lang="en-US" sz="2400" b="1" dirty="0">
                <a:solidFill>
                  <a:srgbClr val="CC0000"/>
                </a:solidFill>
                <a:effectLst>
                  <a:outerShdw blurRad="38100" dist="38100" dir="2700000" algn="tl">
                    <a:srgbClr val="000000">
                      <a:alpha val="43137"/>
                    </a:srgbClr>
                  </a:outerShdw>
                </a:effectLst>
              </a:rPr>
              <a:t>Average dose is not the REAL dose</a:t>
            </a:r>
          </a:p>
        </p:txBody>
      </p:sp>
    </p:spTree>
    <p:extLst>
      <p:ext uri="{BB962C8B-B14F-4D97-AF65-F5344CB8AC3E}">
        <p14:creationId xmlns:p14="http://schemas.microsoft.com/office/powerpoint/2010/main" val="227722030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58676"/>
                                        </p:tgtEl>
                                        <p:attrNameLst>
                                          <p:attrName>style.visibility</p:attrName>
                                        </p:attrNameLst>
                                      </p:cBhvr>
                                      <p:to>
                                        <p:strVal val="visible"/>
                                      </p:to>
                                    </p:set>
                                    <p:animEffect transition="in" filter="fade">
                                      <p:cBhvr>
                                        <p:cTn id="7" dur="2000"/>
                                        <p:tgtEl>
                                          <p:spTgt spid="245867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86481"/>
                                        </p:tgtEl>
                                        <p:attrNameLst>
                                          <p:attrName>style.visibility</p:attrName>
                                        </p:attrNameLst>
                                      </p:cBhvr>
                                      <p:to>
                                        <p:strVal val="visible"/>
                                      </p:to>
                                    </p:set>
                                    <p:animEffect transition="in" filter="fade">
                                      <p:cBhvr>
                                        <p:cTn id="10" dur="2000"/>
                                        <p:tgtEl>
                                          <p:spTgt spid="108648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86480"/>
                                        </p:tgtEl>
                                        <p:attrNameLst>
                                          <p:attrName>style.visibility</p:attrName>
                                        </p:attrNameLst>
                                      </p:cBhvr>
                                      <p:to>
                                        <p:strVal val="visible"/>
                                      </p:to>
                                    </p:set>
                                    <p:animEffect transition="in" filter="fade">
                                      <p:cBhvr>
                                        <p:cTn id="13" dur="2000"/>
                                        <p:tgtEl>
                                          <p:spTgt spid="1086480"/>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51"/>
                                        </p:tgtEl>
                                        <p:attrNameLst>
                                          <p:attrName>style.visibility</p:attrName>
                                        </p:attrNameLst>
                                      </p:cBhvr>
                                      <p:to>
                                        <p:strVal val="visible"/>
                                      </p:to>
                                    </p:set>
                                  </p:childTnLst>
                                </p:cTn>
                              </p:par>
                            </p:childTnLst>
                          </p:cTn>
                        </p:par>
                        <p:par>
                          <p:cTn id="18" fill="hold">
                            <p:stCondLst>
                              <p:cond delay="0"/>
                            </p:stCondLst>
                            <p:childTnLst>
                              <p:par>
                                <p:cTn id="19" presetID="26" presetClass="emph" presetSubtype="0" fill="hold" grpId="1" nodeType="afterEffect">
                                  <p:stCondLst>
                                    <p:cond delay="0"/>
                                  </p:stCondLst>
                                  <p:childTnLst>
                                    <p:animEffect transition="out" filter="fade">
                                      <p:cBhvr>
                                        <p:cTn id="20" dur="500" tmFilter="0, 0; .2, .5; .8, .5; 1, 0"/>
                                        <p:tgtEl>
                                          <p:spTgt spid="51"/>
                                        </p:tgtEl>
                                      </p:cBhvr>
                                    </p:animEffect>
                                    <p:animScale>
                                      <p:cBhvr>
                                        <p:cTn id="21" dur="250" autoRev="1" fill="hold"/>
                                        <p:tgtEl>
                                          <p:spTgt spid="51"/>
                                        </p:tgtEl>
                                      </p:cBhvr>
                                      <p:by x="105000" y="105000"/>
                                    </p:animScale>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nodeType="clickEffect">
                                  <p:stCondLst>
                                    <p:cond delay="0"/>
                                  </p:stCondLst>
                                  <p:childTnLst>
                                    <p:set>
                                      <p:cBhvr>
                                        <p:cTn id="25" dur="1" fill="hold">
                                          <p:stCondLst>
                                            <p:cond delay="0"/>
                                          </p:stCondLst>
                                        </p:cTn>
                                        <p:tgtEl>
                                          <p:spTgt spid="62"/>
                                        </p:tgtEl>
                                        <p:attrNameLst>
                                          <p:attrName>style.visibility</p:attrName>
                                        </p:attrNameLst>
                                      </p:cBhvr>
                                      <p:to>
                                        <p:strVal val="visible"/>
                                      </p:to>
                                    </p:set>
                                    <p:animEffect transition="in" filter="blinds(horizontal)">
                                      <p:cBhvr>
                                        <p:cTn id="26" dur="500"/>
                                        <p:tgtEl>
                                          <p:spTgt spid="62"/>
                                        </p:tgtEl>
                                      </p:cBhvr>
                                    </p:animEffect>
                                  </p:childTnLst>
                                </p:cTn>
                              </p:par>
                              <p:par>
                                <p:cTn id="27" presetID="3" presetClass="entr" presetSubtype="10" fill="hold" nodeType="withEffect">
                                  <p:stCondLst>
                                    <p:cond delay="0"/>
                                  </p:stCondLst>
                                  <p:childTnLst>
                                    <p:set>
                                      <p:cBhvr>
                                        <p:cTn id="28" dur="1" fill="hold">
                                          <p:stCondLst>
                                            <p:cond delay="0"/>
                                          </p:stCondLst>
                                        </p:cTn>
                                        <p:tgtEl>
                                          <p:spTgt spid="61"/>
                                        </p:tgtEl>
                                        <p:attrNameLst>
                                          <p:attrName>style.visibility</p:attrName>
                                        </p:attrNameLst>
                                      </p:cBhvr>
                                      <p:to>
                                        <p:strVal val="visible"/>
                                      </p:to>
                                    </p:set>
                                    <p:animEffect transition="in" filter="blinds(horizontal)">
                                      <p:cBhvr>
                                        <p:cTn id="29" dur="500"/>
                                        <p:tgtEl>
                                          <p:spTgt spid="61"/>
                                        </p:tgtEl>
                                      </p:cBhvr>
                                    </p:animEffect>
                                  </p:childTnLst>
                                </p:cTn>
                              </p:par>
                            </p:childTnLst>
                          </p:cTn>
                        </p:par>
                      </p:childTnLst>
                    </p:cTn>
                  </p:par>
                  <p:par>
                    <p:cTn id="30" fill="hold">
                      <p:stCondLst>
                        <p:cond delay="indefinite"/>
                      </p:stCondLst>
                      <p:childTnLst>
                        <p:par>
                          <p:cTn id="31" fill="hold">
                            <p:stCondLst>
                              <p:cond delay="0"/>
                            </p:stCondLst>
                            <p:childTnLst>
                              <p:par>
                                <p:cTn id="32" presetID="3" presetClass="exit" presetSubtype="10" fill="hold" grpId="0" nodeType="clickEffect">
                                  <p:stCondLst>
                                    <p:cond delay="0"/>
                                  </p:stCondLst>
                                  <p:childTnLst>
                                    <p:animEffect transition="out" filter="blinds(horizontal)">
                                      <p:cBhvr>
                                        <p:cTn id="33" dur="500"/>
                                        <p:tgtEl>
                                          <p:spTgt spid="1086474"/>
                                        </p:tgtEl>
                                      </p:cBhvr>
                                    </p:animEffect>
                                    <p:set>
                                      <p:cBhvr>
                                        <p:cTn id="34" dur="1" fill="hold">
                                          <p:stCondLst>
                                            <p:cond delay="499"/>
                                          </p:stCondLst>
                                        </p:cTn>
                                        <p:tgtEl>
                                          <p:spTgt spid="1086474"/>
                                        </p:tgtEl>
                                        <p:attrNameLst>
                                          <p:attrName>style.visibility</p:attrName>
                                        </p:attrNameLst>
                                      </p:cBhvr>
                                      <p:to>
                                        <p:strVal val="hidden"/>
                                      </p:to>
                                    </p:set>
                                  </p:childTnLst>
                                </p:cTn>
                              </p:par>
                              <p:par>
                                <p:cTn id="35" presetID="3" presetClass="exit" presetSubtype="10" fill="hold" nodeType="withEffect">
                                  <p:stCondLst>
                                    <p:cond delay="0"/>
                                  </p:stCondLst>
                                  <p:childTnLst>
                                    <p:animEffect transition="out" filter="blinds(horizontal)">
                                      <p:cBhvr>
                                        <p:cTn id="36" dur="500"/>
                                        <p:tgtEl>
                                          <p:spTgt spid="4"/>
                                        </p:tgtEl>
                                      </p:cBhvr>
                                    </p:animEffect>
                                    <p:set>
                                      <p:cBhvr>
                                        <p:cTn id="37" dur="1" fill="hold">
                                          <p:stCondLst>
                                            <p:cond delay="499"/>
                                          </p:stCondLst>
                                        </p:cTn>
                                        <p:tgtEl>
                                          <p:spTgt spid="4"/>
                                        </p:tgtEl>
                                        <p:attrNameLst>
                                          <p:attrName>style.visibility</p:attrName>
                                        </p:attrNameLst>
                                      </p:cBhvr>
                                      <p:to>
                                        <p:strVal val="hidden"/>
                                      </p:to>
                                    </p:set>
                                  </p:childTnLst>
                                </p:cTn>
                              </p:par>
                              <p:par>
                                <p:cTn id="38" presetID="1" presetClass="entr" presetSubtype="0" fill="hold" grpId="0" nodeType="withEffect">
                                  <p:stCondLst>
                                    <p:cond delay="0"/>
                                  </p:stCondLst>
                                  <p:childTnLst>
                                    <p:set>
                                      <p:cBhvr>
                                        <p:cTn id="39" dur="1" fill="hold">
                                          <p:stCondLst>
                                            <p:cond delay="0"/>
                                          </p:stCondLst>
                                        </p:cTn>
                                        <p:tgtEl>
                                          <p:spTgt spid="1086471"/>
                                        </p:tgtEl>
                                        <p:attrNameLst>
                                          <p:attrName>style.visibility</p:attrName>
                                        </p:attrNameLst>
                                      </p:cBhvr>
                                      <p:to>
                                        <p:strVal val="visible"/>
                                      </p:to>
                                    </p:set>
                                  </p:childTnLst>
                                </p:cTn>
                              </p:par>
                              <p:par>
                                <p:cTn id="40" presetID="2" presetClass="entr" presetSubtype="1"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2000" fill="hold"/>
                                        <p:tgtEl>
                                          <p:spTgt spid="7"/>
                                        </p:tgtEl>
                                        <p:attrNameLst>
                                          <p:attrName>ppt_x</p:attrName>
                                        </p:attrNameLst>
                                      </p:cBhvr>
                                      <p:tavLst>
                                        <p:tav tm="0">
                                          <p:val>
                                            <p:strVal val="#ppt_x"/>
                                          </p:val>
                                        </p:tav>
                                        <p:tav tm="100000">
                                          <p:val>
                                            <p:strVal val="#ppt_x"/>
                                          </p:val>
                                        </p:tav>
                                      </p:tavLst>
                                    </p:anim>
                                    <p:anim calcmode="lin" valueType="num">
                                      <p:cBhvr additive="base">
                                        <p:cTn id="43" dur="2000" fill="hold"/>
                                        <p:tgtEl>
                                          <p:spTgt spid="7"/>
                                        </p:tgtEl>
                                        <p:attrNameLst>
                                          <p:attrName>ppt_y</p:attrName>
                                        </p:attrNameLst>
                                      </p:cBhvr>
                                      <p:tavLst>
                                        <p:tav tm="0">
                                          <p:val>
                                            <p:strVal val="0-#ppt_h/2"/>
                                          </p:val>
                                        </p:tav>
                                        <p:tav tm="100000">
                                          <p:val>
                                            <p:strVal val="#ppt_y"/>
                                          </p:val>
                                        </p:tav>
                                      </p:tavLst>
                                    </p:anim>
                                  </p:childTnLst>
                                </p:cTn>
                              </p:par>
                              <p:par>
                                <p:cTn id="44" presetID="1" presetClass="entr" presetSubtype="0" fill="hold" nodeType="withEffect">
                                  <p:stCondLst>
                                    <p:cond delay="0"/>
                                  </p:stCondLst>
                                  <p:childTnLst>
                                    <p:set>
                                      <p:cBhvr>
                                        <p:cTn id="45" dur="1" fill="hold">
                                          <p:stCondLst>
                                            <p:cond delay="0"/>
                                          </p:stCondLst>
                                        </p:cTn>
                                        <p:tgtEl>
                                          <p:spTgt spid="3"/>
                                        </p:tgtEl>
                                        <p:attrNameLst>
                                          <p:attrName>style.visibility</p:attrName>
                                        </p:attrNameLst>
                                      </p:cBhvr>
                                      <p:to>
                                        <p:strVal val="visible"/>
                                      </p:to>
                                    </p:set>
                                  </p:childTnLst>
                                </p:cTn>
                              </p:par>
                              <p:par>
                                <p:cTn id="46" presetID="1" presetClass="entr" presetSubtype="0" fill="hold" grpId="0" nodeType="withEffect">
                                  <p:stCondLst>
                                    <p:cond delay="0"/>
                                  </p:stCondLst>
                                  <p:childTnLst>
                                    <p:set>
                                      <p:cBhvr>
                                        <p:cTn id="47" dur="1" fill="hold">
                                          <p:stCondLst>
                                            <p:cond delay="0"/>
                                          </p:stCondLst>
                                        </p:cTn>
                                        <p:tgtEl>
                                          <p:spTgt spid="1086479"/>
                                        </p:tgtEl>
                                        <p:attrNameLst>
                                          <p:attrName>style.visibility</p:attrName>
                                        </p:attrNameLst>
                                      </p:cBhvr>
                                      <p:to>
                                        <p:strVal val="visible"/>
                                      </p:to>
                                    </p:set>
                                  </p:childTnLst>
                                </p:cTn>
                              </p:par>
                              <p:par>
                                <p:cTn id="48" presetID="1" presetClass="entr" presetSubtype="0" fill="hold" nodeType="withEffect">
                                  <p:stCondLst>
                                    <p:cond delay="0"/>
                                  </p:stCondLst>
                                  <p:childTnLst>
                                    <p:set>
                                      <p:cBhvr>
                                        <p:cTn id="49"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6471" grpId="0"/>
      <p:bldP spid="1086474" grpId="0"/>
      <p:bldP spid="1086480" grpId="0" animBg="1"/>
      <p:bldP spid="1086481" grpId="0" animBg="1"/>
      <p:bldP spid="1086479" grpId="0" animBg="1"/>
      <p:bldP spid="2458676" grpId="0" animBg="1"/>
      <p:bldP spid="51" grpId="0" animBg="1"/>
      <p:bldP spid="51"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8B93D674-B91A-4DFB-865C-E39195CFC87F}" type="slidenum">
              <a:rPr lang="he-IL" smtClean="0"/>
              <a:pPr/>
              <a:t>17</a:t>
            </a:fld>
            <a:endParaRPr lang="en-US" dirty="0"/>
          </a:p>
        </p:txBody>
      </p:sp>
      <p:sp>
        <p:nvSpPr>
          <p:cNvPr id="5" name="Text Box 4"/>
          <p:cNvSpPr txBox="1">
            <a:spLocks noGrp="1" noChangeArrowheads="1"/>
          </p:cNvSpPr>
          <p:nvPr>
            <p:ph idx="1"/>
          </p:nvPr>
        </p:nvSpPr>
        <p:spPr bwMode="auto">
          <a:prstGeom prst="rect">
            <a:avLst/>
          </a:prstGeom>
          <a:gradFill rotWithShape="1">
            <a:gsLst>
              <a:gs pos="0">
                <a:srgbClr val="6A71FE"/>
              </a:gs>
              <a:gs pos="50000">
                <a:srgbClr val="FFFFFF"/>
              </a:gs>
              <a:gs pos="100000">
                <a:srgbClr val="6A71FE"/>
              </a:gs>
            </a:gsLst>
            <a:lin ang="5400000" scaled="1"/>
          </a:gradFill>
          <a:ln w="9525">
            <a:noFill/>
            <a:miter lim="800000"/>
            <a:headEnd/>
            <a:tailEnd/>
          </a:ln>
        </p:spPr>
        <p:txBody>
          <a:bodyPr tIns="228600" bIns="228600"/>
          <a:lstStyle/>
          <a:p>
            <a:pPr lvl="1" algn="ctr"/>
            <a:endParaRPr lang="en-US" sz="2800" b="1" i="1" dirty="0">
              <a:solidFill>
                <a:srgbClr val="000066"/>
              </a:solidFill>
            </a:endParaRPr>
          </a:p>
          <a:p>
            <a:pPr algn="ctr"/>
            <a:r>
              <a:rPr lang="en-US" sz="2800" b="1" i="1" dirty="0">
                <a:solidFill>
                  <a:srgbClr val="000066"/>
                </a:solidFill>
              </a:rPr>
              <a:t>The </a:t>
            </a:r>
            <a:r>
              <a:rPr lang="en-US" sz="2800" b="1" i="1" dirty="0" smtClean="0">
                <a:solidFill>
                  <a:srgbClr val="33CC33"/>
                </a:solidFill>
              </a:rPr>
              <a:t>HOD </a:t>
            </a:r>
            <a:r>
              <a:rPr lang="en-US" sz="2800" b="1" i="1" dirty="0" smtClean="0">
                <a:solidFill>
                  <a:srgbClr val="000066"/>
                </a:solidFill>
              </a:rPr>
              <a:t>Systems</a:t>
            </a:r>
          </a:p>
          <a:p>
            <a:pPr algn="ctr"/>
            <a:endParaRPr lang="en-US" sz="2800" b="1" i="1" dirty="0" smtClean="0">
              <a:solidFill>
                <a:srgbClr val="000066"/>
              </a:solidFill>
            </a:endParaRPr>
          </a:p>
          <a:p>
            <a:pPr marL="457200" lvl="1" indent="0" algn="ctr">
              <a:buNone/>
            </a:pPr>
            <a:r>
              <a:rPr lang="en-US" sz="5400" b="1" i="1" dirty="0" smtClean="0">
                <a:solidFill>
                  <a:srgbClr val="000066"/>
                </a:solidFill>
              </a:rPr>
              <a:t>Control System</a:t>
            </a:r>
            <a:endParaRPr lang="en-US" sz="5400" b="1" i="1" dirty="0">
              <a:solidFill>
                <a:srgbClr val="000066"/>
              </a:solidFill>
            </a:endParaRPr>
          </a:p>
        </p:txBody>
      </p:sp>
    </p:spTree>
    <p:extLst>
      <p:ext uri="{BB962C8B-B14F-4D97-AF65-F5344CB8AC3E}">
        <p14:creationId xmlns:p14="http://schemas.microsoft.com/office/powerpoint/2010/main" val="121016462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4294967295"/>
          </p:nvPr>
        </p:nvSpPr>
        <p:spPr>
          <a:xfrm>
            <a:off x="585352" y="991582"/>
            <a:ext cx="8153400" cy="4495800"/>
          </a:xfrm>
          <a:prstGeom prst="rect">
            <a:avLst/>
          </a:prstGeom>
        </p:spPr>
        <p:txBody>
          <a:bodyPr/>
          <a:lstStyle/>
          <a:p>
            <a:endParaRPr lang="he-IL"/>
          </a:p>
        </p:txBody>
      </p:sp>
      <p:pic>
        <p:nvPicPr>
          <p:cNvPr id="4" name="Picture 2"/>
          <p:cNvPicPr>
            <a:picLocks noChangeAspect="1" noChangeArrowheads="1"/>
          </p:cNvPicPr>
          <p:nvPr/>
        </p:nvPicPr>
        <p:blipFill>
          <a:blip r:embed="rId2" cstate="email"/>
          <a:srcRect/>
          <a:stretch>
            <a:fillRect/>
          </a:stretch>
        </p:blipFill>
        <p:spPr bwMode="auto">
          <a:xfrm>
            <a:off x="163767" y="939609"/>
            <a:ext cx="6892120" cy="5169091"/>
          </a:xfrm>
          <a:prstGeom prst="rect">
            <a:avLst/>
          </a:prstGeom>
          <a:ln>
            <a:noFill/>
          </a:ln>
          <a:effectLst>
            <a:outerShdw blurRad="292100" dist="139700" dir="2700000" algn="tl" rotWithShape="0">
              <a:srgbClr val="333333">
                <a:alpha val="65000"/>
              </a:srgbClr>
            </a:outerShdw>
          </a:effectLst>
        </p:spPr>
      </p:pic>
      <p:sp>
        <p:nvSpPr>
          <p:cNvPr id="6" name="AutoShape 10"/>
          <p:cNvSpPr>
            <a:spLocks noChangeArrowheads="1"/>
          </p:cNvSpPr>
          <p:nvPr/>
        </p:nvSpPr>
        <p:spPr bwMode="auto">
          <a:xfrm>
            <a:off x="7427604" y="1855182"/>
            <a:ext cx="1689100" cy="635000"/>
          </a:xfrm>
          <a:prstGeom prst="wedgeRectCallout">
            <a:avLst>
              <a:gd name="adj1" fmla="val -101479"/>
              <a:gd name="adj2" fmla="val 31097"/>
            </a:avLst>
          </a:prstGeom>
          <a:solidFill>
            <a:srgbClr val="3333CC"/>
          </a:solidFill>
          <a:ln>
            <a:noFill/>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4"/>
          </a:lnRef>
          <a:fillRef idx="3">
            <a:schemeClr val="accent4"/>
          </a:fillRef>
          <a:effectRef idx="3">
            <a:schemeClr val="accent4"/>
          </a:effectRef>
          <a:fontRef idx="minor">
            <a:schemeClr val="lt1"/>
          </a:fontRef>
        </p:style>
        <p:txBody>
          <a:bodyPr/>
          <a:lstStyle/>
          <a:p>
            <a:r>
              <a:rPr lang="en-US" b="1">
                <a:latin typeface="Calibri" pitchFamily="34" charset="0"/>
              </a:rPr>
              <a:t>Real Time UVT </a:t>
            </a:r>
          </a:p>
        </p:txBody>
      </p:sp>
      <p:sp>
        <p:nvSpPr>
          <p:cNvPr id="7" name="AutoShape 11"/>
          <p:cNvSpPr>
            <a:spLocks noChangeArrowheads="1"/>
          </p:cNvSpPr>
          <p:nvPr/>
        </p:nvSpPr>
        <p:spPr bwMode="auto">
          <a:xfrm>
            <a:off x="7427604" y="2782282"/>
            <a:ext cx="1689100" cy="635000"/>
          </a:xfrm>
          <a:prstGeom prst="wedgeRectCallout">
            <a:avLst>
              <a:gd name="adj1" fmla="val -290694"/>
              <a:gd name="adj2" fmla="val -93500"/>
            </a:avLst>
          </a:prstGeom>
          <a:solidFill>
            <a:srgbClr val="3333CC"/>
          </a:solidFill>
          <a:ln>
            <a:noFill/>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4"/>
          </a:lnRef>
          <a:fillRef idx="3">
            <a:schemeClr val="accent4"/>
          </a:fillRef>
          <a:effectRef idx="3">
            <a:schemeClr val="accent4"/>
          </a:effectRef>
          <a:fontRef idx="minor">
            <a:schemeClr val="lt1"/>
          </a:fontRef>
        </p:style>
        <p:txBody>
          <a:bodyPr/>
          <a:lstStyle/>
          <a:p>
            <a:r>
              <a:rPr lang="en-US" b="1" dirty="0">
                <a:latin typeface="Calibri" pitchFamily="34" charset="0"/>
              </a:rPr>
              <a:t>Flow Rate</a:t>
            </a:r>
          </a:p>
        </p:txBody>
      </p:sp>
      <p:sp>
        <p:nvSpPr>
          <p:cNvPr id="8" name="AutoShape 12"/>
          <p:cNvSpPr>
            <a:spLocks noChangeArrowheads="1"/>
          </p:cNvSpPr>
          <p:nvPr/>
        </p:nvSpPr>
        <p:spPr bwMode="auto">
          <a:xfrm>
            <a:off x="7426656" y="3683982"/>
            <a:ext cx="1689100" cy="635000"/>
          </a:xfrm>
          <a:prstGeom prst="wedgeRectCallout">
            <a:avLst>
              <a:gd name="adj1" fmla="val -99132"/>
              <a:gd name="adj2" fmla="val -123799"/>
            </a:avLst>
          </a:prstGeom>
          <a:solidFill>
            <a:srgbClr val="3333CC"/>
          </a:solidFill>
          <a:ln>
            <a:noFill/>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4"/>
          </a:lnRef>
          <a:fillRef idx="3">
            <a:schemeClr val="accent4"/>
          </a:fillRef>
          <a:effectRef idx="3">
            <a:schemeClr val="accent4"/>
          </a:effectRef>
          <a:fontRef idx="minor">
            <a:schemeClr val="lt1"/>
          </a:fontRef>
        </p:style>
        <p:txBody>
          <a:bodyPr/>
          <a:lstStyle/>
          <a:p>
            <a:r>
              <a:rPr lang="en-US" b="1">
                <a:latin typeface="Calibri" pitchFamily="34" charset="0"/>
              </a:rPr>
              <a:t>Lamp Hours</a:t>
            </a:r>
          </a:p>
        </p:txBody>
      </p:sp>
      <p:sp>
        <p:nvSpPr>
          <p:cNvPr id="9" name="AutoShape 13"/>
          <p:cNvSpPr>
            <a:spLocks noChangeArrowheads="1"/>
          </p:cNvSpPr>
          <p:nvPr/>
        </p:nvSpPr>
        <p:spPr bwMode="auto">
          <a:xfrm>
            <a:off x="7427604" y="5500082"/>
            <a:ext cx="1689100" cy="635000"/>
          </a:xfrm>
          <a:prstGeom prst="wedgeRectCallout">
            <a:avLst>
              <a:gd name="adj1" fmla="val -143586"/>
              <a:gd name="adj2" fmla="val -108694"/>
            </a:avLst>
          </a:prstGeom>
          <a:solidFill>
            <a:srgbClr val="3333CC"/>
          </a:solidFill>
          <a:ln>
            <a:noFill/>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4"/>
          </a:lnRef>
          <a:fillRef idx="3">
            <a:schemeClr val="accent4"/>
          </a:fillRef>
          <a:effectRef idx="3">
            <a:schemeClr val="accent4"/>
          </a:effectRef>
          <a:fontRef idx="minor">
            <a:schemeClr val="lt1"/>
          </a:fontRef>
        </p:style>
        <p:txBody>
          <a:bodyPr/>
          <a:lstStyle/>
          <a:p>
            <a:r>
              <a:rPr lang="en-US" b="1" dirty="0">
                <a:latin typeface="Calibri" pitchFamily="34" charset="0"/>
              </a:rPr>
              <a:t>Lamp Performance</a:t>
            </a:r>
          </a:p>
        </p:txBody>
      </p:sp>
      <p:sp>
        <p:nvSpPr>
          <p:cNvPr id="10" name="AutoShape 15"/>
          <p:cNvSpPr>
            <a:spLocks noChangeArrowheads="1"/>
          </p:cNvSpPr>
          <p:nvPr/>
        </p:nvSpPr>
        <p:spPr bwMode="auto">
          <a:xfrm>
            <a:off x="7427604" y="4585682"/>
            <a:ext cx="1689100" cy="635000"/>
          </a:xfrm>
          <a:prstGeom prst="wedgeRectCallout">
            <a:avLst>
              <a:gd name="adj1" fmla="val -205151"/>
              <a:gd name="adj2" fmla="val -10754"/>
            </a:avLst>
          </a:prstGeom>
          <a:solidFill>
            <a:srgbClr val="3333CC"/>
          </a:solidFill>
          <a:ln>
            <a:noFill/>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4"/>
          </a:lnRef>
          <a:fillRef idx="3">
            <a:schemeClr val="accent4"/>
          </a:fillRef>
          <a:effectRef idx="3">
            <a:schemeClr val="accent4"/>
          </a:effectRef>
          <a:fontRef idx="minor">
            <a:schemeClr val="lt1"/>
          </a:fontRef>
        </p:style>
        <p:txBody>
          <a:bodyPr/>
          <a:lstStyle/>
          <a:p>
            <a:r>
              <a:rPr lang="en-US" b="1">
                <a:latin typeface="Calibri" pitchFamily="34" charset="0"/>
              </a:rPr>
              <a:t>Validated RED</a:t>
            </a:r>
          </a:p>
        </p:txBody>
      </p:sp>
      <p:sp>
        <p:nvSpPr>
          <p:cNvPr id="11" name="AutoShape 9"/>
          <p:cNvSpPr>
            <a:spLocks noChangeArrowheads="1"/>
          </p:cNvSpPr>
          <p:nvPr/>
        </p:nvSpPr>
        <p:spPr bwMode="auto">
          <a:xfrm>
            <a:off x="0" y="4064982"/>
            <a:ext cx="1689100" cy="863600"/>
          </a:xfrm>
          <a:prstGeom prst="wedgeRectCallout">
            <a:avLst>
              <a:gd name="adj1" fmla="val 106671"/>
              <a:gd name="adj2" fmla="val -35662"/>
            </a:avLst>
          </a:prstGeom>
          <a:solidFill>
            <a:srgbClr val="3333CC"/>
          </a:solidFill>
          <a:ln>
            <a:noFill/>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4"/>
          </a:lnRef>
          <a:fillRef idx="3">
            <a:schemeClr val="accent4"/>
          </a:fillRef>
          <a:effectRef idx="3">
            <a:schemeClr val="accent4"/>
          </a:effectRef>
          <a:fontRef idx="minor">
            <a:schemeClr val="lt1"/>
          </a:fontRef>
        </p:style>
        <p:txBody>
          <a:bodyPr/>
          <a:lstStyle/>
          <a:p>
            <a:r>
              <a:rPr lang="en-US" b="1" dirty="0">
                <a:latin typeface="Calibri" pitchFamily="34" charset="0"/>
              </a:rPr>
              <a:t>Minimum Allowed Dose</a:t>
            </a:r>
          </a:p>
        </p:txBody>
      </p:sp>
      <p:sp>
        <p:nvSpPr>
          <p:cNvPr id="12" name="AutoShape 7"/>
          <p:cNvSpPr>
            <a:spLocks noChangeArrowheads="1"/>
          </p:cNvSpPr>
          <p:nvPr/>
        </p:nvSpPr>
        <p:spPr bwMode="auto">
          <a:xfrm>
            <a:off x="4071080" y="5334982"/>
            <a:ext cx="1689100" cy="876300"/>
          </a:xfrm>
          <a:prstGeom prst="wedgeRectCallout">
            <a:avLst>
              <a:gd name="adj1" fmla="val -18950"/>
              <a:gd name="adj2" fmla="val -170441"/>
            </a:avLst>
          </a:prstGeom>
          <a:solidFill>
            <a:srgbClr val="3333CC"/>
          </a:solidFill>
          <a:ln>
            <a:noFill/>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4"/>
          </a:lnRef>
          <a:fillRef idx="3">
            <a:schemeClr val="accent4"/>
          </a:fillRef>
          <a:effectRef idx="3">
            <a:schemeClr val="accent4"/>
          </a:effectRef>
          <a:fontRef idx="minor">
            <a:schemeClr val="lt1"/>
          </a:fontRef>
        </p:style>
        <p:txBody>
          <a:bodyPr/>
          <a:lstStyle/>
          <a:p>
            <a:r>
              <a:rPr lang="en-US" b="1" dirty="0">
                <a:latin typeface="Calibri" pitchFamily="34" charset="0"/>
              </a:rPr>
              <a:t>Maximum Allowed Dose</a:t>
            </a:r>
          </a:p>
        </p:txBody>
      </p:sp>
      <p:sp>
        <p:nvSpPr>
          <p:cNvPr id="14" name="AutoShape 9"/>
          <p:cNvSpPr>
            <a:spLocks noChangeArrowheads="1"/>
          </p:cNvSpPr>
          <p:nvPr/>
        </p:nvSpPr>
        <p:spPr bwMode="auto">
          <a:xfrm>
            <a:off x="7427604" y="928082"/>
            <a:ext cx="1689100" cy="616234"/>
          </a:xfrm>
          <a:prstGeom prst="wedgeRectCallout">
            <a:avLst>
              <a:gd name="adj1" fmla="val -352754"/>
              <a:gd name="adj2" fmla="val 161800"/>
            </a:avLst>
          </a:prstGeom>
          <a:solidFill>
            <a:srgbClr val="3333CC"/>
          </a:solidFill>
          <a:ln>
            <a:noFill/>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4"/>
          </a:lnRef>
          <a:fillRef idx="3">
            <a:schemeClr val="accent4"/>
          </a:fillRef>
          <a:effectRef idx="3">
            <a:schemeClr val="accent4"/>
          </a:effectRef>
          <a:fontRef idx="minor">
            <a:schemeClr val="lt1"/>
          </a:fontRef>
        </p:style>
        <p:txBody>
          <a:bodyPr/>
          <a:lstStyle/>
          <a:p>
            <a:r>
              <a:rPr lang="en-US" sz="1800" b="1" dirty="0">
                <a:latin typeface="Calibri" pitchFamily="34" charset="0"/>
              </a:rPr>
              <a:t>Lamp Power</a:t>
            </a:r>
          </a:p>
        </p:txBody>
      </p:sp>
    </p:spTree>
    <p:extLst>
      <p:ext uri="{BB962C8B-B14F-4D97-AF65-F5344CB8AC3E}">
        <p14:creationId xmlns:p14="http://schemas.microsoft.com/office/powerpoint/2010/main" val="412932497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r>
              <a:rPr lang="en-US" smtClean="0"/>
              <a:t>What You See is What You Get</a:t>
            </a:r>
          </a:p>
        </p:txBody>
      </p:sp>
      <p:sp>
        <p:nvSpPr>
          <p:cNvPr id="16387" name="Content Placeholder 2"/>
          <p:cNvSpPr>
            <a:spLocks noGrp="1"/>
          </p:cNvSpPr>
          <p:nvPr>
            <p:ph idx="1"/>
          </p:nvPr>
        </p:nvSpPr>
        <p:spPr/>
        <p:txBody>
          <a:bodyPr/>
          <a:lstStyle/>
          <a:p>
            <a:pPr lvl="1"/>
            <a:r>
              <a:rPr lang="en-US" smtClean="0"/>
              <a:t>Water receives at least the minimum validated RED (Reduction Equivalent Dose) and not an average dose.</a:t>
            </a:r>
          </a:p>
          <a:p>
            <a:endParaRPr lang="en-US" smtClean="0"/>
          </a:p>
        </p:txBody>
      </p:sp>
      <p:sp>
        <p:nvSpPr>
          <p:cNvPr id="16388" name="Slide Number Placeholder 3"/>
          <p:cNvSpPr>
            <a:spLocks noGrp="1"/>
          </p:cNvSpPr>
          <p:nvPr>
            <p:ph type="sldNum" sz="quarter" idx="10"/>
          </p:nvPr>
        </p:nvSpPr>
        <p:spPr>
          <a:noFill/>
        </p:spPr>
        <p:txBody>
          <a:bodyPr/>
          <a:lstStyle/>
          <a:p>
            <a:fld id="{EC32A8A7-5DDA-4F80-B8C7-B3A00D71E2F1}" type="slidenum">
              <a:rPr lang="en-US"/>
              <a:pPr/>
              <a:t>19</a:t>
            </a:fld>
            <a:endParaRPr lang="en-US"/>
          </a:p>
        </p:txBody>
      </p:sp>
      <p:pic>
        <p:nvPicPr>
          <p:cNvPr id="16389" name="Picture 7"/>
          <p:cNvPicPr>
            <a:picLocks noChangeAspect="1"/>
          </p:cNvPicPr>
          <p:nvPr/>
        </p:nvPicPr>
        <p:blipFill>
          <a:blip r:embed="rId2" cstate="email"/>
          <a:srcRect/>
          <a:stretch>
            <a:fillRect/>
          </a:stretch>
        </p:blipFill>
        <p:spPr bwMode="auto">
          <a:xfrm>
            <a:off x="1143000" y="1676400"/>
            <a:ext cx="6943725" cy="4530725"/>
          </a:xfrm>
          <a:prstGeom prst="rect">
            <a:avLst/>
          </a:prstGeom>
          <a:noFill/>
          <a:ln w="9525">
            <a:noFill/>
            <a:miter lim="800000"/>
            <a:headEnd/>
            <a:tailEnd/>
          </a:ln>
        </p:spPr>
      </p:pic>
      <p:sp>
        <p:nvSpPr>
          <p:cNvPr id="16390" name="Line Callout 1 (Border and Accent Bar) 7"/>
          <p:cNvSpPr>
            <a:spLocks/>
          </p:cNvSpPr>
          <p:nvPr/>
        </p:nvSpPr>
        <p:spPr bwMode="auto">
          <a:xfrm>
            <a:off x="228600" y="4495800"/>
            <a:ext cx="2133600" cy="381000"/>
          </a:xfrm>
          <a:prstGeom prst="accentBorderCallout1">
            <a:avLst>
              <a:gd name="adj1" fmla="val -5556"/>
              <a:gd name="adj2" fmla="val 106806"/>
              <a:gd name="adj3" fmla="val -262407"/>
              <a:gd name="adj4" fmla="val 184801"/>
            </a:avLst>
          </a:prstGeom>
          <a:solidFill>
            <a:srgbClr val="CC99FF"/>
          </a:solidFill>
          <a:ln w="9525">
            <a:solidFill>
              <a:srgbClr val="FF0000"/>
            </a:solidFill>
            <a:miter lim="800000"/>
            <a:headEnd/>
            <a:tailEnd/>
          </a:ln>
        </p:spPr>
        <p:txBody>
          <a:bodyPr/>
          <a:lstStyle/>
          <a:p>
            <a:r>
              <a:rPr lang="en-US" sz="1400"/>
              <a:t>Required validated dose</a:t>
            </a:r>
          </a:p>
        </p:txBody>
      </p:sp>
      <p:sp>
        <p:nvSpPr>
          <p:cNvPr id="16391" name="Line Callout 1 (Border and Accent Bar) 9"/>
          <p:cNvSpPr>
            <a:spLocks/>
          </p:cNvSpPr>
          <p:nvPr/>
        </p:nvSpPr>
        <p:spPr bwMode="auto">
          <a:xfrm>
            <a:off x="6629400" y="4648200"/>
            <a:ext cx="2133600" cy="381000"/>
          </a:xfrm>
          <a:prstGeom prst="accentBorderCallout1">
            <a:avLst>
              <a:gd name="adj1" fmla="val -19884"/>
              <a:gd name="adj2" fmla="val -3856"/>
              <a:gd name="adj3" fmla="val 59981"/>
              <a:gd name="adj4" fmla="val -55069"/>
            </a:avLst>
          </a:prstGeom>
          <a:solidFill>
            <a:srgbClr val="CC99FF"/>
          </a:solidFill>
          <a:ln w="9525">
            <a:solidFill>
              <a:srgbClr val="FF0000"/>
            </a:solidFill>
            <a:miter lim="800000"/>
            <a:headEnd/>
            <a:tailEnd/>
          </a:ln>
        </p:spPr>
        <p:txBody>
          <a:bodyPr/>
          <a:lstStyle/>
          <a:p>
            <a:r>
              <a:rPr lang="en-US" sz="1400"/>
              <a:t>Actual delivered dose</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FFFF"/>
                </a:solidFill>
              </a:rPr>
              <a:t>Comprehensive </a:t>
            </a:r>
            <a:r>
              <a:rPr lang="en-US" dirty="0">
                <a:solidFill>
                  <a:srgbClr val="FFFFFF"/>
                </a:solidFill>
              </a:rPr>
              <a:t>I/O </a:t>
            </a:r>
            <a:r>
              <a:rPr lang="en-US" dirty="0" smtClean="0">
                <a:solidFill>
                  <a:srgbClr val="FFFFFF"/>
                </a:solidFill>
                <a:cs typeface="Calibri" pitchFamily="34" charset="0"/>
              </a:rPr>
              <a:t>Abilities</a:t>
            </a:r>
            <a:endParaRPr lang="en-US" dirty="0"/>
          </a:p>
        </p:txBody>
      </p:sp>
      <p:sp>
        <p:nvSpPr>
          <p:cNvPr id="4" name="Slide Number Placeholder 3"/>
          <p:cNvSpPr>
            <a:spLocks noGrp="1"/>
          </p:cNvSpPr>
          <p:nvPr>
            <p:ph type="sldNum" sz="quarter" idx="10"/>
          </p:nvPr>
        </p:nvSpPr>
        <p:spPr/>
        <p:txBody>
          <a:bodyPr/>
          <a:lstStyle/>
          <a:p>
            <a:pPr>
              <a:defRPr/>
            </a:pPr>
            <a:fld id="{3D9F4A3A-5CDF-499B-94A4-66D9F63EC7A5}" type="slidenum">
              <a:rPr lang="he-IL" smtClean="0">
                <a:latin typeface="+mn-lt"/>
              </a:rPr>
              <a:pPr>
                <a:defRPr/>
              </a:pPr>
              <a:t>20</a:t>
            </a:fld>
            <a:endParaRPr lang="en-US">
              <a:latin typeface="+mn-lt"/>
            </a:endParaRPr>
          </a:p>
        </p:txBody>
      </p:sp>
      <p:pic>
        <p:nvPicPr>
          <p:cNvPr id="7" name="Picture 5" descr="imagesCAZJ2GEQ"/>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169865" y="5099051"/>
            <a:ext cx="1104900" cy="1104900"/>
          </a:xfrm>
          <a:prstGeom prst="rect">
            <a:avLst/>
          </a:prstGeom>
          <a:noFill/>
          <a:ln w="9525">
            <a:noFill/>
            <a:miter lim="800000"/>
            <a:headEnd/>
            <a:tailEnd/>
          </a:ln>
        </p:spPr>
      </p:pic>
      <p:pic>
        <p:nvPicPr>
          <p:cNvPr id="8" name="Picture 6" descr="Electric%20Butterflys%20Valve"/>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708590" y="5099051"/>
            <a:ext cx="806450" cy="1104900"/>
          </a:xfrm>
          <a:prstGeom prst="rect">
            <a:avLst/>
          </a:prstGeom>
          <a:noFill/>
          <a:ln w="9525">
            <a:noFill/>
            <a:miter lim="800000"/>
            <a:headEnd/>
            <a:tailEnd/>
          </a:ln>
        </p:spPr>
      </p:pic>
      <p:pic>
        <p:nvPicPr>
          <p:cNvPr id="10" name="Picture 8" descr="imagesCA62KQWM"/>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4008440" y="5037139"/>
            <a:ext cx="1123950" cy="1295400"/>
          </a:xfrm>
          <a:prstGeom prst="rect">
            <a:avLst/>
          </a:prstGeom>
          <a:noFill/>
          <a:ln w="9525">
            <a:noFill/>
            <a:miter lim="800000"/>
            <a:headEnd/>
            <a:tailEnd/>
          </a:ln>
        </p:spPr>
      </p:pic>
      <p:pic>
        <p:nvPicPr>
          <p:cNvPr id="11" name="Picture 9" descr="imagesCAVS9AGU"/>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5881377" y="4994276"/>
            <a:ext cx="923925" cy="1295400"/>
          </a:xfrm>
          <a:prstGeom prst="rect">
            <a:avLst/>
          </a:prstGeom>
          <a:noFill/>
          <a:ln w="9525">
            <a:noFill/>
            <a:miter lim="800000"/>
            <a:headEnd/>
            <a:tailEnd/>
          </a:ln>
        </p:spPr>
      </p:pic>
      <p:pic>
        <p:nvPicPr>
          <p:cNvPr id="12" name="Picture 10" descr="imagesCAS28OOZ"/>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2095289" y="5099051"/>
            <a:ext cx="1346900" cy="1100140"/>
          </a:xfrm>
          <a:prstGeom prst="rect">
            <a:avLst/>
          </a:prstGeom>
          <a:noFill/>
          <a:ln w="9525">
            <a:noFill/>
            <a:miter lim="800000"/>
            <a:headEnd/>
            <a:tailEnd/>
          </a:ln>
        </p:spPr>
      </p:pic>
      <p:sp>
        <p:nvSpPr>
          <p:cNvPr id="13" name="Text Box 11"/>
          <p:cNvSpPr txBox="1">
            <a:spLocks noChangeArrowheads="1"/>
          </p:cNvSpPr>
          <p:nvPr/>
        </p:nvSpPr>
        <p:spPr bwMode="auto">
          <a:xfrm>
            <a:off x="328615" y="6205539"/>
            <a:ext cx="604653" cy="369332"/>
          </a:xfrm>
          <a:prstGeom prst="rect">
            <a:avLst/>
          </a:prstGeom>
          <a:noFill/>
          <a:ln w="9525">
            <a:noFill/>
            <a:miter lim="800000"/>
            <a:headEnd/>
            <a:tailEnd/>
          </a:ln>
        </p:spPr>
        <p:txBody>
          <a:bodyPr wrap="none">
            <a:spAutoFit/>
          </a:bodyPr>
          <a:lstStyle/>
          <a:p>
            <a:r>
              <a:rPr lang="en-US" b="1" dirty="0">
                <a:latin typeface="+mn-lt"/>
              </a:rPr>
              <a:t>SMS</a:t>
            </a:r>
          </a:p>
        </p:txBody>
      </p:sp>
      <p:sp>
        <p:nvSpPr>
          <p:cNvPr id="15" name="Text Box 13"/>
          <p:cNvSpPr txBox="1">
            <a:spLocks noChangeArrowheads="1"/>
          </p:cNvSpPr>
          <p:nvPr/>
        </p:nvSpPr>
        <p:spPr bwMode="auto">
          <a:xfrm>
            <a:off x="2360615" y="6199191"/>
            <a:ext cx="816249" cy="369332"/>
          </a:xfrm>
          <a:prstGeom prst="rect">
            <a:avLst/>
          </a:prstGeom>
          <a:noFill/>
          <a:ln w="9525">
            <a:noFill/>
            <a:miter lim="800000"/>
            <a:headEnd/>
            <a:tailEnd/>
          </a:ln>
        </p:spPr>
        <p:txBody>
          <a:bodyPr wrap="none">
            <a:spAutoFit/>
          </a:bodyPr>
          <a:lstStyle/>
          <a:p>
            <a:r>
              <a:rPr lang="en-US" b="1" dirty="0">
                <a:latin typeface="+mn-lt"/>
              </a:rPr>
              <a:t>Alarm </a:t>
            </a:r>
          </a:p>
        </p:txBody>
      </p:sp>
      <p:sp>
        <p:nvSpPr>
          <p:cNvPr id="16" name="Text Box 14"/>
          <p:cNvSpPr txBox="1">
            <a:spLocks noChangeArrowheads="1"/>
          </p:cNvSpPr>
          <p:nvPr/>
        </p:nvSpPr>
        <p:spPr bwMode="auto">
          <a:xfrm>
            <a:off x="4238094" y="6199191"/>
            <a:ext cx="667812" cy="369332"/>
          </a:xfrm>
          <a:prstGeom prst="rect">
            <a:avLst/>
          </a:prstGeom>
          <a:noFill/>
          <a:ln w="9525">
            <a:noFill/>
            <a:miter lim="800000"/>
            <a:headEnd/>
            <a:tailEnd/>
          </a:ln>
        </p:spPr>
        <p:txBody>
          <a:bodyPr wrap="none">
            <a:spAutoFit/>
          </a:bodyPr>
          <a:lstStyle/>
          <a:p>
            <a:r>
              <a:rPr lang="en-US" b="1" dirty="0" smtClean="0">
                <a:latin typeface="+mn-lt"/>
              </a:rPr>
              <a:t>Siren</a:t>
            </a:r>
            <a:endParaRPr lang="en-US" b="1" dirty="0">
              <a:latin typeface="+mn-lt"/>
            </a:endParaRPr>
          </a:p>
        </p:txBody>
      </p:sp>
      <p:sp>
        <p:nvSpPr>
          <p:cNvPr id="17" name="Text Box 16"/>
          <p:cNvSpPr txBox="1">
            <a:spLocks noChangeArrowheads="1"/>
          </p:cNvSpPr>
          <p:nvPr/>
        </p:nvSpPr>
        <p:spPr bwMode="auto">
          <a:xfrm>
            <a:off x="5928877" y="6205539"/>
            <a:ext cx="958789" cy="369332"/>
          </a:xfrm>
          <a:prstGeom prst="rect">
            <a:avLst/>
          </a:prstGeom>
          <a:noFill/>
          <a:ln w="9525">
            <a:noFill/>
            <a:miter lim="800000"/>
            <a:headEnd/>
            <a:tailEnd/>
          </a:ln>
        </p:spPr>
        <p:txBody>
          <a:bodyPr wrap="none">
            <a:spAutoFit/>
          </a:bodyPr>
          <a:lstStyle/>
          <a:p>
            <a:r>
              <a:rPr lang="en-US" b="1" dirty="0" smtClean="0">
                <a:latin typeface="+mn-lt"/>
              </a:rPr>
              <a:t>Internet</a:t>
            </a:r>
            <a:endParaRPr lang="en-US" b="1" dirty="0">
              <a:latin typeface="+mn-lt"/>
            </a:endParaRPr>
          </a:p>
        </p:txBody>
      </p:sp>
      <p:sp>
        <p:nvSpPr>
          <p:cNvPr id="18" name="Text Box 17"/>
          <p:cNvSpPr txBox="1">
            <a:spLocks noChangeArrowheads="1"/>
          </p:cNvSpPr>
          <p:nvPr/>
        </p:nvSpPr>
        <p:spPr bwMode="auto">
          <a:xfrm>
            <a:off x="7719702" y="6186490"/>
            <a:ext cx="700385" cy="369332"/>
          </a:xfrm>
          <a:prstGeom prst="rect">
            <a:avLst/>
          </a:prstGeom>
          <a:noFill/>
          <a:ln w="9525">
            <a:noFill/>
            <a:miter lim="800000"/>
            <a:headEnd/>
            <a:tailEnd/>
          </a:ln>
        </p:spPr>
        <p:txBody>
          <a:bodyPr wrap="none">
            <a:spAutoFit/>
          </a:bodyPr>
          <a:lstStyle/>
          <a:p>
            <a:r>
              <a:rPr lang="en-US" b="1" dirty="0" smtClean="0">
                <a:latin typeface="+mn-lt"/>
              </a:rPr>
              <a:t>Valve</a:t>
            </a:r>
            <a:endParaRPr lang="en-US" b="1" dirty="0">
              <a:latin typeface="+mn-lt"/>
            </a:endParaRPr>
          </a:p>
        </p:txBody>
      </p:sp>
      <p:sp>
        <p:nvSpPr>
          <p:cNvPr id="22" name="Text Box 17"/>
          <p:cNvSpPr txBox="1">
            <a:spLocks noChangeArrowheads="1"/>
          </p:cNvSpPr>
          <p:nvPr/>
        </p:nvSpPr>
        <p:spPr bwMode="auto">
          <a:xfrm>
            <a:off x="7402246" y="4636090"/>
            <a:ext cx="524887" cy="369332"/>
          </a:xfrm>
          <a:prstGeom prst="rect">
            <a:avLst/>
          </a:prstGeom>
          <a:noFill/>
          <a:ln w="9525">
            <a:noFill/>
            <a:miter lim="800000"/>
            <a:headEnd/>
            <a:tailEnd/>
          </a:ln>
        </p:spPr>
        <p:txBody>
          <a:bodyPr wrap="none">
            <a:spAutoFit/>
          </a:bodyPr>
          <a:lstStyle/>
          <a:p>
            <a:r>
              <a:rPr lang="en-US" b="1" dirty="0" smtClean="0">
                <a:latin typeface="+mn-lt"/>
              </a:rPr>
              <a:t>PLC</a:t>
            </a:r>
            <a:endParaRPr lang="en-US" b="1" dirty="0">
              <a:latin typeface="+mn-lt"/>
            </a:endParaRPr>
          </a:p>
        </p:txBody>
      </p:sp>
      <p:pic>
        <p:nvPicPr>
          <p:cNvPr id="567303" name="Picture 7" descr="http://cache.gawkerassets.com/assets/images/4/2008/07/U330_side.jpg"/>
          <p:cNvPicPr>
            <a:picLocks noChangeAspect="1" noChangeArrowheads="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543607" y="749602"/>
            <a:ext cx="2242166" cy="1676451"/>
          </a:xfrm>
          <a:prstGeom prst="rect">
            <a:avLst/>
          </a:prstGeom>
          <a:noFill/>
          <a:extLst>
            <a:ext uri="{909E8E84-426E-40DD-AFC4-6F175D3DCCD1}">
              <a14:hiddenFill xmlns:a14="http://schemas.microsoft.com/office/drawing/2010/main">
                <a:solidFill>
                  <a:srgbClr val="FFFFFF"/>
                </a:solidFill>
              </a14:hiddenFill>
            </a:ext>
          </a:extLst>
        </p:spPr>
      </p:pic>
      <p:sp>
        <p:nvSpPr>
          <p:cNvPr id="24" name="Text Box 17"/>
          <p:cNvSpPr txBox="1">
            <a:spLocks noChangeArrowheads="1"/>
          </p:cNvSpPr>
          <p:nvPr/>
        </p:nvSpPr>
        <p:spPr bwMode="auto">
          <a:xfrm>
            <a:off x="7013616" y="2257384"/>
            <a:ext cx="1138838" cy="369332"/>
          </a:xfrm>
          <a:prstGeom prst="rect">
            <a:avLst/>
          </a:prstGeom>
          <a:noFill/>
          <a:ln w="9525">
            <a:noFill/>
            <a:miter lim="800000"/>
            <a:headEnd/>
            <a:tailEnd/>
          </a:ln>
        </p:spPr>
        <p:txBody>
          <a:bodyPr wrap="none">
            <a:spAutoFit/>
          </a:bodyPr>
          <a:lstStyle/>
          <a:p>
            <a:r>
              <a:rPr lang="en-US" b="1" dirty="0" smtClean="0">
                <a:latin typeface="+mn-lt"/>
              </a:rPr>
              <a:t>Computer</a:t>
            </a:r>
            <a:endParaRPr lang="en-US" b="1" dirty="0">
              <a:latin typeface="+mn-lt"/>
            </a:endParaRPr>
          </a:p>
        </p:txBody>
      </p:sp>
      <p:pic>
        <p:nvPicPr>
          <p:cNvPr id="512002" name="Picture 2" descr="http://www.wichitawaterproject.org/images/content/files/example_of_a_scada_control_screen_big.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252209" y="2838450"/>
            <a:ext cx="2824963" cy="1755513"/>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22315" y="882308"/>
            <a:ext cx="4427537" cy="37537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211674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8B93D674-B91A-4DFB-865C-E39195CFC87F}" type="slidenum">
              <a:rPr lang="he-IL" smtClean="0"/>
              <a:pPr/>
              <a:t>21</a:t>
            </a:fld>
            <a:endParaRPr lang="en-US" dirty="0"/>
          </a:p>
        </p:txBody>
      </p:sp>
      <p:sp>
        <p:nvSpPr>
          <p:cNvPr id="5" name="Text Box 4"/>
          <p:cNvSpPr txBox="1">
            <a:spLocks noGrp="1" noChangeArrowheads="1"/>
          </p:cNvSpPr>
          <p:nvPr>
            <p:ph idx="1"/>
          </p:nvPr>
        </p:nvSpPr>
        <p:spPr bwMode="auto">
          <a:prstGeom prst="rect">
            <a:avLst/>
          </a:prstGeom>
          <a:gradFill rotWithShape="1">
            <a:gsLst>
              <a:gs pos="0">
                <a:srgbClr val="6A71FE"/>
              </a:gs>
              <a:gs pos="50000">
                <a:srgbClr val="FFFFFF"/>
              </a:gs>
              <a:gs pos="100000">
                <a:srgbClr val="6A71FE"/>
              </a:gs>
            </a:gsLst>
            <a:lin ang="5400000" scaled="1"/>
          </a:gradFill>
          <a:ln w="9525">
            <a:noFill/>
            <a:miter lim="800000"/>
            <a:headEnd/>
            <a:tailEnd/>
          </a:ln>
        </p:spPr>
        <p:txBody>
          <a:bodyPr tIns="228600" bIns="228600"/>
          <a:lstStyle/>
          <a:p>
            <a:pPr lvl="1" algn="ctr"/>
            <a:endParaRPr lang="en-US" sz="2800" b="1" i="1" dirty="0">
              <a:solidFill>
                <a:srgbClr val="000066"/>
              </a:solidFill>
            </a:endParaRPr>
          </a:p>
          <a:p>
            <a:pPr algn="ctr"/>
            <a:r>
              <a:rPr lang="en-US" sz="2800" b="1" i="1" dirty="0">
                <a:solidFill>
                  <a:srgbClr val="000066"/>
                </a:solidFill>
              </a:rPr>
              <a:t>The </a:t>
            </a:r>
            <a:r>
              <a:rPr lang="en-US" sz="2800" b="1" i="1" dirty="0" smtClean="0">
                <a:solidFill>
                  <a:srgbClr val="33CC33"/>
                </a:solidFill>
              </a:rPr>
              <a:t>HOD </a:t>
            </a:r>
            <a:r>
              <a:rPr lang="en-US" sz="2800" b="1" i="1" dirty="0" smtClean="0">
                <a:solidFill>
                  <a:srgbClr val="000066"/>
                </a:solidFill>
              </a:rPr>
              <a:t>Systems</a:t>
            </a:r>
            <a:endParaRPr lang="en-US" sz="2800" b="1" i="1" dirty="0">
              <a:solidFill>
                <a:srgbClr val="000066"/>
              </a:solidFill>
            </a:endParaRPr>
          </a:p>
          <a:p>
            <a:pPr lvl="1" algn="ctr"/>
            <a:endParaRPr lang="en-US" sz="3200" b="1" i="1" dirty="0">
              <a:solidFill>
                <a:srgbClr val="000066"/>
              </a:solidFill>
            </a:endParaRPr>
          </a:p>
          <a:p>
            <a:pPr marL="0" indent="0" algn="ctr">
              <a:buNone/>
            </a:pPr>
            <a:r>
              <a:rPr lang="en-US" sz="4800" b="1" i="1" dirty="0" smtClean="0">
                <a:solidFill>
                  <a:srgbClr val="000066"/>
                </a:solidFill>
              </a:rPr>
              <a:t>TECHNOLOGY </a:t>
            </a:r>
            <a:endParaRPr lang="en-US" sz="4800" dirty="0">
              <a:solidFill>
                <a:srgbClr val="000066"/>
              </a:solidFill>
            </a:endParaRPr>
          </a:p>
        </p:txBody>
      </p:sp>
    </p:spTree>
    <p:extLst>
      <p:ext uri="{BB962C8B-B14F-4D97-AF65-F5344CB8AC3E}">
        <p14:creationId xmlns:p14="http://schemas.microsoft.com/office/powerpoint/2010/main" val="325022468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r>
              <a:rPr lang="en-US" dirty="0" smtClean="0"/>
              <a:t>Hydro-Optic Disinfection – Product Lines</a:t>
            </a:r>
          </a:p>
        </p:txBody>
      </p:sp>
      <p:pic>
        <p:nvPicPr>
          <p:cNvPr id="563202" name="Picture 2" descr="P:\Marketing\Marketing Tools\Source Files\PICTURES\RZ300 latest model (ballast)\RZ300\rz300 latest web.jpg"/>
          <p:cNvPicPr>
            <a:picLocks noChangeAspect="1" noChangeArrowheads="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bwMode="auto">
          <a:xfrm>
            <a:off x="3875070" y="4284136"/>
            <a:ext cx="4329114" cy="2091267"/>
          </a:xfrm>
          <a:prstGeom prst="rect">
            <a:avLst/>
          </a:prstGeom>
          <a:noFill/>
          <a:extLst>
            <a:ext uri="{909E8E84-426E-40DD-AFC4-6F175D3DCCD1}">
              <a14:hiddenFill xmlns:a14="http://schemas.microsoft.com/office/drawing/2010/main">
                <a:solidFill>
                  <a:srgbClr val="FFFFFF"/>
                </a:solidFill>
              </a14:hiddenFill>
            </a:ext>
          </a:extLst>
        </p:spPr>
      </p:pic>
      <p:pic>
        <p:nvPicPr>
          <p:cNvPr id="563203" name="Picture 3" descr="P:\Marketing\Marketing Tools\Source Files\PICTURES\RZ163 latest model (ballast)\rz163.jp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4902195" y="2475313"/>
            <a:ext cx="3522131" cy="1655914"/>
          </a:xfrm>
          <a:prstGeom prst="rect">
            <a:avLst/>
          </a:prstGeom>
          <a:noFill/>
          <a:extLst>
            <a:ext uri="{909E8E84-426E-40DD-AFC4-6F175D3DCCD1}">
              <a14:hiddenFill xmlns:a14="http://schemas.microsoft.com/office/drawing/2010/main">
                <a:solidFill>
                  <a:srgbClr val="FFFFFF"/>
                </a:solidFill>
              </a14:hiddenFill>
            </a:ext>
          </a:extLst>
        </p:spPr>
      </p:pic>
      <p:pic>
        <p:nvPicPr>
          <p:cNvPr id="563204" name="Picture 4" descr="P:\Marketing\Marketing Tools\Source Files\PICTURES\RZ104 latest model (ballast)\rz104 small print.jpg"/>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5987702" y="1063800"/>
            <a:ext cx="2631365" cy="108673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6858000" y="2057397"/>
            <a:ext cx="1072730" cy="369332"/>
          </a:xfrm>
          <a:prstGeom prst="rect">
            <a:avLst/>
          </a:prstGeom>
          <a:noFill/>
        </p:spPr>
        <p:txBody>
          <a:bodyPr wrap="none" rtlCol="0">
            <a:spAutoFit/>
          </a:bodyPr>
          <a:lstStyle/>
          <a:p>
            <a:r>
              <a:rPr lang="en-US" dirty="0" smtClean="0">
                <a:latin typeface="+mn-lt"/>
              </a:rPr>
              <a:t>RZ104-11</a:t>
            </a:r>
            <a:endParaRPr lang="en-US" dirty="0">
              <a:latin typeface="+mn-lt"/>
            </a:endParaRPr>
          </a:p>
        </p:txBody>
      </p:sp>
      <p:sp>
        <p:nvSpPr>
          <p:cNvPr id="21" name="TextBox 20"/>
          <p:cNvSpPr txBox="1"/>
          <p:nvPr/>
        </p:nvSpPr>
        <p:spPr>
          <a:xfrm>
            <a:off x="6224678" y="3836490"/>
            <a:ext cx="1072730" cy="369332"/>
          </a:xfrm>
          <a:prstGeom prst="rect">
            <a:avLst/>
          </a:prstGeom>
          <a:noFill/>
        </p:spPr>
        <p:txBody>
          <a:bodyPr wrap="none" rtlCol="0">
            <a:spAutoFit/>
          </a:bodyPr>
          <a:lstStyle/>
          <a:p>
            <a:r>
              <a:rPr lang="en-US" dirty="0" smtClean="0">
                <a:latin typeface="+mn-lt"/>
              </a:rPr>
              <a:t>RZ163-12</a:t>
            </a:r>
            <a:endParaRPr lang="en-US" dirty="0">
              <a:latin typeface="+mn-lt"/>
            </a:endParaRPr>
          </a:p>
        </p:txBody>
      </p:sp>
      <p:sp>
        <p:nvSpPr>
          <p:cNvPr id="22" name="TextBox 21"/>
          <p:cNvSpPr txBox="1"/>
          <p:nvPr/>
        </p:nvSpPr>
        <p:spPr>
          <a:xfrm>
            <a:off x="5561632" y="6104459"/>
            <a:ext cx="1072730" cy="369332"/>
          </a:xfrm>
          <a:prstGeom prst="rect">
            <a:avLst/>
          </a:prstGeom>
          <a:noFill/>
        </p:spPr>
        <p:txBody>
          <a:bodyPr wrap="none" rtlCol="0">
            <a:spAutoFit/>
          </a:bodyPr>
          <a:lstStyle/>
          <a:p>
            <a:r>
              <a:rPr lang="en-US" dirty="0" smtClean="0">
                <a:latin typeface="+mn-lt"/>
              </a:rPr>
              <a:t>RZ300-14</a:t>
            </a:r>
            <a:endParaRPr lang="en-US" dirty="0">
              <a:latin typeface="+mn-lt"/>
            </a:endParaRPr>
          </a:p>
        </p:txBody>
      </p:sp>
      <p:sp>
        <p:nvSpPr>
          <p:cNvPr id="24" name="Slide Number Placeholder 3"/>
          <p:cNvSpPr>
            <a:spLocks noGrp="1"/>
          </p:cNvSpPr>
          <p:nvPr>
            <p:ph type="sldNum" sz="quarter" idx="10"/>
          </p:nvPr>
        </p:nvSpPr>
        <p:spPr>
          <a:xfrm>
            <a:off x="8734425" y="6553200"/>
            <a:ext cx="381000" cy="228600"/>
          </a:xfrm>
        </p:spPr>
        <p:txBody>
          <a:bodyPr/>
          <a:lstStyle/>
          <a:p>
            <a:pPr>
              <a:defRPr/>
            </a:pPr>
            <a:fld id="{3D9F4A3A-5CDF-499B-94A4-66D9F63EC7A5}" type="slidenum">
              <a:rPr lang="he-IL" smtClean="0"/>
              <a:pPr>
                <a:defRPr/>
              </a:pPr>
              <a:t>22</a:t>
            </a:fld>
            <a:endParaRPr lang="en-US" dirty="0"/>
          </a:p>
        </p:txBody>
      </p:sp>
      <p:pic>
        <p:nvPicPr>
          <p:cNvPr id="563206" name="Picture 6" descr="P:\Marketing\Marketing Tools\Source Files\PICTURES\RZ300 latest model (ballast)\Inside view\inside purple 4 lamps web.jpg"/>
          <p:cNvPicPr>
            <a:picLocks noChangeAspect="1" noChangeArrowheads="1"/>
          </p:cNvPicPr>
          <p:nvPr/>
        </p:nvPicPr>
        <p:blipFill rotWithShape="1">
          <a:blip r:embed="rId5" cstate="print">
            <a:extLst>
              <a:ext uri="{28A0092B-C50C-407E-A947-70E740481C1C}">
                <a14:useLocalDpi xmlns:a14="http://schemas.microsoft.com/office/drawing/2010/main"/>
              </a:ext>
            </a:extLst>
          </a:blip>
          <a:srcRect/>
          <a:stretch/>
        </p:blipFill>
        <p:spPr bwMode="auto">
          <a:xfrm>
            <a:off x="423332" y="3561670"/>
            <a:ext cx="2452905" cy="2412055"/>
          </a:xfrm>
          <a:prstGeom prst="rect">
            <a:avLst/>
          </a:prstGeom>
          <a:noFill/>
          <a:extLst>
            <a:ext uri="{909E8E84-426E-40DD-AFC4-6F175D3DCCD1}">
              <a14:hiddenFill xmlns:a14="http://schemas.microsoft.com/office/drawing/2010/main">
                <a:solidFill>
                  <a:srgbClr val="FFFFFF"/>
                </a:solidFill>
              </a14:hiddenFill>
            </a:ext>
          </a:extLst>
        </p:spPr>
      </p:pic>
      <p:sp>
        <p:nvSpPr>
          <p:cNvPr id="27" name="TextBox 26"/>
          <p:cNvSpPr txBox="1"/>
          <p:nvPr/>
        </p:nvSpPr>
        <p:spPr>
          <a:xfrm>
            <a:off x="623092" y="1191672"/>
            <a:ext cx="2733441" cy="461665"/>
          </a:xfrm>
          <a:prstGeom prst="rect">
            <a:avLst/>
          </a:prstGeom>
          <a:noFill/>
          <a:ln w="12700">
            <a:solidFill>
              <a:schemeClr val="tx1"/>
            </a:solidFill>
          </a:ln>
        </p:spPr>
        <p:txBody>
          <a:bodyPr wrap="none" rtlCol="0">
            <a:spAutoFit/>
          </a:bodyPr>
          <a:lstStyle/>
          <a:p>
            <a:r>
              <a:rPr lang="en-US" sz="2400" b="1" dirty="0" smtClean="0">
                <a:solidFill>
                  <a:srgbClr val="CC0000"/>
                </a:solidFill>
                <a:effectLst>
                  <a:outerShdw blurRad="38100" dist="38100" dir="2700000" algn="tl">
                    <a:srgbClr val="000000">
                      <a:alpha val="43137"/>
                    </a:srgbClr>
                  </a:outerShdw>
                </a:effectLst>
              </a:rPr>
              <a:t>Modular Systems</a:t>
            </a:r>
            <a:endParaRPr lang="en-US" sz="2400" b="1" dirty="0">
              <a:solidFill>
                <a:srgbClr val="CC0000"/>
              </a:solidFill>
              <a:effectLst>
                <a:outerShdw blurRad="38100" dist="38100" dir="2700000" algn="tl">
                  <a:srgbClr val="000000">
                    <a:alpha val="43137"/>
                  </a:srgbClr>
                </a:outerShdw>
              </a:effectLst>
            </a:endParaRPr>
          </a:p>
        </p:txBody>
      </p:sp>
      <p:pic>
        <p:nvPicPr>
          <p:cNvPr id="512003"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3333" y="1821263"/>
            <a:ext cx="3767137" cy="1308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546477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71500"/>
            <a:ext cx="3581400" cy="4724400"/>
          </a:xfrm>
          <a:solidFill>
            <a:schemeClr val="accent5">
              <a:lumMod val="50000"/>
            </a:schemeClr>
          </a:solidFill>
          <a:ln w="9525">
            <a:noFill/>
            <a:miter lim="800000"/>
            <a:headEnd/>
            <a:tailEnd/>
          </a:ln>
          <a:effectLst/>
        </p:spPr>
        <p:txBody>
          <a:bodyPr vert="horz" wrap="square" lIns="91440" tIns="45720" rIns="91440" bIns="45720" numCol="1" anchor="ctr" anchorCtr="0" compatLnSpc="1">
            <a:prstTxWarp prst="textNoShape">
              <a:avLst/>
            </a:prstTxWarp>
          </a:bodyPr>
          <a:lstStyle/>
          <a:p>
            <a:pPr algn="ctr">
              <a:defRPr/>
            </a:pPr>
            <a:r>
              <a:rPr lang="en-US" sz="4000" kern="1200" dirty="0" smtClean="0">
                <a:effectLst>
                  <a:outerShdw blurRad="38100" dist="38100" dir="2700000" algn="tl">
                    <a:srgbClr val="000000">
                      <a:alpha val="43137"/>
                    </a:srgbClr>
                  </a:outerShdw>
                </a:effectLst>
              </a:rPr>
              <a:t>Validation</a:t>
            </a:r>
            <a:endParaRPr lang="en-US" sz="4000" kern="12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84000071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410" name="Rectangle 4"/>
          <p:cNvSpPr>
            <a:spLocks noGrp="1" noChangeArrowheads="1"/>
          </p:cNvSpPr>
          <p:nvPr>
            <p:ph type="title"/>
          </p:nvPr>
        </p:nvSpPr>
        <p:spPr/>
        <p:txBody>
          <a:bodyPr/>
          <a:lstStyle/>
          <a:p>
            <a:pPr eaLnBrk="1" hangingPunct="1"/>
            <a:r>
              <a:rPr lang="en-US" smtClean="0"/>
              <a:t>Uniform UV dose distribution</a:t>
            </a:r>
          </a:p>
        </p:txBody>
      </p:sp>
      <p:sp>
        <p:nvSpPr>
          <p:cNvPr id="17411" name="Content Placeholder 4"/>
          <p:cNvSpPr>
            <a:spLocks noGrp="1"/>
          </p:cNvSpPr>
          <p:nvPr>
            <p:ph idx="1"/>
          </p:nvPr>
        </p:nvSpPr>
        <p:spPr>
          <a:xfrm>
            <a:off x="304800" y="990600"/>
            <a:ext cx="8229600" cy="1371600"/>
          </a:xfrm>
        </p:spPr>
        <p:txBody>
          <a:bodyPr/>
          <a:lstStyle/>
          <a:p>
            <a:pPr lvl="1"/>
            <a:r>
              <a:rPr lang="en-US" dirty="0" smtClean="0"/>
              <a:t>Validation tests by </a:t>
            </a:r>
            <a:r>
              <a:rPr lang="en-US" dirty="0" err="1" smtClean="0"/>
              <a:t>Hydroqual</a:t>
            </a:r>
            <a:r>
              <a:rPr lang="en-US" dirty="0" smtClean="0"/>
              <a:t> tested true UV dose distribution of different UV systems</a:t>
            </a:r>
          </a:p>
          <a:p>
            <a:pPr lvl="1"/>
            <a:r>
              <a:rPr lang="en-US" dirty="0" smtClean="0"/>
              <a:t>The Atlantium system consistently delivered a uniformly-distributed UV dose throughout the water (more than any other UV system)</a:t>
            </a:r>
          </a:p>
          <a:p>
            <a:pPr lvl="1"/>
            <a:r>
              <a:rPr lang="en-US" dirty="0" smtClean="0"/>
              <a:t>All water receives at least the</a:t>
            </a:r>
            <a:br>
              <a:rPr lang="en-US" dirty="0" smtClean="0"/>
            </a:br>
            <a:r>
              <a:rPr lang="en-US" dirty="0" smtClean="0"/>
              <a:t>minimum regulated dose all the time</a:t>
            </a:r>
          </a:p>
          <a:p>
            <a:pPr lvl="1"/>
            <a:r>
              <a:rPr lang="en-US" dirty="0" smtClean="0"/>
              <a:t>All target pathogens inactivated</a:t>
            </a:r>
          </a:p>
          <a:p>
            <a:pPr lvl="1"/>
            <a:r>
              <a:rPr lang="en-US" dirty="0" smtClean="0"/>
              <a:t>UV energy used most efficiently</a:t>
            </a:r>
          </a:p>
          <a:p>
            <a:endParaRPr lang="en-US" dirty="0" smtClean="0"/>
          </a:p>
        </p:txBody>
      </p:sp>
      <p:sp>
        <p:nvSpPr>
          <p:cNvPr id="17412" name="Slide Number Placeholder 3"/>
          <p:cNvSpPr>
            <a:spLocks noGrp="1"/>
          </p:cNvSpPr>
          <p:nvPr>
            <p:ph type="sldNum" sz="quarter" idx="10"/>
          </p:nvPr>
        </p:nvSpPr>
        <p:spPr>
          <a:noFill/>
        </p:spPr>
        <p:txBody>
          <a:bodyPr/>
          <a:lstStyle/>
          <a:p>
            <a:fld id="{5A4BC2E8-816B-4B5B-8C7C-05D5D60270BB}" type="slidenum">
              <a:rPr lang="en-US"/>
              <a:pPr/>
              <a:t>24</a:t>
            </a:fld>
            <a:endParaRPr lang="en-US"/>
          </a:p>
        </p:txBody>
      </p:sp>
      <p:pic>
        <p:nvPicPr>
          <p:cNvPr id="17413" name="Picture 1"/>
          <p:cNvPicPr>
            <a:picLocks noChangeAspect="1"/>
          </p:cNvPicPr>
          <p:nvPr/>
        </p:nvPicPr>
        <p:blipFill>
          <a:blip r:embed="rId2" cstate="email"/>
          <a:srcRect/>
          <a:stretch>
            <a:fillRect/>
          </a:stretch>
        </p:blipFill>
        <p:spPr bwMode="auto">
          <a:xfrm>
            <a:off x="4800600" y="2514600"/>
            <a:ext cx="3276600" cy="3665538"/>
          </a:xfrm>
          <a:prstGeom prst="rect">
            <a:avLst/>
          </a:prstGeom>
          <a:noFill/>
          <a:ln w="9525">
            <a:solidFill>
              <a:schemeClr val="bg2"/>
            </a:solidFill>
            <a:miter lim="800000"/>
            <a:headEnd/>
            <a:tailEnd/>
          </a:ln>
        </p:spPr>
      </p:pic>
      <p:pic>
        <p:nvPicPr>
          <p:cNvPr id="17414" name="Picture 1"/>
          <p:cNvPicPr>
            <a:picLocks noChangeAspect="1"/>
          </p:cNvPicPr>
          <p:nvPr/>
        </p:nvPicPr>
        <p:blipFill>
          <a:blip r:embed="rId3" cstate="email"/>
          <a:srcRect/>
          <a:stretch>
            <a:fillRect/>
          </a:stretch>
        </p:blipFill>
        <p:spPr bwMode="auto">
          <a:xfrm>
            <a:off x="7391400" y="3738563"/>
            <a:ext cx="1219200" cy="12192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02" name="Rectangle 2"/>
          <p:cNvSpPr>
            <a:spLocks noChangeArrowheads="1"/>
          </p:cNvSpPr>
          <p:nvPr/>
        </p:nvSpPr>
        <p:spPr bwMode="auto">
          <a:xfrm>
            <a:off x="342900" y="1514475"/>
            <a:ext cx="8369300" cy="4244975"/>
          </a:xfrm>
          <a:prstGeom prst="rect">
            <a:avLst/>
          </a:prstGeom>
          <a:solidFill>
            <a:srgbClr val="FFFFFF"/>
          </a:solidFill>
          <a:ln w="38100">
            <a:solidFill>
              <a:srgbClr val="BC0094"/>
            </a:solidFill>
            <a:miter lim="800000"/>
            <a:headEnd/>
            <a:tailEnd/>
          </a:ln>
        </p:spPr>
        <p:txBody>
          <a:bodyPr wrap="none" anchor="ctr"/>
          <a:lstStyle/>
          <a:p>
            <a:pPr lvl="1" algn="ctr"/>
            <a:r>
              <a:rPr lang="en-US" sz="2000" b="1" dirty="0"/>
              <a:t>EPA validation guidance is the  most expensive, strict and </a:t>
            </a:r>
          </a:p>
          <a:p>
            <a:pPr lvl="1" algn="ctr"/>
            <a:r>
              <a:rPr lang="en-US" sz="2000" b="1" dirty="0"/>
              <a:t>hard to obtain validation process for assuring that the validated  </a:t>
            </a:r>
          </a:p>
          <a:p>
            <a:pPr lvl="1" algn="ctr"/>
            <a:r>
              <a:rPr lang="en-US" sz="2000" b="1" dirty="0"/>
              <a:t>UV system will meet the requirements</a:t>
            </a:r>
          </a:p>
          <a:p>
            <a:pPr lvl="1" algn="ctr"/>
            <a:r>
              <a:rPr lang="en-US" sz="2000" b="1" dirty="0"/>
              <a:t>Actually acts as an entry barrier</a:t>
            </a:r>
          </a:p>
          <a:p>
            <a:pPr algn="ctr"/>
            <a:endParaRPr lang="en-US" sz="2000" b="1" dirty="0"/>
          </a:p>
          <a:p>
            <a:pPr algn="ctr"/>
            <a:r>
              <a:rPr lang="en-US" sz="2000" b="1" dirty="0"/>
              <a:t>All Atlantium’s Hydro-Optic Disinfection systems</a:t>
            </a:r>
          </a:p>
          <a:p>
            <a:pPr algn="ctr"/>
            <a:r>
              <a:rPr lang="en-US" sz="2000" b="1" dirty="0"/>
              <a:t> were designed and tested according to Dose approach method</a:t>
            </a:r>
          </a:p>
          <a:p>
            <a:pPr algn="ctr"/>
            <a:r>
              <a:rPr lang="en-US" sz="2000" b="1" dirty="0"/>
              <a:t>and utilized validated dose delivery algorithm</a:t>
            </a:r>
          </a:p>
          <a:p>
            <a:pPr algn="ctr"/>
            <a:r>
              <a:rPr lang="en-US" sz="2000" b="1" dirty="0"/>
              <a:t>Assuring delivering the needed dose</a:t>
            </a:r>
          </a:p>
          <a:p>
            <a:pPr algn="ctr"/>
            <a:r>
              <a:rPr lang="en-US" sz="2000" b="1" u="sng" dirty="0"/>
              <a:t>for avoiding  the risk of under and over dose</a:t>
            </a:r>
          </a:p>
          <a:p>
            <a:pPr algn="ctr"/>
            <a:endParaRPr lang="en-US" sz="2000" b="1" u="sng" dirty="0"/>
          </a:p>
        </p:txBody>
      </p:sp>
      <p:sp>
        <p:nvSpPr>
          <p:cNvPr id="38914" name="Rectangle 2"/>
          <p:cNvSpPr>
            <a:spLocks noGrp="1" noChangeArrowheads="1"/>
          </p:cNvSpPr>
          <p:nvPr>
            <p:ph type="title"/>
          </p:nvPr>
        </p:nvSpPr>
        <p:spPr>
          <a:xfrm>
            <a:off x="1676400" y="40703"/>
            <a:ext cx="8229600" cy="568897"/>
          </a:xfrm>
        </p:spPr>
        <p:txBody>
          <a:bodyPr/>
          <a:lstStyle/>
          <a:p>
            <a:pPr>
              <a:lnSpc>
                <a:spcPct val="90000"/>
              </a:lnSpc>
              <a:defRPr/>
            </a:pPr>
            <a:r>
              <a:rPr lang="en-US" kern="1200" dirty="0" smtClean="0"/>
              <a:t>UV Systems – EPA Validation</a:t>
            </a:r>
          </a:p>
        </p:txBody>
      </p:sp>
      <p:pic>
        <p:nvPicPr>
          <p:cNvPr id="4098" name="Picture 2"/>
          <p:cNvPicPr>
            <a:picLocks noChangeAspect="1" noChangeArrowheads="1"/>
          </p:cNvPicPr>
          <p:nvPr/>
        </p:nvPicPr>
        <p:blipFill>
          <a:blip r:embed="rId3" cstate="email"/>
          <a:srcRect/>
          <a:stretch>
            <a:fillRect/>
          </a:stretch>
        </p:blipFill>
        <p:spPr bwMode="auto">
          <a:xfrm>
            <a:off x="914400" y="1589088"/>
            <a:ext cx="7410450" cy="4060825"/>
          </a:xfrm>
          <a:prstGeom prst="rect">
            <a:avLst/>
          </a:prstGeom>
          <a:ln>
            <a:noFill/>
          </a:ln>
          <a:effectLst>
            <a:outerShdw blurRad="292100" dist="139700" dir="2700000" algn="tl" rotWithShape="0">
              <a:srgbClr val="333333">
                <a:alpha val="65000"/>
              </a:srgbClr>
            </a:outerShdw>
          </a:effectLst>
        </p:spPr>
      </p:pic>
      <p:pic>
        <p:nvPicPr>
          <p:cNvPr id="8" name="Picture 2"/>
          <p:cNvPicPr>
            <a:picLocks noChangeAspect="1" noChangeArrowheads="1"/>
          </p:cNvPicPr>
          <p:nvPr/>
        </p:nvPicPr>
        <p:blipFill>
          <a:blip r:embed="rId4" cstate="email"/>
          <a:srcRect/>
          <a:stretch>
            <a:fillRect/>
          </a:stretch>
        </p:blipFill>
        <p:spPr bwMode="auto">
          <a:xfrm>
            <a:off x="53975" y="5856288"/>
            <a:ext cx="1828800" cy="1001712"/>
          </a:xfrm>
          <a:prstGeom prst="rect">
            <a:avLst/>
          </a:prstGeom>
          <a:ln>
            <a:noFill/>
          </a:ln>
          <a:effectLst>
            <a:outerShdw blurRad="292100" dist="139700" dir="2700000" algn="tl" rotWithShape="0">
              <a:srgbClr val="333333">
                <a:alpha val="65000"/>
              </a:srgbClr>
            </a:outerShdw>
          </a:effectLst>
        </p:spPr>
      </p:pic>
      <p:sp>
        <p:nvSpPr>
          <p:cNvPr id="7" name="Slide Number Placeholder 1"/>
          <p:cNvSpPr txBox="1">
            <a:spLocks noGrp="1"/>
          </p:cNvSpPr>
          <p:nvPr/>
        </p:nvSpPr>
        <p:spPr bwMode="auto">
          <a:xfrm>
            <a:off x="8821738" y="6567488"/>
            <a:ext cx="365125" cy="290512"/>
          </a:xfrm>
          <a:prstGeom prst="rect">
            <a:avLst/>
          </a:prstGeom>
          <a:noFill/>
          <a:ln>
            <a:miter lim="800000"/>
            <a:headEnd/>
            <a:tailEnd/>
          </a:ln>
        </p:spPr>
        <p:txBody>
          <a:bodyPr/>
          <a:lstStyle/>
          <a:p>
            <a:fld id="{0215B220-F747-4CB2-B1C4-3DA2FD1D2707}" type="slidenum">
              <a:rPr lang="ar-SA" sz="1200" b="1"/>
              <a:pPr/>
              <a:t>25</a:t>
            </a:fld>
            <a:endParaRPr lang="en-US" sz="1200" b="1"/>
          </a:p>
        </p:txBody>
      </p:sp>
    </p:spTree>
    <p:extLst>
      <p:ext uri="{BB962C8B-B14F-4D97-AF65-F5344CB8AC3E}">
        <p14:creationId xmlns:p14="http://schemas.microsoft.com/office/powerpoint/2010/main" val="176012564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4098"/>
                                        </p:tgtEl>
                                      </p:cBhvr>
                                    </p:animEffect>
                                    <p:set>
                                      <p:cBhvr>
                                        <p:cTn id="7" dur="1" fill="hold">
                                          <p:stCondLst>
                                            <p:cond delay="499"/>
                                          </p:stCondLst>
                                        </p:cTn>
                                        <p:tgtEl>
                                          <p:spTgt spid="4098"/>
                                        </p:tgtEl>
                                        <p:attrNameLst>
                                          <p:attrName>style.visibility</p:attrName>
                                        </p:attrNameLst>
                                      </p:cBhvr>
                                      <p:to>
                                        <p:strVal val="hidden"/>
                                      </p:to>
                                    </p:set>
                                  </p:childTnLst>
                                </p:cTn>
                              </p:par>
                            </p:childTnLst>
                          </p:cTn>
                        </p:par>
                        <p:par>
                          <p:cTn id="8" fill="hold">
                            <p:stCondLst>
                              <p:cond delay="500"/>
                            </p:stCondLst>
                            <p:childTnLst>
                              <p:par>
                                <p:cTn id="9" presetID="3" presetClass="entr" presetSubtype="1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blinds(horizontal)">
                                      <p:cBhvr>
                                        <p:cTn id="11" dur="100"/>
                                        <p:tgtEl>
                                          <p:spTgt spid="8"/>
                                        </p:tgtEl>
                                      </p:cBhvr>
                                    </p:animEffect>
                                  </p:childTnLst>
                                </p:cTn>
                              </p:par>
                              <p:par>
                                <p:cTn id="12" presetID="3" presetClass="entr" presetSubtype="10" fill="hold" grpId="0" nodeType="withEffect">
                                  <p:stCondLst>
                                    <p:cond delay="0"/>
                                  </p:stCondLst>
                                  <p:childTnLst>
                                    <p:set>
                                      <p:cBhvr>
                                        <p:cTn id="13" dur="1" fill="hold">
                                          <p:stCondLst>
                                            <p:cond delay="0"/>
                                          </p:stCondLst>
                                        </p:cTn>
                                        <p:tgtEl>
                                          <p:spTgt spid="1433602">
                                            <p:bg/>
                                          </p:spTgt>
                                        </p:tgtEl>
                                        <p:attrNameLst>
                                          <p:attrName>style.visibility</p:attrName>
                                        </p:attrNameLst>
                                      </p:cBhvr>
                                      <p:to>
                                        <p:strVal val="visible"/>
                                      </p:to>
                                    </p:set>
                                    <p:animEffect transition="in" filter="blinds(horizontal)">
                                      <p:cBhvr>
                                        <p:cTn id="14" dur="100"/>
                                        <p:tgtEl>
                                          <p:spTgt spid="1433602">
                                            <p:bg/>
                                          </p:spTgt>
                                        </p:tgtEl>
                                      </p:cBhvr>
                                    </p:animEffect>
                                  </p:childTnLst>
                                </p:cTn>
                              </p:par>
                              <p:par>
                                <p:cTn id="15" presetID="3" presetClass="entr" presetSubtype="10" fill="hold" grpId="0" nodeType="withEffect">
                                  <p:stCondLst>
                                    <p:cond delay="0"/>
                                  </p:stCondLst>
                                  <p:childTnLst>
                                    <p:set>
                                      <p:cBhvr>
                                        <p:cTn id="16" dur="1" fill="hold">
                                          <p:stCondLst>
                                            <p:cond delay="0"/>
                                          </p:stCondLst>
                                        </p:cTn>
                                        <p:tgtEl>
                                          <p:spTgt spid="1433602">
                                            <p:txEl>
                                              <p:pRg st="0" end="0"/>
                                            </p:txEl>
                                          </p:spTgt>
                                        </p:tgtEl>
                                        <p:attrNameLst>
                                          <p:attrName>style.visibility</p:attrName>
                                        </p:attrNameLst>
                                      </p:cBhvr>
                                      <p:to>
                                        <p:strVal val="visible"/>
                                      </p:to>
                                    </p:set>
                                    <p:animEffect transition="in" filter="blinds(horizontal)">
                                      <p:cBhvr>
                                        <p:cTn id="17" dur="100"/>
                                        <p:tgtEl>
                                          <p:spTgt spid="1433602">
                                            <p:txEl>
                                              <p:pRg st="0" end="0"/>
                                            </p:txEl>
                                          </p:spTgt>
                                        </p:tgtEl>
                                      </p:cBhvr>
                                    </p:animEffect>
                                  </p:childTnLst>
                                </p:cTn>
                              </p:par>
                              <p:par>
                                <p:cTn id="18" presetID="3" presetClass="entr" presetSubtype="10" fill="hold" grpId="0" nodeType="withEffect">
                                  <p:stCondLst>
                                    <p:cond delay="0"/>
                                  </p:stCondLst>
                                  <p:childTnLst>
                                    <p:set>
                                      <p:cBhvr>
                                        <p:cTn id="19" dur="1" fill="hold">
                                          <p:stCondLst>
                                            <p:cond delay="0"/>
                                          </p:stCondLst>
                                        </p:cTn>
                                        <p:tgtEl>
                                          <p:spTgt spid="1433602">
                                            <p:txEl>
                                              <p:pRg st="1" end="1"/>
                                            </p:txEl>
                                          </p:spTgt>
                                        </p:tgtEl>
                                        <p:attrNameLst>
                                          <p:attrName>style.visibility</p:attrName>
                                        </p:attrNameLst>
                                      </p:cBhvr>
                                      <p:to>
                                        <p:strVal val="visible"/>
                                      </p:to>
                                    </p:set>
                                    <p:animEffect transition="in" filter="blinds(horizontal)">
                                      <p:cBhvr>
                                        <p:cTn id="20" dur="100"/>
                                        <p:tgtEl>
                                          <p:spTgt spid="1433602">
                                            <p:txEl>
                                              <p:pRg st="1" end="1"/>
                                            </p:txEl>
                                          </p:spTgt>
                                        </p:tgtEl>
                                      </p:cBhvr>
                                    </p:animEffect>
                                  </p:childTnLst>
                                </p:cTn>
                              </p:par>
                              <p:par>
                                <p:cTn id="21" presetID="3" presetClass="entr" presetSubtype="10" fill="hold" grpId="0" nodeType="withEffect">
                                  <p:stCondLst>
                                    <p:cond delay="0"/>
                                  </p:stCondLst>
                                  <p:childTnLst>
                                    <p:set>
                                      <p:cBhvr>
                                        <p:cTn id="22" dur="1" fill="hold">
                                          <p:stCondLst>
                                            <p:cond delay="0"/>
                                          </p:stCondLst>
                                        </p:cTn>
                                        <p:tgtEl>
                                          <p:spTgt spid="1433602">
                                            <p:txEl>
                                              <p:pRg st="2" end="2"/>
                                            </p:txEl>
                                          </p:spTgt>
                                        </p:tgtEl>
                                        <p:attrNameLst>
                                          <p:attrName>style.visibility</p:attrName>
                                        </p:attrNameLst>
                                      </p:cBhvr>
                                      <p:to>
                                        <p:strVal val="visible"/>
                                      </p:to>
                                    </p:set>
                                    <p:animEffect transition="in" filter="blinds(horizontal)">
                                      <p:cBhvr>
                                        <p:cTn id="23" dur="100"/>
                                        <p:tgtEl>
                                          <p:spTgt spid="1433602">
                                            <p:txEl>
                                              <p:pRg st="2" end="2"/>
                                            </p:txEl>
                                          </p:spTgt>
                                        </p:tgtEl>
                                      </p:cBhvr>
                                    </p:animEffect>
                                  </p:childTnLst>
                                </p:cTn>
                              </p:par>
                              <p:par>
                                <p:cTn id="24" presetID="3" presetClass="entr" presetSubtype="10" fill="hold" grpId="0" nodeType="withEffect">
                                  <p:stCondLst>
                                    <p:cond delay="0"/>
                                  </p:stCondLst>
                                  <p:childTnLst>
                                    <p:set>
                                      <p:cBhvr>
                                        <p:cTn id="25" dur="1" fill="hold">
                                          <p:stCondLst>
                                            <p:cond delay="0"/>
                                          </p:stCondLst>
                                        </p:cTn>
                                        <p:tgtEl>
                                          <p:spTgt spid="1433602">
                                            <p:txEl>
                                              <p:pRg st="3" end="3"/>
                                            </p:txEl>
                                          </p:spTgt>
                                        </p:tgtEl>
                                        <p:attrNameLst>
                                          <p:attrName>style.visibility</p:attrName>
                                        </p:attrNameLst>
                                      </p:cBhvr>
                                      <p:to>
                                        <p:strVal val="visible"/>
                                      </p:to>
                                    </p:set>
                                    <p:animEffect transition="in" filter="blinds(horizontal)">
                                      <p:cBhvr>
                                        <p:cTn id="26" dur="100"/>
                                        <p:tgtEl>
                                          <p:spTgt spid="1433602">
                                            <p:txEl>
                                              <p:pRg st="3" end="3"/>
                                            </p:txEl>
                                          </p:spTgt>
                                        </p:tgtEl>
                                      </p:cBhvr>
                                    </p:animEffect>
                                  </p:childTnLst>
                                </p:cTn>
                              </p:par>
                              <p:par>
                                <p:cTn id="27" presetID="3" presetClass="entr" presetSubtype="10" fill="hold" grpId="0" nodeType="withEffect">
                                  <p:stCondLst>
                                    <p:cond delay="0"/>
                                  </p:stCondLst>
                                  <p:childTnLst>
                                    <p:set>
                                      <p:cBhvr>
                                        <p:cTn id="28" dur="1" fill="hold">
                                          <p:stCondLst>
                                            <p:cond delay="0"/>
                                          </p:stCondLst>
                                        </p:cTn>
                                        <p:tgtEl>
                                          <p:spTgt spid="1433602">
                                            <p:txEl>
                                              <p:pRg st="5" end="5"/>
                                            </p:txEl>
                                          </p:spTgt>
                                        </p:tgtEl>
                                        <p:attrNameLst>
                                          <p:attrName>style.visibility</p:attrName>
                                        </p:attrNameLst>
                                      </p:cBhvr>
                                      <p:to>
                                        <p:strVal val="visible"/>
                                      </p:to>
                                    </p:set>
                                    <p:animEffect transition="in" filter="blinds(horizontal)">
                                      <p:cBhvr>
                                        <p:cTn id="29" dur="100"/>
                                        <p:tgtEl>
                                          <p:spTgt spid="1433602">
                                            <p:txEl>
                                              <p:pRg st="5" end="5"/>
                                            </p:txEl>
                                          </p:spTgt>
                                        </p:tgtEl>
                                      </p:cBhvr>
                                    </p:animEffect>
                                  </p:childTnLst>
                                </p:cTn>
                              </p:par>
                              <p:par>
                                <p:cTn id="30" presetID="3" presetClass="entr" presetSubtype="10" fill="hold" grpId="0" nodeType="withEffect">
                                  <p:stCondLst>
                                    <p:cond delay="0"/>
                                  </p:stCondLst>
                                  <p:childTnLst>
                                    <p:set>
                                      <p:cBhvr>
                                        <p:cTn id="31" dur="1" fill="hold">
                                          <p:stCondLst>
                                            <p:cond delay="0"/>
                                          </p:stCondLst>
                                        </p:cTn>
                                        <p:tgtEl>
                                          <p:spTgt spid="1433602">
                                            <p:txEl>
                                              <p:pRg st="6" end="6"/>
                                            </p:txEl>
                                          </p:spTgt>
                                        </p:tgtEl>
                                        <p:attrNameLst>
                                          <p:attrName>style.visibility</p:attrName>
                                        </p:attrNameLst>
                                      </p:cBhvr>
                                      <p:to>
                                        <p:strVal val="visible"/>
                                      </p:to>
                                    </p:set>
                                    <p:animEffect transition="in" filter="blinds(horizontal)">
                                      <p:cBhvr>
                                        <p:cTn id="32" dur="100"/>
                                        <p:tgtEl>
                                          <p:spTgt spid="1433602">
                                            <p:txEl>
                                              <p:pRg st="6" end="6"/>
                                            </p:txEl>
                                          </p:spTgt>
                                        </p:tgtEl>
                                      </p:cBhvr>
                                    </p:animEffect>
                                  </p:childTnLst>
                                </p:cTn>
                              </p:par>
                              <p:par>
                                <p:cTn id="33" presetID="3" presetClass="entr" presetSubtype="10" fill="hold" grpId="0" nodeType="withEffect">
                                  <p:stCondLst>
                                    <p:cond delay="0"/>
                                  </p:stCondLst>
                                  <p:childTnLst>
                                    <p:set>
                                      <p:cBhvr>
                                        <p:cTn id="34" dur="1" fill="hold">
                                          <p:stCondLst>
                                            <p:cond delay="0"/>
                                          </p:stCondLst>
                                        </p:cTn>
                                        <p:tgtEl>
                                          <p:spTgt spid="1433602">
                                            <p:txEl>
                                              <p:pRg st="7" end="7"/>
                                            </p:txEl>
                                          </p:spTgt>
                                        </p:tgtEl>
                                        <p:attrNameLst>
                                          <p:attrName>style.visibility</p:attrName>
                                        </p:attrNameLst>
                                      </p:cBhvr>
                                      <p:to>
                                        <p:strVal val="visible"/>
                                      </p:to>
                                    </p:set>
                                    <p:animEffect transition="in" filter="blinds(horizontal)">
                                      <p:cBhvr>
                                        <p:cTn id="35" dur="100"/>
                                        <p:tgtEl>
                                          <p:spTgt spid="1433602">
                                            <p:txEl>
                                              <p:pRg st="7" end="7"/>
                                            </p:txEl>
                                          </p:spTgt>
                                        </p:tgtEl>
                                      </p:cBhvr>
                                    </p:animEffect>
                                  </p:childTnLst>
                                </p:cTn>
                              </p:par>
                              <p:par>
                                <p:cTn id="36" presetID="3" presetClass="entr" presetSubtype="10" fill="hold" grpId="0" nodeType="withEffect">
                                  <p:stCondLst>
                                    <p:cond delay="0"/>
                                  </p:stCondLst>
                                  <p:childTnLst>
                                    <p:set>
                                      <p:cBhvr>
                                        <p:cTn id="37" dur="1" fill="hold">
                                          <p:stCondLst>
                                            <p:cond delay="0"/>
                                          </p:stCondLst>
                                        </p:cTn>
                                        <p:tgtEl>
                                          <p:spTgt spid="1433602">
                                            <p:txEl>
                                              <p:pRg st="8" end="8"/>
                                            </p:txEl>
                                          </p:spTgt>
                                        </p:tgtEl>
                                        <p:attrNameLst>
                                          <p:attrName>style.visibility</p:attrName>
                                        </p:attrNameLst>
                                      </p:cBhvr>
                                      <p:to>
                                        <p:strVal val="visible"/>
                                      </p:to>
                                    </p:set>
                                    <p:animEffect transition="in" filter="blinds(horizontal)">
                                      <p:cBhvr>
                                        <p:cTn id="38" dur="100"/>
                                        <p:tgtEl>
                                          <p:spTgt spid="1433602">
                                            <p:txEl>
                                              <p:pRg st="8" end="8"/>
                                            </p:txEl>
                                          </p:spTgt>
                                        </p:tgtEl>
                                      </p:cBhvr>
                                    </p:animEffect>
                                  </p:childTnLst>
                                </p:cTn>
                              </p:par>
                              <p:par>
                                <p:cTn id="39" presetID="3" presetClass="entr" presetSubtype="10" fill="hold" grpId="0" nodeType="withEffect">
                                  <p:stCondLst>
                                    <p:cond delay="0"/>
                                  </p:stCondLst>
                                  <p:childTnLst>
                                    <p:set>
                                      <p:cBhvr>
                                        <p:cTn id="40" dur="1" fill="hold">
                                          <p:stCondLst>
                                            <p:cond delay="0"/>
                                          </p:stCondLst>
                                        </p:cTn>
                                        <p:tgtEl>
                                          <p:spTgt spid="1433602">
                                            <p:txEl>
                                              <p:pRg st="9" end="9"/>
                                            </p:txEl>
                                          </p:spTgt>
                                        </p:tgtEl>
                                        <p:attrNameLst>
                                          <p:attrName>style.visibility</p:attrName>
                                        </p:attrNameLst>
                                      </p:cBhvr>
                                      <p:to>
                                        <p:strVal val="visible"/>
                                      </p:to>
                                    </p:set>
                                    <p:animEffect transition="in" filter="blinds(horizontal)">
                                      <p:cBhvr>
                                        <p:cTn id="41" dur="100"/>
                                        <p:tgtEl>
                                          <p:spTgt spid="1433602">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602" grpId="0" build="allAtOnce"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image\lifehistory2.gif"/>
          <p:cNvPicPr>
            <a:picLocks noGrp="1" noChangeAspect="1" noChangeArrowheads="1"/>
          </p:cNvPicPr>
          <p:nvPr>
            <p:ph idx="1"/>
          </p:nvPr>
        </p:nvPicPr>
        <p:blipFill>
          <a:blip r:embed="rId2" cstate="email"/>
          <a:srcRect/>
          <a:stretch>
            <a:fillRect/>
          </a:stretch>
        </p:blipFill>
        <p:spPr>
          <a:xfrm>
            <a:off x="1114425" y="914400"/>
            <a:ext cx="6886575" cy="5168900"/>
          </a:xfrm>
        </p:spPr>
      </p:pic>
      <p:sp>
        <p:nvSpPr>
          <p:cNvPr id="8196" name="Slide Number Placeholder 3"/>
          <p:cNvSpPr>
            <a:spLocks noGrp="1"/>
          </p:cNvSpPr>
          <p:nvPr>
            <p:ph type="sldNum" sz="quarter" idx="4294967295"/>
          </p:nvPr>
        </p:nvSpPr>
        <p:spPr>
          <a:xfrm>
            <a:off x="8647272" y="6407944"/>
            <a:ext cx="365760" cy="365125"/>
          </a:xfrm>
          <a:prstGeom prst="rect">
            <a:avLst/>
          </a:prstGeom>
          <a:noFill/>
        </p:spPr>
        <p:txBody>
          <a:bodyPr/>
          <a:lstStyle/>
          <a:p>
            <a:fld id="{C2309A77-143A-47F1-AE7C-2876AD008A80}" type="slidenum">
              <a:rPr lang="he-IL"/>
              <a:pPr/>
              <a:t>26</a:t>
            </a:fld>
            <a:endParaRPr lang="en-US" dirty="0"/>
          </a:p>
        </p:txBody>
      </p:sp>
      <p:sp>
        <p:nvSpPr>
          <p:cNvPr id="8195" name="Title 1"/>
          <p:cNvSpPr>
            <a:spLocks noGrp="1"/>
          </p:cNvSpPr>
          <p:nvPr>
            <p:ph type="title"/>
          </p:nvPr>
        </p:nvSpPr>
        <p:spPr/>
        <p:txBody>
          <a:bodyPr>
            <a:normAutofit/>
          </a:bodyPr>
          <a:lstStyle/>
          <a:p>
            <a:r>
              <a:rPr lang="en-US" dirty="0" smtClean="0"/>
              <a:t>Mussels life cycle</a:t>
            </a:r>
            <a:endParaRPr lang="he-IL" dirty="0" smtClean="0"/>
          </a:p>
        </p:txBody>
      </p:sp>
      <p:sp>
        <p:nvSpPr>
          <p:cNvPr id="8197" name="Rectangle 5"/>
          <p:cNvSpPr>
            <a:spLocks noChangeArrowheads="1"/>
          </p:cNvSpPr>
          <p:nvPr/>
        </p:nvSpPr>
        <p:spPr bwMode="auto">
          <a:xfrm>
            <a:off x="0" y="6588125"/>
            <a:ext cx="5445125" cy="260350"/>
          </a:xfrm>
          <a:prstGeom prst="rect">
            <a:avLst/>
          </a:prstGeom>
          <a:noFill/>
          <a:ln w="9525">
            <a:noFill/>
            <a:miter lim="800000"/>
            <a:headEnd/>
            <a:tailEnd/>
          </a:ln>
        </p:spPr>
        <p:txBody>
          <a:bodyPr>
            <a:spAutoFit/>
          </a:bodyPr>
          <a:lstStyle/>
          <a:p>
            <a:r>
              <a:rPr lang="en-US" sz="1100" b="1" i="1" dirty="0"/>
              <a:t>Source: http://el.erdc.usace.army.mil/zebra/zmis/zmishelp4/life_cycle.htm</a:t>
            </a:r>
            <a:endParaRPr lang="he-IL" sz="1100" b="1" i="1"/>
          </a:p>
        </p:txBody>
      </p:sp>
      <p:sp>
        <p:nvSpPr>
          <p:cNvPr id="3" name="Lightning Bolt 2"/>
          <p:cNvSpPr/>
          <p:nvPr/>
        </p:nvSpPr>
        <p:spPr>
          <a:xfrm>
            <a:off x="5666509" y="1828800"/>
            <a:ext cx="914400" cy="457200"/>
          </a:xfrm>
          <a:prstGeom prst="lightningBol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Lightning Bolt 3"/>
          <p:cNvSpPr/>
          <p:nvPr/>
        </p:nvSpPr>
        <p:spPr>
          <a:xfrm>
            <a:off x="7391400" y="1974273"/>
            <a:ext cx="838200" cy="457200"/>
          </a:xfrm>
          <a:prstGeom prst="lightningBol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6781800" y="564802"/>
            <a:ext cx="2057400" cy="923330"/>
          </a:xfrm>
          <a:prstGeom prst="rect">
            <a:avLst/>
          </a:prstGeom>
          <a:noFill/>
        </p:spPr>
        <p:txBody>
          <a:bodyPr wrap="square" rtlCol="0">
            <a:spAutoFit/>
          </a:bodyPr>
          <a:lstStyle/>
          <a:p>
            <a:r>
              <a:rPr lang="en-US" dirty="0" smtClean="0"/>
              <a:t>Dose applied around shell – no where to hide</a:t>
            </a:r>
            <a:endParaRPr lang="en-US" dirty="0"/>
          </a:p>
        </p:txBody>
      </p:sp>
      <p:cxnSp>
        <p:nvCxnSpPr>
          <p:cNvPr id="7" name="Straight Arrow Connector 6"/>
          <p:cNvCxnSpPr/>
          <p:nvPr/>
        </p:nvCxnSpPr>
        <p:spPr>
          <a:xfrm flipH="1">
            <a:off x="7696200" y="1147465"/>
            <a:ext cx="114300" cy="68133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H="1">
            <a:off x="6477000" y="1147465"/>
            <a:ext cx="1333500" cy="68133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35360765"/>
      </p:ext>
    </p:ext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Content Placeholder 1"/>
          <p:cNvSpPr>
            <a:spLocks noGrp="1"/>
          </p:cNvSpPr>
          <p:nvPr>
            <p:ph idx="1"/>
          </p:nvPr>
        </p:nvSpPr>
        <p:spPr/>
        <p:txBody>
          <a:bodyPr/>
          <a:lstStyle/>
          <a:p>
            <a:r>
              <a:rPr lang="en-US" dirty="0" smtClean="0"/>
              <a:t>No “low-dose” tracks within the HOD disinfection systems = no pathogen escapes the required UV dose.</a:t>
            </a:r>
          </a:p>
          <a:p>
            <a:endParaRPr lang="en-US" sz="1000" dirty="0" smtClean="0"/>
          </a:p>
          <a:p>
            <a:r>
              <a:rPr lang="en-US" dirty="0" smtClean="0"/>
              <a:t>Design according to RED as was defined by EPA third party validation </a:t>
            </a:r>
          </a:p>
          <a:p>
            <a:endParaRPr lang="en-US" sz="1000" dirty="0" smtClean="0"/>
          </a:p>
          <a:p>
            <a:r>
              <a:rPr lang="en-US" dirty="0" smtClean="0"/>
              <a:t>Medium Pressure lamps which a wide range of germicidal wavelength. </a:t>
            </a:r>
          </a:p>
          <a:p>
            <a:pPr lvl="1">
              <a:buFont typeface="Courier New" pitchFamily="49" charset="0"/>
              <a:buChar char="o"/>
            </a:pPr>
            <a:r>
              <a:rPr lang="en-US" sz="1600" i="1" dirty="0" smtClean="0"/>
              <a:t>Medium pressure also demonstrated to be much more effective against </a:t>
            </a:r>
            <a:r>
              <a:rPr lang="en-US" sz="1600" i="1" dirty="0" err="1" smtClean="0"/>
              <a:t>multicellular</a:t>
            </a:r>
            <a:r>
              <a:rPr lang="en-US" sz="1600" i="1" dirty="0" smtClean="0"/>
              <a:t> organisms such as larvae of </a:t>
            </a:r>
            <a:r>
              <a:rPr lang="en-US" sz="1600" i="1" dirty="0" err="1" smtClean="0"/>
              <a:t>macrofoulers</a:t>
            </a:r>
            <a:r>
              <a:rPr lang="en-US" sz="1600" i="1" dirty="0" smtClean="0"/>
              <a:t> </a:t>
            </a:r>
          </a:p>
          <a:p>
            <a:pPr lvl="1">
              <a:spcBef>
                <a:spcPct val="0"/>
              </a:spcBef>
              <a:buNone/>
            </a:pPr>
            <a:r>
              <a:rPr lang="en-US" sz="1600" i="1" dirty="0" smtClean="0"/>
              <a:t>      Ref: </a:t>
            </a:r>
            <a:r>
              <a:rPr lang="en-US" sz="1600" i="1" dirty="0" err="1" smtClean="0"/>
              <a:t>Renata</a:t>
            </a:r>
            <a:r>
              <a:rPr lang="en-US" sz="1600" i="1" dirty="0" smtClean="0"/>
              <a:t> </a:t>
            </a:r>
            <a:r>
              <a:rPr lang="en-US" sz="1600" i="1" dirty="0" err="1" smtClean="0"/>
              <a:t>Claudi</a:t>
            </a:r>
            <a:r>
              <a:rPr lang="en-US" sz="1600" i="1" dirty="0" smtClean="0"/>
              <a:t> </a:t>
            </a:r>
            <a:r>
              <a:rPr lang="en-US" sz="1600" i="1" dirty="0" err="1" smtClean="0"/>
              <a:t>MSc</a:t>
            </a:r>
            <a:r>
              <a:rPr lang="en-US" sz="1600" i="1" dirty="0" smtClean="0"/>
              <a:t>.  &amp; Tom Prescott </a:t>
            </a:r>
            <a:r>
              <a:rPr lang="en-US" sz="1600" i="1" dirty="0" err="1" smtClean="0"/>
              <a:t>PEng</a:t>
            </a:r>
            <a:r>
              <a:rPr lang="en-US" sz="1600" i="1" dirty="0" smtClean="0"/>
              <a:t>. - RNT Consulting Inc.</a:t>
            </a:r>
          </a:p>
          <a:p>
            <a:endParaRPr lang="en-US" sz="1000" dirty="0" smtClean="0"/>
          </a:p>
          <a:p>
            <a:r>
              <a:rPr lang="en-US" dirty="0" smtClean="0"/>
              <a:t>Two sensors per lamp to ensure optimal and correct lamp operation.</a:t>
            </a:r>
          </a:p>
          <a:p>
            <a:endParaRPr lang="en-US" sz="1000" dirty="0" smtClean="0"/>
          </a:p>
          <a:p>
            <a:r>
              <a:rPr lang="en-US" dirty="0" smtClean="0"/>
              <a:t>Extensive laboratory and in-field testing of various industry-related micro organisms to ensure adequate dose is used in design. </a:t>
            </a:r>
          </a:p>
          <a:p>
            <a:endParaRPr lang="en-US" sz="1000" dirty="0" smtClean="0"/>
          </a:p>
          <a:p>
            <a:r>
              <a:rPr lang="en-US" dirty="0" smtClean="0"/>
              <a:t>Maximum utilization of UV photons ensures low electrical consumption. </a:t>
            </a:r>
          </a:p>
        </p:txBody>
      </p:sp>
      <p:sp>
        <p:nvSpPr>
          <p:cNvPr id="31747" name="Title 2"/>
          <p:cNvSpPr>
            <a:spLocks noGrp="1"/>
          </p:cNvSpPr>
          <p:nvPr>
            <p:ph type="title"/>
          </p:nvPr>
        </p:nvSpPr>
        <p:spPr/>
        <p:txBody>
          <a:bodyPr/>
          <a:lstStyle/>
          <a:p>
            <a:r>
              <a:rPr lang="en-US" smtClean="0"/>
              <a:t>Key points for HOD bio-security</a:t>
            </a:r>
          </a:p>
        </p:txBody>
      </p:sp>
      <p:sp>
        <p:nvSpPr>
          <p:cNvPr id="31748" name="Slide Number Placeholder 3"/>
          <p:cNvSpPr>
            <a:spLocks noGrp="1"/>
          </p:cNvSpPr>
          <p:nvPr>
            <p:ph type="sldNum" sz="quarter" idx="10"/>
          </p:nvPr>
        </p:nvSpPr>
        <p:spPr>
          <a:noFill/>
        </p:spPr>
        <p:txBody>
          <a:bodyPr/>
          <a:lstStyle/>
          <a:p>
            <a:fld id="{1510C13C-F490-4BF3-820C-A55EC83CF1B2}" type="slidenum">
              <a:rPr lang="en-US"/>
              <a:pPr/>
              <a:t>27</a:t>
            </a:fld>
            <a:endParaRPr lang="en-US"/>
          </a:p>
        </p:txBody>
      </p:sp>
    </p:spTree>
    <p:extLst>
      <p:ext uri="{BB962C8B-B14F-4D97-AF65-F5344CB8AC3E}">
        <p14:creationId xmlns:p14="http://schemas.microsoft.com/office/powerpoint/2010/main" val="361753945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Content Placeholder 1"/>
          <p:cNvSpPr>
            <a:spLocks noGrp="1"/>
          </p:cNvSpPr>
          <p:nvPr>
            <p:ph idx="1"/>
          </p:nvPr>
        </p:nvSpPr>
        <p:spPr>
          <a:xfrm>
            <a:off x="-1156" y="632070"/>
            <a:ext cx="9104211" cy="6149730"/>
          </a:xfrm>
          <a:ln>
            <a:solidFill>
              <a:schemeClr val="bg1"/>
            </a:solidFill>
          </a:ln>
        </p:spPr>
        <p:txBody>
          <a:bodyPr/>
          <a:lstStyle/>
          <a:p>
            <a:pPr marL="0" indent="-342000">
              <a:lnSpc>
                <a:spcPct val="100000"/>
              </a:lnSpc>
            </a:pPr>
            <a:r>
              <a:rPr lang="en-US" sz="1800" b="1" u="sng" dirty="0" smtClean="0">
                <a:solidFill>
                  <a:srgbClr val="19408F"/>
                </a:solidFill>
              </a:rPr>
              <a:t>Successful installation </a:t>
            </a:r>
            <a:r>
              <a:rPr lang="en-US" sz="1800" b="1" dirty="0" smtClean="0">
                <a:solidFill>
                  <a:srgbClr val="19408F"/>
                </a:solidFill>
              </a:rPr>
              <a:t>at Israel Power Authority : 4 and 6 months of follow up</a:t>
            </a:r>
          </a:p>
          <a:p>
            <a:pPr marL="0" indent="-342000">
              <a:lnSpc>
                <a:spcPct val="100000"/>
              </a:lnSpc>
            </a:pPr>
            <a:endParaRPr lang="en-US" sz="1800" b="1" dirty="0" smtClean="0">
              <a:solidFill>
                <a:srgbClr val="19408F"/>
              </a:solidFill>
            </a:endParaRPr>
          </a:p>
          <a:p>
            <a:pPr marL="0" indent="-342000">
              <a:lnSpc>
                <a:spcPct val="100000"/>
              </a:lnSpc>
            </a:pPr>
            <a:endParaRPr lang="en-US" sz="1800" b="1" dirty="0" smtClean="0">
              <a:solidFill>
                <a:srgbClr val="19408F"/>
              </a:solidFill>
            </a:endParaRPr>
          </a:p>
          <a:p>
            <a:pPr marL="0" indent="-342000">
              <a:lnSpc>
                <a:spcPct val="100000"/>
              </a:lnSpc>
              <a:buNone/>
            </a:pPr>
            <a:endParaRPr lang="en-US" sz="1200" b="1" dirty="0" smtClean="0">
              <a:solidFill>
                <a:srgbClr val="19408F"/>
              </a:solidFill>
            </a:endParaRPr>
          </a:p>
          <a:p>
            <a:pPr marL="342000" indent="-342000">
              <a:lnSpc>
                <a:spcPct val="100000"/>
              </a:lnSpc>
            </a:pPr>
            <a:r>
              <a:rPr lang="en-US" sz="1800" b="1" u="sng" dirty="0" smtClean="0">
                <a:solidFill>
                  <a:srgbClr val="19408F"/>
                </a:solidFill>
              </a:rPr>
              <a:t>Successful results </a:t>
            </a:r>
            <a:r>
              <a:rPr lang="en-US" sz="1800" b="1" dirty="0" smtClean="0">
                <a:solidFill>
                  <a:srgbClr val="19408F"/>
                </a:solidFill>
              </a:rPr>
              <a:t>from our pilot test on the Davis Dam located on the Colorado River </a:t>
            </a:r>
            <a:r>
              <a:rPr lang="en-US" sz="1800" dirty="0" smtClean="0">
                <a:solidFill>
                  <a:srgbClr val="19408F"/>
                </a:solidFill>
              </a:rPr>
              <a:t>(The pilot test is performed by </a:t>
            </a:r>
            <a:r>
              <a:rPr lang="en-US" sz="1800" dirty="0" err="1" smtClean="0">
                <a:solidFill>
                  <a:srgbClr val="19408F"/>
                </a:solidFill>
              </a:rPr>
              <a:t>Renata</a:t>
            </a:r>
            <a:r>
              <a:rPr lang="en-US" sz="1800" dirty="0" smtClean="0">
                <a:solidFill>
                  <a:srgbClr val="19408F"/>
                </a:solidFill>
              </a:rPr>
              <a:t> </a:t>
            </a:r>
            <a:r>
              <a:rPr lang="en-US" sz="1800" dirty="0" err="1" smtClean="0">
                <a:solidFill>
                  <a:srgbClr val="19408F"/>
                </a:solidFill>
              </a:rPr>
              <a:t>Claudi</a:t>
            </a:r>
            <a:r>
              <a:rPr lang="en-US" sz="1800" dirty="0" smtClean="0">
                <a:solidFill>
                  <a:srgbClr val="19408F"/>
                </a:solidFill>
              </a:rPr>
              <a:t> MSc., a recognized expert in the field of invasive species,  accompanied by the compliance manger of RECLAMATION – U.S. Department of the Interior, Bureau of Reclamation) The statement from the intermediate report regarding the presence of Zebra Mussels after the Atlantium Unit following 5 weeks of follow up:  </a:t>
            </a:r>
          </a:p>
          <a:p>
            <a:pPr marL="342000" indent="-342000">
              <a:lnSpc>
                <a:spcPct val="100000"/>
              </a:lnSpc>
              <a:buNone/>
            </a:pPr>
            <a:r>
              <a:rPr lang="en-US" sz="1800" dirty="0" smtClean="0">
                <a:solidFill>
                  <a:srgbClr val="19408F"/>
                </a:solidFill>
              </a:rPr>
              <a:t>       </a:t>
            </a:r>
          </a:p>
          <a:p>
            <a:pPr marL="342000" indent="-342000" algn="ctr">
              <a:lnSpc>
                <a:spcPct val="100000"/>
              </a:lnSpc>
              <a:buNone/>
            </a:pPr>
            <a:endParaRPr lang="en-US" sz="1800" b="1" dirty="0" smtClean="0">
              <a:solidFill>
                <a:srgbClr val="19408F"/>
              </a:solidFill>
            </a:endParaRPr>
          </a:p>
          <a:p>
            <a:endParaRPr lang="en-US" sz="1200" dirty="0" smtClean="0"/>
          </a:p>
          <a:p>
            <a:r>
              <a:rPr lang="en-US" sz="1800" b="1" u="sng" dirty="0" smtClean="0">
                <a:solidFill>
                  <a:srgbClr val="19408F"/>
                </a:solidFill>
              </a:rPr>
              <a:t>Pilot in Europe / Spain with </a:t>
            </a:r>
            <a:r>
              <a:rPr lang="en-US" sz="1800" b="1" u="sng" dirty="0" err="1" smtClean="0">
                <a:solidFill>
                  <a:srgbClr val="19408F"/>
                </a:solidFill>
              </a:rPr>
              <a:t>Endesa</a:t>
            </a:r>
            <a:r>
              <a:rPr lang="en-US" sz="1800" b="1" u="sng" dirty="0" smtClean="0">
                <a:solidFill>
                  <a:srgbClr val="19408F"/>
                </a:solidFill>
              </a:rPr>
              <a:t> </a:t>
            </a:r>
            <a:r>
              <a:rPr lang="en-US" sz="1800" b="1" dirty="0" smtClean="0">
                <a:solidFill>
                  <a:srgbClr val="19408F"/>
                </a:solidFill>
              </a:rPr>
              <a:t>– </a:t>
            </a:r>
            <a:r>
              <a:rPr lang="en-US" sz="1800" dirty="0" err="1" smtClean="0">
                <a:solidFill>
                  <a:srgbClr val="19408F"/>
                </a:solidFill>
              </a:rPr>
              <a:t>Endesa</a:t>
            </a:r>
            <a:r>
              <a:rPr lang="en-US" sz="1800" dirty="0" smtClean="0">
                <a:solidFill>
                  <a:srgbClr val="19408F"/>
                </a:solidFill>
              </a:rPr>
              <a:t> is one of the largest electric power companies in the world active in Europe, Latin America and Far East / China – pilot is operation – preliminary results from the first run – 100% kill following the HOD</a:t>
            </a:r>
          </a:p>
          <a:p>
            <a:endParaRPr lang="en-US" sz="1600" dirty="0" smtClean="0">
              <a:solidFill>
                <a:srgbClr val="19408F"/>
              </a:solidFill>
            </a:endParaRPr>
          </a:p>
          <a:p>
            <a:r>
              <a:rPr lang="en-US" sz="1800" b="1" u="sng" dirty="0" smtClean="0">
                <a:solidFill>
                  <a:srgbClr val="19408F"/>
                </a:solidFill>
              </a:rPr>
              <a:t>Installation / Pilot in Brazil - hydroelectric plant </a:t>
            </a:r>
            <a:r>
              <a:rPr lang="en-US" sz="1800" b="1" dirty="0" smtClean="0">
                <a:solidFill>
                  <a:srgbClr val="19408F"/>
                </a:solidFill>
              </a:rPr>
              <a:t>– </a:t>
            </a:r>
            <a:r>
              <a:rPr lang="en-US" sz="1800" dirty="0" smtClean="0">
                <a:solidFill>
                  <a:srgbClr val="19408F"/>
                </a:solidFill>
              </a:rPr>
              <a:t>we have defined the installation with one of the biggest electrical power companies in Brazil, pipes at the plant were modified for our unit, the pilot is aimed for preventing the mussels penetrating the cooling system </a:t>
            </a:r>
          </a:p>
          <a:p>
            <a:endParaRPr lang="en-US" sz="1800" dirty="0" smtClean="0">
              <a:solidFill>
                <a:srgbClr val="19408F"/>
              </a:solidFill>
            </a:endParaRPr>
          </a:p>
          <a:p>
            <a:endParaRPr lang="en-US" sz="1800" dirty="0" smtClean="0">
              <a:solidFill>
                <a:srgbClr val="19408F"/>
              </a:solidFill>
            </a:endParaRPr>
          </a:p>
        </p:txBody>
      </p:sp>
      <p:sp>
        <p:nvSpPr>
          <p:cNvPr id="14339" name="Title 2"/>
          <p:cNvSpPr>
            <a:spLocks noGrp="1"/>
          </p:cNvSpPr>
          <p:nvPr>
            <p:ph type="title"/>
          </p:nvPr>
        </p:nvSpPr>
        <p:spPr/>
        <p:txBody>
          <a:bodyPr/>
          <a:lstStyle/>
          <a:p>
            <a:r>
              <a:rPr lang="en-US" dirty="0" smtClean="0"/>
              <a:t>Power plants - Pilots and Reference installations  </a:t>
            </a:r>
          </a:p>
        </p:txBody>
      </p:sp>
      <p:sp>
        <p:nvSpPr>
          <p:cNvPr id="14340" name="Slide Number Placeholder 3"/>
          <p:cNvSpPr>
            <a:spLocks noGrp="1"/>
          </p:cNvSpPr>
          <p:nvPr>
            <p:ph type="sldNum" sz="quarter" idx="10"/>
          </p:nvPr>
        </p:nvSpPr>
        <p:spPr>
          <a:noFill/>
        </p:spPr>
        <p:txBody>
          <a:bodyPr/>
          <a:lstStyle/>
          <a:p>
            <a:fld id="{086F033B-B7E3-40E3-A81C-83E288CECD1A}" type="slidenum">
              <a:rPr lang="en-US"/>
              <a:pPr/>
              <a:t>28</a:t>
            </a:fld>
            <a:endParaRPr lang="en-US"/>
          </a:p>
        </p:txBody>
      </p:sp>
      <p:sp>
        <p:nvSpPr>
          <p:cNvPr id="6" name="Rectangle 5"/>
          <p:cNvSpPr/>
          <p:nvPr/>
        </p:nvSpPr>
        <p:spPr>
          <a:xfrm>
            <a:off x="0" y="0"/>
            <a:ext cx="9144000" cy="83125"/>
          </a:xfrm>
          <a:prstGeom prst="rect">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968991" y="3352406"/>
            <a:ext cx="6455249" cy="646331"/>
          </a:xfrm>
          <a:prstGeom prst="rect">
            <a:avLst/>
          </a:prstGeom>
          <a:solidFill>
            <a:srgbClr val="66CCFF"/>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000" indent="-342000" algn="ctr">
              <a:lnSpc>
                <a:spcPct val="100000"/>
              </a:lnSpc>
              <a:buNone/>
            </a:pPr>
            <a:r>
              <a:rPr lang="en-US" b="1" dirty="0" smtClean="0">
                <a:solidFill>
                  <a:srgbClr val="C00000"/>
                </a:solidFill>
              </a:rPr>
              <a:t>“The numbers are so low that any power plant would be happy with the result”</a:t>
            </a:r>
          </a:p>
        </p:txBody>
      </p:sp>
      <p:sp>
        <p:nvSpPr>
          <p:cNvPr id="9" name="TextBox 8"/>
          <p:cNvSpPr txBox="1"/>
          <p:nvPr/>
        </p:nvSpPr>
        <p:spPr>
          <a:xfrm>
            <a:off x="968991" y="1039561"/>
            <a:ext cx="6455249" cy="646331"/>
          </a:xfrm>
          <a:prstGeom prst="rect">
            <a:avLst/>
          </a:prstGeom>
          <a:solidFill>
            <a:srgbClr val="66CCFF"/>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000" indent="-342000" algn="ctr">
              <a:lnSpc>
                <a:spcPct val="100000"/>
              </a:lnSpc>
              <a:buNone/>
            </a:pPr>
            <a:r>
              <a:rPr lang="en-US" b="1" dirty="0" smtClean="0">
                <a:solidFill>
                  <a:srgbClr val="C00000"/>
                </a:solidFill>
              </a:rPr>
              <a:t>“Results continue to look wonderful”</a:t>
            </a:r>
          </a:p>
        </p:txBody>
      </p:sp>
    </p:spTree>
    <p:extLst>
      <p:ext uri="{BB962C8B-B14F-4D97-AF65-F5344CB8AC3E}">
        <p14:creationId xmlns:p14="http://schemas.microsoft.com/office/powerpoint/2010/main" val="1008172625"/>
      </p:ext>
    </p:extLst>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Content Placeholder 1"/>
          <p:cNvSpPr>
            <a:spLocks noGrp="1"/>
          </p:cNvSpPr>
          <p:nvPr>
            <p:ph idx="1"/>
          </p:nvPr>
        </p:nvSpPr>
        <p:spPr>
          <a:xfrm>
            <a:off x="228600" y="838200"/>
            <a:ext cx="8686800" cy="5638800"/>
          </a:xfrm>
        </p:spPr>
        <p:txBody>
          <a:bodyPr/>
          <a:lstStyle/>
          <a:p>
            <a:r>
              <a:rPr lang="en-US" dirty="0" smtClean="0"/>
              <a:t>Two lines with similar vacuumed pumps. </a:t>
            </a:r>
          </a:p>
          <a:p>
            <a:pPr lvl="1"/>
            <a:r>
              <a:rPr lang="en-US" dirty="0" smtClean="0"/>
              <a:t>Line #1  - 2 units one with HOD protection</a:t>
            </a:r>
          </a:p>
          <a:p>
            <a:pPr lvl="1"/>
            <a:r>
              <a:rPr lang="en-US" dirty="0" smtClean="0"/>
              <a:t>Line #2 – 2 units conventional operation </a:t>
            </a:r>
          </a:p>
          <a:p>
            <a:endParaRPr lang="en-US" dirty="0" smtClean="0"/>
          </a:p>
          <a:p>
            <a:r>
              <a:rPr lang="en-US" dirty="0" smtClean="0"/>
              <a:t>Line #2:</a:t>
            </a:r>
          </a:p>
          <a:p>
            <a:pPr lvl="1"/>
            <a:r>
              <a:rPr lang="en-US" dirty="0" smtClean="0"/>
              <a:t>Change over once a week (switching to standby system)</a:t>
            </a:r>
          </a:p>
          <a:p>
            <a:pPr lvl="1"/>
            <a:r>
              <a:rPr lang="en-US" dirty="0" smtClean="0"/>
              <a:t>Cleaning once a week (see photo)</a:t>
            </a:r>
          </a:p>
          <a:p>
            <a:pPr lvl="1"/>
            <a:r>
              <a:rPr lang="en-US" dirty="0" smtClean="0"/>
              <a:t>Temperature increased over 35C</a:t>
            </a:r>
            <a:r>
              <a:rPr lang="en-US" baseline="30000" dirty="0" smtClean="0"/>
              <a:t>O </a:t>
            </a:r>
            <a:r>
              <a:rPr lang="en-US" dirty="0" smtClean="0"/>
              <a:t>(requires cleaning)</a:t>
            </a:r>
            <a:endParaRPr lang="en-US" baseline="30000" dirty="0" smtClean="0"/>
          </a:p>
          <a:p>
            <a:endParaRPr lang="en-US" dirty="0" smtClean="0"/>
          </a:p>
          <a:p>
            <a:r>
              <a:rPr lang="en-US" dirty="0" smtClean="0"/>
              <a:t>Line #1:</a:t>
            </a:r>
          </a:p>
          <a:p>
            <a:pPr lvl="1"/>
            <a:r>
              <a:rPr lang="en-US" dirty="0" smtClean="0"/>
              <a:t>Change over once a week </a:t>
            </a:r>
          </a:p>
          <a:p>
            <a:pPr lvl="1"/>
            <a:r>
              <a:rPr lang="en-US" dirty="0" smtClean="0"/>
              <a:t>Unit with HOD protection - No unexpected cleaning required – 4 month.</a:t>
            </a:r>
          </a:p>
          <a:p>
            <a:pPr lvl="1"/>
            <a:r>
              <a:rPr lang="en-US" dirty="0" smtClean="0"/>
              <a:t>No Algae or mussels proliferation: no need for mechanical cleaning of the pipes. </a:t>
            </a:r>
          </a:p>
          <a:p>
            <a:pPr lvl="1"/>
            <a:r>
              <a:rPr lang="en-US" dirty="0" smtClean="0"/>
              <a:t>Temperature remains steady over one month 28C</a:t>
            </a:r>
            <a:r>
              <a:rPr lang="en-US" baseline="30000" dirty="0" smtClean="0"/>
              <a:t>O</a:t>
            </a:r>
          </a:p>
          <a:p>
            <a:endParaRPr lang="en-US" dirty="0" smtClean="0"/>
          </a:p>
        </p:txBody>
      </p:sp>
      <p:sp>
        <p:nvSpPr>
          <p:cNvPr id="14339" name="Title 2"/>
          <p:cNvSpPr>
            <a:spLocks noGrp="1"/>
          </p:cNvSpPr>
          <p:nvPr>
            <p:ph type="title"/>
          </p:nvPr>
        </p:nvSpPr>
        <p:spPr/>
        <p:txBody>
          <a:bodyPr/>
          <a:lstStyle/>
          <a:p>
            <a:r>
              <a:rPr lang="en-US" smtClean="0"/>
              <a:t>Israel Power Authority: installation results</a:t>
            </a:r>
          </a:p>
        </p:txBody>
      </p:sp>
      <p:sp>
        <p:nvSpPr>
          <p:cNvPr id="14340" name="Slide Number Placeholder 3"/>
          <p:cNvSpPr>
            <a:spLocks noGrp="1"/>
          </p:cNvSpPr>
          <p:nvPr>
            <p:ph type="sldNum" sz="quarter" idx="10"/>
          </p:nvPr>
        </p:nvSpPr>
        <p:spPr>
          <a:noFill/>
        </p:spPr>
        <p:txBody>
          <a:bodyPr/>
          <a:lstStyle/>
          <a:p>
            <a:fld id="{086F033B-B7E3-40E3-A81C-83E288CECD1A}" type="slidenum">
              <a:rPr lang="en-US"/>
              <a:pPr/>
              <a:t>29</a:t>
            </a:fld>
            <a:endParaRPr lang="en-U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Content Placeholder 1"/>
          <p:cNvSpPr>
            <a:spLocks noGrp="1"/>
          </p:cNvSpPr>
          <p:nvPr>
            <p:ph idx="1"/>
          </p:nvPr>
        </p:nvSpPr>
        <p:spPr>
          <a:xfrm>
            <a:off x="77323" y="914400"/>
            <a:ext cx="8380877" cy="5638800"/>
          </a:xfrm>
          <a:ln>
            <a:solidFill>
              <a:schemeClr val="bg1"/>
            </a:solidFill>
          </a:ln>
        </p:spPr>
        <p:txBody>
          <a:bodyPr/>
          <a:lstStyle/>
          <a:p>
            <a:pPr marL="0" indent="0">
              <a:lnSpc>
                <a:spcPct val="100000"/>
              </a:lnSpc>
              <a:buNone/>
            </a:pPr>
            <a:r>
              <a:rPr lang="en-US" sz="1600" b="1" dirty="0" smtClean="0">
                <a:solidFill>
                  <a:srgbClr val="19408F"/>
                </a:solidFill>
              </a:rPr>
              <a:t>Dramatic and immediate improvement: </a:t>
            </a:r>
          </a:p>
          <a:p>
            <a:pPr marL="0" indent="0">
              <a:lnSpc>
                <a:spcPct val="100000"/>
              </a:lnSpc>
            </a:pPr>
            <a:r>
              <a:rPr lang="en-US" sz="1600" b="1" dirty="0" smtClean="0">
                <a:solidFill>
                  <a:srgbClr val="19408F"/>
                </a:solidFill>
              </a:rPr>
              <a:t> Reduced fouling, </a:t>
            </a:r>
          </a:p>
          <a:p>
            <a:pPr marL="0" indent="0">
              <a:lnSpc>
                <a:spcPct val="100000"/>
              </a:lnSpc>
            </a:pPr>
            <a:r>
              <a:rPr lang="en-US" sz="1600" b="1" dirty="0" smtClean="0">
                <a:solidFill>
                  <a:srgbClr val="19408F"/>
                </a:solidFill>
              </a:rPr>
              <a:t> Eliminated need for cleaning!</a:t>
            </a:r>
            <a:br>
              <a:rPr lang="en-US" sz="1600" b="1" dirty="0" smtClean="0">
                <a:solidFill>
                  <a:srgbClr val="19408F"/>
                </a:solidFill>
              </a:rPr>
            </a:br>
            <a:endParaRPr lang="en-US" sz="1600" b="1" dirty="0" smtClean="0">
              <a:solidFill>
                <a:srgbClr val="19408F"/>
              </a:solidFill>
            </a:endParaRPr>
          </a:p>
          <a:p>
            <a:pPr marL="0" indent="0">
              <a:lnSpc>
                <a:spcPct val="100000"/>
              </a:lnSpc>
              <a:buNone/>
            </a:pPr>
            <a:r>
              <a:rPr lang="en-US" sz="1800" dirty="0" smtClean="0"/>
              <a:t>Pilot description:</a:t>
            </a:r>
          </a:p>
          <a:p>
            <a:pPr>
              <a:lnSpc>
                <a:spcPct val="100000"/>
              </a:lnSpc>
            </a:pPr>
            <a:r>
              <a:rPr lang="en-US" sz="1800" dirty="0" smtClean="0"/>
              <a:t>Two lines with similar vacuumed pumps</a:t>
            </a:r>
          </a:p>
          <a:p>
            <a:pPr lvl="1">
              <a:lnSpc>
                <a:spcPct val="100000"/>
              </a:lnSpc>
            </a:pPr>
            <a:r>
              <a:rPr lang="en-US" sz="1600" dirty="0" smtClean="0"/>
              <a:t>Line #1 </a:t>
            </a:r>
            <a:r>
              <a:rPr lang="en-US" sz="1600" dirty="0" err="1" smtClean="0"/>
              <a:t>Atlantium</a:t>
            </a:r>
            <a:r>
              <a:rPr lang="en-US" sz="1600" dirty="0"/>
              <a:t> </a:t>
            </a:r>
            <a:r>
              <a:rPr lang="en-US" sz="1600" dirty="0" smtClean="0"/>
              <a:t>system protection</a:t>
            </a:r>
          </a:p>
          <a:p>
            <a:pPr lvl="1">
              <a:lnSpc>
                <a:spcPct val="100000"/>
              </a:lnSpc>
            </a:pPr>
            <a:r>
              <a:rPr lang="en-US" sz="1600" dirty="0" smtClean="0"/>
              <a:t>Line #2 Conventional operation </a:t>
            </a:r>
          </a:p>
          <a:p>
            <a:pPr>
              <a:lnSpc>
                <a:spcPct val="100000"/>
              </a:lnSpc>
            </a:pPr>
            <a:r>
              <a:rPr lang="en-US" sz="1800" b="1" dirty="0" smtClean="0">
                <a:solidFill>
                  <a:srgbClr val="19408F"/>
                </a:solidFill>
              </a:rPr>
              <a:t>Conventional protection: high maintenance, </a:t>
            </a:r>
            <a:br>
              <a:rPr lang="en-US" sz="1800" b="1" dirty="0" smtClean="0">
                <a:solidFill>
                  <a:srgbClr val="19408F"/>
                </a:solidFill>
              </a:rPr>
            </a:br>
            <a:r>
              <a:rPr lang="en-US" sz="1800" b="1" dirty="0" smtClean="0">
                <a:solidFill>
                  <a:srgbClr val="19408F"/>
                </a:solidFill>
              </a:rPr>
              <a:t>persistent fouling</a:t>
            </a:r>
          </a:p>
          <a:p>
            <a:pPr lvl="1">
              <a:lnSpc>
                <a:spcPct val="100000"/>
              </a:lnSpc>
            </a:pPr>
            <a:r>
              <a:rPr lang="en-US" sz="1600" dirty="0" smtClean="0"/>
              <a:t>Change over once a week (switching to standby system)</a:t>
            </a:r>
          </a:p>
          <a:p>
            <a:pPr lvl="1">
              <a:lnSpc>
                <a:spcPct val="100000"/>
              </a:lnSpc>
            </a:pPr>
            <a:r>
              <a:rPr lang="en-US" sz="1600" dirty="0" smtClean="0"/>
              <a:t>Cleaning once a week (see photo)</a:t>
            </a:r>
          </a:p>
          <a:p>
            <a:pPr lvl="1">
              <a:lnSpc>
                <a:spcPct val="100000"/>
              </a:lnSpc>
            </a:pPr>
            <a:r>
              <a:rPr lang="en-US" sz="1600" dirty="0" smtClean="0"/>
              <a:t>Temperature increased over 35C</a:t>
            </a:r>
            <a:r>
              <a:rPr lang="en-US" sz="1600" baseline="30000" dirty="0" smtClean="0"/>
              <a:t>O </a:t>
            </a:r>
            <a:r>
              <a:rPr lang="en-US" sz="1600" dirty="0" smtClean="0"/>
              <a:t>(requires cleaning)</a:t>
            </a:r>
            <a:endParaRPr lang="en-US" sz="1600" baseline="30000" dirty="0" smtClean="0"/>
          </a:p>
          <a:p>
            <a:pPr>
              <a:lnSpc>
                <a:spcPct val="100000"/>
              </a:lnSpc>
            </a:pPr>
            <a:r>
              <a:rPr lang="en-US" sz="1800" b="1" dirty="0" err="1" smtClean="0">
                <a:solidFill>
                  <a:srgbClr val="19408F"/>
                </a:solidFill>
              </a:rPr>
              <a:t>Atlantium</a:t>
            </a:r>
            <a:r>
              <a:rPr lang="en-US" sz="1800" b="1" dirty="0" smtClean="0">
                <a:solidFill>
                  <a:srgbClr val="19408F"/>
                </a:solidFill>
              </a:rPr>
              <a:t> system</a:t>
            </a:r>
            <a:r>
              <a:rPr lang="en-US" sz="1800" b="1" dirty="0" smtClean="0">
                <a:solidFill>
                  <a:srgbClr val="C00000"/>
                </a:solidFill>
              </a:rPr>
              <a:t>: immediate positive impact, reduced maintenance, no fouling</a:t>
            </a:r>
          </a:p>
          <a:p>
            <a:pPr lvl="1">
              <a:lnSpc>
                <a:spcPct val="100000"/>
              </a:lnSpc>
            </a:pPr>
            <a:r>
              <a:rPr lang="en-US" sz="1600" dirty="0" smtClean="0"/>
              <a:t>Change over once a month</a:t>
            </a:r>
          </a:p>
          <a:p>
            <a:pPr lvl="1">
              <a:lnSpc>
                <a:spcPct val="100000"/>
              </a:lnSpc>
            </a:pPr>
            <a:r>
              <a:rPr lang="en-US" sz="1600" dirty="0" smtClean="0"/>
              <a:t>No unexpected cleaning required.</a:t>
            </a:r>
          </a:p>
          <a:p>
            <a:pPr lvl="1">
              <a:lnSpc>
                <a:spcPct val="100000"/>
              </a:lnSpc>
            </a:pPr>
            <a:r>
              <a:rPr lang="en-US" sz="1600" dirty="0" smtClean="0"/>
              <a:t>No Algae or mussels proliferation: no need for mechanical cleaning of the pipes</a:t>
            </a:r>
          </a:p>
          <a:p>
            <a:pPr lvl="1">
              <a:lnSpc>
                <a:spcPct val="100000"/>
              </a:lnSpc>
            </a:pPr>
            <a:r>
              <a:rPr lang="en-US" sz="1600" dirty="0" smtClean="0"/>
              <a:t>Temperature remains steady over one month 28C</a:t>
            </a:r>
            <a:r>
              <a:rPr lang="en-US" sz="1600" baseline="30000" dirty="0" smtClean="0"/>
              <a:t>O</a:t>
            </a:r>
          </a:p>
          <a:p>
            <a:pPr>
              <a:lnSpc>
                <a:spcPct val="100000"/>
              </a:lnSpc>
            </a:pPr>
            <a:r>
              <a:rPr lang="en-US" sz="1800" b="1" dirty="0" smtClean="0">
                <a:solidFill>
                  <a:srgbClr val="19408F"/>
                </a:solidFill>
                <a:ea typeface="+mn-ea"/>
                <a:cs typeface="+mn-cs"/>
              </a:rPr>
              <a:t>4 and 6 months of follow up -  </a:t>
            </a:r>
            <a:r>
              <a:rPr lang="en-US" sz="1800" b="1" dirty="0" smtClean="0">
                <a:solidFill>
                  <a:srgbClr val="C00000"/>
                </a:solidFill>
              </a:rPr>
              <a:t>next three slides speak for themselves….. </a:t>
            </a:r>
          </a:p>
          <a:p>
            <a:endParaRPr lang="en-US" dirty="0" smtClean="0"/>
          </a:p>
        </p:txBody>
      </p:sp>
      <p:sp>
        <p:nvSpPr>
          <p:cNvPr id="14339" name="Title 2"/>
          <p:cNvSpPr>
            <a:spLocks noGrp="1"/>
          </p:cNvSpPr>
          <p:nvPr>
            <p:ph type="title"/>
          </p:nvPr>
        </p:nvSpPr>
        <p:spPr>
          <a:xfrm>
            <a:off x="1674834" y="85725"/>
            <a:ext cx="7400926" cy="457200"/>
          </a:xfrm>
        </p:spPr>
        <p:txBody>
          <a:bodyPr/>
          <a:lstStyle/>
          <a:p>
            <a:r>
              <a:rPr lang="en-US" dirty="0" smtClean="0"/>
              <a:t>Successful Installation/Pilot at Israel Power Authority</a:t>
            </a:r>
          </a:p>
        </p:txBody>
      </p:sp>
      <p:sp>
        <p:nvSpPr>
          <p:cNvPr id="14340" name="Slide Number Placeholder 3"/>
          <p:cNvSpPr>
            <a:spLocks noGrp="1"/>
          </p:cNvSpPr>
          <p:nvPr>
            <p:ph type="sldNum" sz="quarter" idx="10"/>
          </p:nvPr>
        </p:nvSpPr>
        <p:spPr>
          <a:noFill/>
        </p:spPr>
        <p:txBody>
          <a:bodyPr/>
          <a:lstStyle/>
          <a:p>
            <a:fld id="{086F033B-B7E3-40E3-A81C-83E288CECD1A}" type="slidenum">
              <a:rPr lang="en-US"/>
              <a:pPr/>
              <a:t>30</a:t>
            </a:fld>
            <a:endParaRPr lang="en-US"/>
          </a:p>
        </p:txBody>
      </p:sp>
      <p:pic>
        <p:nvPicPr>
          <p:cNvPr id="5" name="Content Placeholder 4" descr="DSCF3102.JPG"/>
          <p:cNvPicPr>
            <a:picLocks noChangeAspect="1"/>
          </p:cNvPicPr>
          <p:nvPr isPhoto="1"/>
        </p:nvPicPr>
        <p:blipFill>
          <a:blip r:embed="rId2" cstate="email"/>
          <a:srcRect/>
          <a:stretch>
            <a:fillRect/>
          </a:stretch>
        </p:blipFill>
        <p:spPr bwMode="auto">
          <a:xfrm>
            <a:off x="6833688" y="589199"/>
            <a:ext cx="2310312" cy="2763601"/>
          </a:xfrm>
          <a:prstGeom prst="rect">
            <a:avLst/>
          </a:prstGeom>
          <a:noFill/>
          <a:ln w="9525">
            <a:noFill/>
            <a:miter lim="800000"/>
            <a:headEnd/>
            <a:tailEnd/>
          </a:ln>
          <a:effectLst/>
        </p:spPr>
      </p:pic>
      <p:sp>
        <p:nvSpPr>
          <p:cNvPr id="6" name="Rectangle 5"/>
          <p:cNvSpPr/>
          <p:nvPr/>
        </p:nvSpPr>
        <p:spPr>
          <a:xfrm>
            <a:off x="0" y="0"/>
            <a:ext cx="9144000" cy="83125"/>
          </a:xfrm>
          <a:prstGeom prst="rect">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p:cNvPicPr>
            <a:picLocks noChangeAspect="1" noChangeArrowheads="1"/>
          </p:cNvPicPr>
          <p:nvPr/>
        </p:nvPicPr>
        <p:blipFill>
          <a:blip r:embed="rId3" cstate="print"/>
          <a:srcRect/>
          <a:stretch>
            <a:fillRect/>
          </a:stretch>
        </p:blipFill>
        <p:spPr bwMode="auto">
          <a:xfrm>
            <a:off x="3505200" y="609600"/>
            <a:ext cx="3276600" cy="1776413"/>
          </a:xfrm>
          <a:prstGeom prst="rect">
            <a:avLst/>
          </a:prstGeom>
          <a:noFill/>
          <a:ln w="9525">
            <a:noFill/>
            <a:miter lim="800000"/>
            <a:headEnd/>
            <a:tailEnd/>
          </a:ln>
        </p:spPr>
      </p:pic>
      <p:sp>
        <p:nvSpPr>
          <p:cNvPr id="9" name="Up-Down Arrow 8"/>
          <p:cNvSpPr/>
          <p:nvPr/>
        </p:nvSpPr>
        <p:spPr>
          <a:xfrm rot="7316685">
            <a:off x="6423736" y="2083508"/>
            <a:ext cx="304800" cy="762000"/>
          </a:xfrm>
          <a:prstGeom prst="upDownArrow">
            <a:avLst/>
          </a:prstGeom>
          <a:solidFill>
            <a:srgbClr val="00B0F0"/>
          </a:solidFill>
        </p:spPr>
        <p:style>
          <a:lnRef idx="0">
            <a:schemeClr val="accent6"/>
          </a:lnRef>
          <a:fillRef idx="3">
            <a:schemeClr val="accent6"/>
          </a:fillRef>
          <a:effectRef idx="3">
            <a:schemeClr val="accent6"/>
          </a:effectRef>
          <a:fontRef idx="minor">
            <a:schemeClr val="lt1"/>
          </a:fontRef>
        </p:style>
        <p:txBody>
          <a:bodyPr rtlCol="1" anchor="ctr"/>
          <a:lstStyle/>
          <a:p>
            <a:pPr algn="ctr"/>
            <a:endParaRPr lang="en-US"/>
          </a:p>
        </p:txBody>
      </p:sp>
    </p:spTree>
    <p:extLst>
      <p:ext uri="{BB962C8B-B14F-4D97-AF65-F5344CB8AC3E}">
        <p14:creationId xmlns:p14="http://schemas.microsoft.com/office/powerpoint/2010/main" val="4166790910"/>
      </p:ext>
    </p:extLst>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627496" y="152400"/>
            <a:ext cx="6848475" cy="457200"/>
          </a:xfrm>
        </p:spPr>
        <p:txBody>
          <a:bodyPr/>
          <a:lstStyle/>
          <a:p>
            <a:r>
              <a:rPr lang="en-US" dirty="0" smtClean="0"/>
              <a:t>4 month follow up</a:t>
            </a:r>
            <a:endParaRPr lang="he-IL" dirty="0"/>
          </a:p>
        </p:txBody>
      </p:sp>
      <p:sp>
        <p:nvSpPr>
          <p:cNvPr id="4" name="Slide Number Placeholder 3"/>
          <p:cNvSpPr>
            <a:spLocks noGrp="1"/>
          </p:cNvSpPr>
          <p:nvPr>
            <p:ph type="sldNum" sz="quarter" idx="10"/>
          </p:nvPr>
        </p:nvSpPr>
        <p:spPr/>
        <p:txBody>
          <a:bodyPr/>
          <a:lstStyle/>
          <a:p>
            <a:fld id="{788C79C9-16EA-4E27-BB9F-AEDEC9ADB76A}" type="slidenum">
              <a:rPr lang="en-US" smtClean="0"/>
              <a:pPr/>
              <a:t>31</a:t>
            </a:fld>
            <a:endParaRPr lang="en-US"/>
          </a:p>
        </p:txBody>
      </p:sp>
      <p:pic>
        <p:nvPicPr>
          <p:cNvPr id="1026" name="Picture 2" descr="H:\My Documents\Applications\Power station\Hedera\Pilot\Pictures\Pictures 11 &amp; 12 111103\מקרר 11 יציאה ג.JPG"/>
          <p:cNvPicPr>
            <a:picLocks noChangeAspect="1" noChangeArrowheads="1"/>
          </p:cNvPicPr>
          <p:nvPr/>
        </p:nvPicPr>
        <p:blipFill>
          <a:blip r:embed="rId2" cstate="email"/>
          <a:srcRect/>
          <a:stretch>
            <a:fillRect/>
          </a:stretch>
        </p:blipFill>
        <p:spPr bwMode="auto">
          <a:xfrm>
            <a:off x="0" y="609600"/>
            <a:ext cx="8331200" cy="6248400"/>
          </a:xfrm>
          <a:prstGeom prst="rect">
            <a:avLst/>
          </a:prstGeom>
          <a:noFill/>
        </p:spPr>
      </p:pic>
      <p:pic>
        <p:nvPicPr>
          <p:cNvPr id="1028" name="Picture 4" descr="H:\My Documents\Applications\Power station\Hedera\Pilot\Pictures\Pictures 11 &amp; 12 111103\מקרר 12 לאחר ניקוי 6.JPG"/>
          <p:cNvPicPr>
            <a:picLocks noChangeAspect="1" noChangeArrowheads="1"/>
          </p:cNvPicPr>
          <p:nvPr/>
        </p:nvPicPr>
        <p:blipFill>
          <a:blip r:embed="rId3" cstate="email"/>
          <a:srcRect/>
          <a:stretch>
            <a:fillRect/>
          </a:stretch>
        </p:blipFill>
        <p:spPr bwMode="auto">
          <a:xfrm rot="5400000">
            <a:off x="3198812" y="912812"/>
            <a:ext cx="6794500" cy="5095875"/>
          </a:xfrm>
          <a:prstGeom prst="rect">
            <a:avLst/>
          </a:prstGeom>
          <a:noFill/>
        </p:spPr>
      </p:pic>
      <p:sp>
        <p:nvSpPr>
          <p:cNvPr id="8" name="TextBox 7"/>
          <p:cNvSpPr txBox="1"/>
          <p:nvPr/>
        </p:nvSpPr>
        <p:spPr>
          <a:xfrm>
            <a:off x="381000" y="6400800"/>
            <a:ext cx="2590800" cy="338554"/>
          </a:xfrm>
          <a:prstGeom prst="rect">
            <a:avLst/>
          </a:prstGeom>
          <a:solidFill>
            <a:srgbClr val="333333"/>
          </a:solidFill>
          <a:ln w="9525">
            <a:noFill/>
            <a:miter lim="800000"/>
            <a:headEnd/>
            <a:tailEnd/>
          </a:ln>
        </p:spPr>
        <p:txBody>
          <a:bodyPr>
            <a:spAutoFit/>
          </a:bodyPr>
          <a:lstStyle/>
          <a:p>
            <a:pPr algn="ctr"/>
            <a:r>
              <a:rPr lang="en-US" sz="1600" b="1" dirty="0" smtClean="0">
                <a:solidFill>
                  <a:schemeClr val="bg1"/>
                </a:solidFill>
                <a:latin typeface="Calibri" pitchFamily="34" charset="0"/>
                <a:cs typeface="Arial" pitchFamily="34" charset="0"/>
              </a:rPr>
              <a:t>Without  HOD</a:t>
            </a:r>
            <a:endParaRPr lang="he-IL" sz="1600" b="1" dirty="0">
              <a:solidFill>
                <a:schemeClr val="bg1"/>
              </a:solidFill>
              <a:latin typeface="Calibri" pitchFamily="34" charset="0"/>
              <a:cs typeface="Arial" pitchFamily="34" charset="0"/>
            </a:endParaRPr>
          </a:p>
        </p:txBody>
      </p:sp>
      <p:sp>
        <p:nvSpPr>
          <p:cNvPr id="9" name="TextBox 8"/>
          <p:cNvSpPr txBox="1"/>
          <p:nvPr/>
        </p:nvSpPr>
        <p:spPr>
          <a:xfrm>
            <a:off x="5334000" y="6400800"/>
            <a:ext cx="2590800" cy="338554"/>
          </a:xfrm>
          <a:prstGeom prst="rect">
            <a:avLst/>
          </a:prstGeom>
          <a:solidFill>
            <a:srgbClr val="333333"/>
          </a:solidFill>
          <a:ln w="9525">
            <a:noFill/>
            <a:miter lim="800000"/>
            <a:headEnd/>
            <a:tailEnd/>
          </a:ln>
        </p:spPr>
        <p:txBody>
          <a:bodyPr>
            <a:spAutoFit/>
          </a:bodyPr>
          <a:lstStyle/>
          <a:p>
            <a:pPr algn="ctr"/>
            <a:r>
              <a:rPr lang="en-US" sz="1600" b="1" dirty="0" smtClean="0">
                <a:solidFill>
                  <a:schemeClr val="bg1"/>
                </a:solidFill>
                <a:latin typeface="Calibri" pitchFamily="34" charset="0"/>
                <a:cs typeface="Arial" pitchFamily="34" charset="0"/>
              </a:rPr>
              <a:t>With HOD</a:t>
            </a:r>
            <a:endParaRPr lang="he-IL" sz="1600" b="1" dirty="0">
              <a:solidFill>
                <a:schemeClr val="bg1"/>
              </a:solidFill>
              <a:latin typeface="Calibri"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fade">
                                      <p:cBhvr>
                                        <p:cTn id="7" dur="2000"/>
                                        <p:tgtEl>
                                          <p:spTgt spid="102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pPr>
              <a:defRPr/>
            </a:pPr>
            <a:fld id="{F0468FE9-0528-49B9-B7AA-55EA5409DD53}" type="slidenum">
              <a:rPr lang="en-US" smtClean="0"/>
              <a:pPr>
                <a:defRPr/>
              </a:pPr>
              <a:t>32</a:t>
            </a:fld>
            <a:endParaRPr lang="en-US"/>
          </a:p>
        </p:txBody>
      </p:sp>
      <p:pic>
        <p:nvPicPr>
          <p:cNvPr id="62467" name="Picture 3" descr="H:\My Documents\Applications\Power station\Hedera\Pilot\Pictures\Pictures 11 &amp; 12 120523\DSCN0935.JPG"/>
          <p:cNvPicPr>
            <a:picLocks noChangeAspect="1" noChangeArrowheads="1"/>
          </p:cNvPicPr>
          <p:nvPr/>
        </p:nvPicPr>
        <p:blipFill>
          <a:blip r:embed="rId2" cstate="email"/>
          <a:srcRect/>
          <a:stretch>
            <a:fillRect/>
          </a:stretch>
        </p:blipFill>
        <p:spPr bwMode="auto">
          <a:xfrm>
            <a:off x="0" y="1828800"/>
            <a:ext cx="4953000" cy="4114800"/>
          </a:xfrm>
          <a:prstGeom prst="rect">
            <a:avLst/>
          </a:prstGeom>
          <a:ln>
            <a:noFill/>
          </a:ln>
          <a:effectLst>
            <a:outerShdw blurRad="292100" dist="139700" dir="2700000" algn="tl" rotWithShape="0">
              <a:srgbClr val="333333">
                <a:alpha val="65000"/>
              </a:srgbClr>
            </a:outerShdw>
          </a:effectLst>
        </p:spPr>
      </p:pic>
      <p:pic>
        <p:nvPicPr>
          <p:cNvPr id="62472" name="Picture 8" descr="H:\My Documents\Applications\Power station\Hedera\Pilot\Pictures\Pictures 11 &amp; 12 120523\DSCN0986.JPG"/>
          <p:cNvPicPr>
            <a:picLocks noChangeAspect="1" noChangeArrowheads="1"/>
          </p:cNvPicPr>
          <p:nvPr/>
        </p:nvPicPr>
        <p:blipFill>
          <a:blip r:embed="rId3" cstate="email"/>
          <a:srcRect t="-1887"/>
          <a:stretch>
            <a:fillRect/>
          </a:stretch>
        </p:blipFill>
        <p:spPr bwMode="auto">
          <a:xfrm>
            <a:off x="4391025" y="750277"/>
            <a:ext cx="4724400" cy="4114800"/>
          </a:xfrm>
          <a:prstGeom prst="rect">
            <a:avLst/>
          </a:prstGeom>
          <a:ln>
            <a:noFill/>
          </a:ln>
          <a:effectLst>
            <a:outerShdw blurRad="292100" dist="139700" dir="2700000" algn="tl" rotWithShape="0">
              <a:srgbClr val="333333">
                <a:alpha val="65000"/>
              </a:srgbClr>
            </a:outerShdw>
          </a:effectLst>
        </p:spPr>
      </p:pic>
      <p:sp>
        <p:nvSpPr>
          <p:cNvPr id="10" name="Title 2"/>
          <p:cNvSpPr>
            <a:spLocks noGrp="1"/>
          </p:cNvSpPr>
          <p:nvPr>
            <p:ph type="title"/>
          </p:nvPr>
        </p:nvSpPr>
        <p:spPr>
          <a:xfrm>
            <a:off x="1709451" y="106496"/>
            <a:ext cx="6848475" cy="457200"/>
          </a:xfrm>
        </p:spPr>
        <p:txBody>
          <a:bodyPr/>
          <a:lstStyle/>
          <a:p>
            <a:r>
              <a:rPr lang="en-US" dirty="0" smtClean="0"/>
              <a:t>Unprecedented Results After 6 Months </a:t>
            </a:r>
            <a:r>
              <a:rPr lang="en-US" sz="1600" dirty="0" smtClean="0"/>
              <a:t>11/11-5/12</a:t>
            </a:r>
            <a:endParaRPr lang="he-IL" dirty="0"/>
          </a:p>
        </p:txBody>
      </p:sp>
      <p:sp>
        <p:nvSpPr>
          <p:cNvPr id="12" name="TextBox 11"/>
          <p:cNvSpPr txBox="1"/>
          <p:nvPr/>
        </p:nvSpPr>
        <p:spPr>
          <a:xfrm>
            <a:off x="887776" y="6306805"/>
            <a:ext cx="2590800" cy="338554"/>
          </a:xfrm>
          <a:prstGeom prst="rect">
            <a:avLst/>
          </a:prstGeom>
          <a:solidFill>
            <a:srgbClr val="C00000"/>
          </a:solidFill>
          <a:ln w="9525">
            <a:noFill/>
            <a:miter lim="800000"/>
            <a:headEnd/>
            <a:tailEnd/>
          </a:ln>
        </p:spPr>
        <p:txBody>
          <a:bodyPr>
            <a:spAutoFit/>
          </a:bodyPr>
          <a:lstStyle/>
          <a:p>
            <a:pPr algn="ctr"/>
            <a:r>
              <a:rPr lang="en-US" sz="1600" b="1" dirty="0" smtClean="0">
                <a:solidFill>
                  <a:srgbClr val="FFFFFF"/>
                </a:solidFill>
                <a:latin typeface="Calibri" pitchFamily="34" charset="0"/>
                <a:cs typeface="Arial" charset="0"/>
              </a:rPr>
              <a:t>Without  </a:t>
            </a:r>
            <a:r>
              <a:rPr lang="en-US" sz="1600" b="1" dirty="0" err="1" smtClean="0">
                <a:solidFill>
                  <a:srgbClr val="FFFFFF"/>
                </a:solidFill>
                <a:latin typeface="Calibri" pitchFamily="34" charset="0"/>
                <a:cs typeface="Arial" charset="0"/>
              </a:rPr>
              <a:t>Atlantium</a:t>
            </a:r>
            <a:r>
              <a:rPr lang="en-US" sz="1600" b="1" dirty="0" smtClean="0">
                <a:solidFill>
                  <a:srgbClr val="FFFFFF"/>
                </a:solidFill>
                <a:latin typeface="Calibri" pitchFamily="34" charset="0"/>
                <a:cs typeface="Arial" charset="0"/>
              </a:rPr>
              <a:t> System</a:t>
            </a:r>
            <a:endParaRPr lang="he-IL" sz="1600" b="1" dirty="0">
              <a:solidFill>
                <a:srgbClr val="FFFFFF"/>
              </a:solidFill>
              <a:latin typeface="Calibri" pitchFamily="34" charset="0"/>
              <a:cs typeface="Arial" charset="0"/>
            </a:endParaRPr>
          </a:p>
        </p:txBody>
      </p:sp>
      <p:sp>
        <p:nvSpPr>
          <p:cNvPr id="13" name="TextBox 12"/>
          <p:cNvSpPr txBox="1"/>
          <p:nvPr/>
        </p:nvSpPr>
        <p:spPr>
          <a:xfrm>
            <a:off x="5499255" y="5111262"/>
            <a:ext cx="2590800" cy="338554"/>
          </a:xfrm>
          <a:prstGeom prst="rect">
            <a:avLst/>
          </a:prstGeom>
          <a:solidFill>
            <a:srgbClr val="C00000"/>
          </a:solidFill>
          <a:ln w="9525">
            <a:noFill/>
            <a:miter lim="800000"/>
            <a:headEnd/>
            <a:tailEnd/>
          </a:ln>
        </p:spPr>
        <p:txBody>
          <a:bodyPr>
            <a:spAutoFit/>
          </a:bodyPr>
          <a:lstStyle/>
          <a:p>
            <a:pPr algn="ctr"/>
            <a:r>
              <a:rPr lang="en-US" sz="1600" b="1" dirty="0" smtClean="0">
                <a:solidFill>
                  <a:srgbClr val="FFFFFF"/>
                </a:solidFill>
                <a:latin typeface="Calibri" pitchFamily="34" charset="0"/>
              </a:rPr>
              <a:t>With </a:t>
            </a:r>
            <a:r>
              <a:rPr lang="en-US" sz="1600" b="1" dirty="0" err="1" smtClean="0">
                <a:solidFill>
                  <a:srgbClr val="FFFFFF"/>
                </a:solidFill>
                <a:latin typeface="Calibri" pitchFamily="34" charset="0"/>
              </a:rPr>
              <a:t>Atlantium</a:t>
            </a:r>
            <a:r>
              <a:rPr lang="en-US" sz="1600" b="1" dirty="0" smtClean="0">
                <a:solidFill>
                  <a:srgbClr val="FFFFFF"/>
                </a:solidFill>
                <a:latin typeface="Calibri" pitchFamily="34" charset="0"/>
              </a:rPr>
              <a:t> System</a:t>
            </a:r>
            <a:endParaRPr lang="he-IL" sz="1600" b="1" dirty="0">
              <a:solidFill>
                <a:srgbClr val="FFFFFF"/>
              </a:solidFill>
              <a:latin typeface="Calibri" pitchFamily="34" charset="0"/>
            </a:endParaRPr>
          </a:p>
        </p:txBody>
      </p:sp>
    </p:spTree>
    <p:extLst>
      <p:ext uri="{BB962C8B-B14F-4D97-AF65-F5344CB8AC3E}">
        <p14:creationId xmlns:p14="http://schemas.microsoft.com/office/powerpoint/2010/main" val="170584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2472"/>
                                        </p:tgtEl>
                                        <p:attrNameLst>
                                          <p:attrName>style.visibility</p:attrName>
                                        </p:attrNameLst>
                                      </p:cBhvr>
                                      <p:to>
                                        <p:strVal val="visible"/>
                                      </p:to>
                                    </p:set>
                                    <p:animEffect transition="in" filter="fade">
                                      <p:cBhvr>
                                        <p:cTn id="7" dur="2000"/>
                                        <p:tgtEl>
                                          <p:spTgt spid="6247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2"/>
          <p:cNvSpPr>
            <a:spLocks noGrp="1"/>
          </p:cNvSpPr>
          <p:nvPr>
            <p:ph type="title"/>
          </p:nvPr>
        </p:nvSpPr>
        <p:spPr>
          <a:xfrm>
            <a:off x="1709451" y="106496"/>
            <a:ext cx="6848475" cy="457200"/>
          </a:xfrm>
        </p:spPr>
        <p:txBody>
          <a:bodyPr/>
          <a:lstStyle/>
          <a:p>
            <a:r>
              <a:rPr lang="en-US" dirty="0" smtClean="0"/>
              <a:t>Unprecedented Results After 6 Months </a:t>
            </a:r>
            <a:r>
              <a:rPr lang="en-US" sz="1600" dirty="0" smtClean="0"/>
              <a:t>11/11-5/12</a:t>
            </a:r>
            <a:endParaRPr lang="he-IL" dirty="0"/>
          </a:p>
        </p:txBody>
      </p:sp>
      <p:sp>
        <p:nvSpPr>
          <p:cNvPr id="4" name="Slide Number Placeholder 3"/>
          <p:cNvSpPr>
            <a:spLocks noGrp="1"/>
          </p:cNvSpPr>
          <p:nvPr>
            <p:ph type="sldNum" sz="quarter" idx="10"/>
          </p:nvPr>
        </p:nvSpPr>
        <p:spPr/>
        <p:txBody>
          <a:bodyPr/>
          <a:lstStyle/>
          <a:p>
            <a:pPr>
              <a:defRPr/>
            </a:pPr>
            <a:fld id="{F0468FE9-0528-49B9-B7AA-55EA5409DD53}" type="slidenum">
              <a:rPr lang="en-US" smtClean="0"/>
              <a:pPr>
                <a:defRPr/>
              </a:pPr>
              <a:t>33</a:t>
            </a:fld>
            <a:endParaRPr lang="en-US"/>
          </a:p>
        </p:txBody>
      </p:sp>
      <p:pic>
        <p:nvPicPr>
          <p:cNvPr id="62467" name="Picture 3" descr="H:\My Documents\Applications\Power station\Hedera\Pilot\Pictures\Pictures 11 &amp; 12 120523\DSCN0935.JPG"/>
          <p:cNvPicPr>
            <a:picLocks noChangeAspect="1" noChangeArrowheads="1"/>
          </p:cNvPicPr>
          <p:nvPr/>
        </p:nvPicPr>
        <p:blipFill>
          <a:blip r:embed="rId2" cstate="email"/>
          <a:srcRect/>
          <a:stretch>
            <a:fillRect/>
          </a:stretch>
        </p:blipFill>
        <p:spPr bwMode="auto">
          <a:xfrm>
            <a:off x="812800" y="595952"/>
            <a:ext cx="8331200" cy="6248400"/>
          </a:xfrm>
          <a:prstGeom prst="rect">
            <a:avLst/>
          </a:prstGeom>
          <a:noFill/>
        </p:spPr>
      </p:pic>
      <p:pic>
        <p:nvPicPr>
          <p:cNvPr id="62469" name="Picture 5" descr="H:\My Documents\Applications\Power station\Hedera\Pilot\Pictures\Pictures 11 &amp; 12 120523\DSCN0928.JPG"/>
          <p:cNvPicPr>
            <a:picLocks noChangeAspect="1" noChangeArrowheads="1"/>
          </p:cNvPicPr>
          <p:nvPr/>
        </p:nvPicPr>
        <p:blipFill>
          <a:blip r:embed="rId3" cstate="email"/>
          <a:srcRect/>
          <a:stretch>
            <a:fillRect/>
          </a:stretch>
        </p:blipFill>
        <p:spPr bwMode="auto">
          <a:xfrm>
            <a:off x="0" y="0"/>
            <a:ext cx="9144000" cy="6858000"/>
          </a:xfrm>
          <a:prstGeom prst="rect">
            <a:avLst/>
          </a:prstGeom>
          <a:noFill/>
        </p:spPr>
      </p:pic>
      <p:pic>
        <p:nvPicPr>
          <p:cNvPr id="62470" name="Picture 6" descr="H:\My Documents\Applications\Power station\Hedera\Pilot\Pictures\Pictures 11 &amp; 12 120523\DSCN0930.JPG"/>
          <p:cNvPicPr>
            <a:picLocks noChangeAspect="1" noChangeArrowheads="1"/>
          </p:cNvPicPr>
          <p:nvPr/>
        </p:nvPicPr>
        <p:blipFill>
          <a:blip r:embed="rId4" cstate="email"/>
          <a:srcRect/>
          <a:stretch>
            <a:fillRect/>
          </a:stretch>
        </p:blipFill>
        <p:spPr bwMode="auto">
          <a:xfrm>
            <a:off x="0" y="0"/>
            <a:ext cx="9144000" cy="6858000"/>
          </a:xfrm>
          <a:prstGeom prst="rect">
            <a:avLst/>
          </a:prstGeom>
          <a:noFill/>
        </p:spPr>
      </p:pic>
      <p:pic>
        <p:nvPicPr>
          <p:cNvPr id="62468" name="Picture 4" descr="H:\My Documents\Applications\Power station\Hedera\Pilot\Pictures\Pictures 11 &amp; 12 120523\DSCN0947.JPG"/>
          <p:cNvPicPr>
            <a:picLocks noChangeAspect="1" noChangeArrowheads="1"/>
          </p:cNvPicPr>
          <p:nvPr/>
        </p:nvPicPr>
        <p:blipFill>
          <a:blip r:embed="rId5" cstate="email"/>
          <a:srcRect/>
          <a:stretch>
            <a:fillRect/>
          </a:stretch>
        </p:blipFill>
        <p:spPr bwMode="auto">
          <a:xfrm>
            <a:off x="3537803" y="595952"/>
            <a:ext cx="5606197" cy="4204648"/>
          </a:xfrm>
          <a:prstGeom prst="rect">
            <a:avLst/>
          </a:prstGeom>
          <a:noFill/>
        </p:spPr>
      </p:pic>
      <p:pic>
        <p:nvPicPr>
          <p:cNvPr id="62471" name="Picture 7" descr="H:\My Documents\Applications\Power station\Hedera\Pilot\Pictures\Pictures 11 &amp; 12 120523\DSCN0948.JPG"/>
          <p:cNvPicPr>
            <a:picLocks noChangeAspect="1" noChangeArrowheads="1"/>
          </p:cNvPicPr>
          <p:nvPr/>
        </p:nvPicPr>
        <p:blipFill>
          <a:blip r:embed="rId6" cstate="email"/>
          <a:srcRect/>
          <a:stretch>
            <a:fillRect/>
          </a:stretch>
        </p:blipFill>
        <p:spPr bwMode="auto">
          <a:xfrm>
            <a:off x="0" y="609600"/>
            <a:ext cx="5588000" cy="4191000"/>
          </a:xfrm>
          <a:prstGeom prst="rect">
            <a:avLst/>
          </a:prstGeom>
          <a:noFill/>
        </p:spPr>
      </p:pic>
      <p:sp>
        <p:nvSpPr>
          <p:cNvPr id="12" name="TextBox 11"/>
          <p:cNvSpPr txBox="1"/>
          <p:nvPr/>
        </p:nvSpPr>
        <p:spPr>
          <a:xfrm>
            <a:off x="887776" y="6306805"/>
            <a:ext cx="2590800" cy="338554"/>
          </a:xfrm>
          <a:prstGeom prst="rect">
            <a:avLst/>
          </a:prstGeom>
          <a:solidFill>
            <a:srgbClr val="C00000"/>
          </a:solidFill>
          <a:ln w="9525">
            <a:noFill/>
            <a:miter lim="800000"/>
            <a:headEnd/>
            <a:tailEnd/>
          </a:ln>
        </p:spPr>
        <p:txBody>
          <a:bodyPr>
            <a:spAutoFit/>
          </a:bodyPr>
          <a:lstStyle/>
          <a:p>
            <a:pPr algn="ctr"/>
            <a:r>
              <a:rPr lang="en-US" sz="1600" b="1" dirty="0" smtClean="0">
                <a:solidFill>
                  <a:srgbClr val="FFFFFF"/>
                </a:solidFill>
                <a:latin typeface="Calibri" pitchFamily="34" charset="0"/>
                <a:cs typeface="Arial" charset="0"/>
              </a:rPr>
              <a:t>Without  </a:t>
            </a:r>
            <a:r>
              <a:rPr lang="en-US" sz="1600" b="1" dirty="0" err="1" smtClean="0">
                <a:solidFill>
                  <a:srgbClr val="FFFFFF"/>
                </a:solidFill>
                <a:latin typeface="Calibri" pitchFamily="34" charset="0"/>
                <a:cs typeface="Arial" charset="0"/>
              </a:rPr>
              <a:t>Atlantium</a:t>
            </a:r>
            <a:r>
              <a:rPr lang="en-US" sz="1600" b="1" dirty="0" smtClean="0">
                <a:solidFill>
                  <a:srgbClr val="FFFFFF"/>
                </a:solidFill>
                <a:latin typeface="Calibri" pitchFamily="34" charset="0"/>
                <a:cs typeface="Arial" charset="0"/>
              </a:rPr>
              <a:t> System</a:t>
            </a:r>
            <a:endParaRPr lang="he-IL" sz="1600" b="1" dirty="0">
              <a:solidFill>
                <a:srgbClr val="FFFFFF"/>
              </a:solidFill>
              <a:latin typeface="Calibri" pitchFamily="34" charset="0"/>
              <a:cs typeface="Arial" charset="0"/>
            </a:endParaRPr>
          </a:p>
        </p:txBody>
      </p:sp>
    </p:spTree>
    <p:extLst>
      <p:ext uri="{BB962C8B-B14F-4D97-AF65-F5344CB8AC3E}">
        <p14:creationId xmlns:p14="http://schemas.microsoft.com/office/powerpoint/2010/main" val="2727521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2469"/>
                                        </p:tgtEl>
                                        <p:attrNameLst>
                                          <p:attrName>style.visibility</p:attrName>
                                        </p:attrNameLst>
                                      </p:cBhvr>
                                      <p:to>
                                        <p:strVal val="visible"/>
                                      </p:to>
                                    </p:set>
                                    <p:animEffect transition="in" filter="fade">
                                      <p:cBhvr>
                                        <p:cTn id="7" dur="2000"/>
                                        <p:tgtEl>
                                          <p:spTgt spid="6246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2470"/>
                                        </p:tgtEl>
                                        <p:attrNameLst>
                                          <p:attrName>style.visibility</p:attrName>
                                        </p:attrNameLst>
                                      </p:cBhvr>
                                      <p:to>
                                        <p:strVal val="visible"/>
                                      </p:to>
                                    </p:set>
                                    <p:animEffect transition="in" filter="fade">
                                      <p:cBhvr>
                                        <p:cTn id="12" dur="2000"/>
                                        <p:tgtEl>
                                          <p:spTgt spid="6247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2468"/>
                                        </p:tgtEl>
                                        <p:attrNameLst>
                                          <p:attrName>style.visibility</p:attrName>
                                        </p:attrNameLst>
                                      </p:cBhvr>
                                      <p:to>
                                        <p:strVal val="visible"/>
                                      </p:to>
                                    </p:set>
                                    <p:animEffect transition="in" filter="fade">
                                      <p:cBhvr>
                                        <p:cTn id="17" dur="2000"/>
                                        <p:tgtEl>
                                          <p:spTgt spid="6246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2471"/>
                                        </p:tgtEl>
                                        <p:attrNameLst>
                                          <p:attrName>style.visibility</p:attrName>
                                        </p:attrNameLst>
                                      </p:cBhvr>
                                      <p:to>
                                        <p:strVal val="visible"/>
                                      </p:to>
                                    </p:set>
                                    <p:animEffect transition="in" filter="fade">
                                      <p:cBhvr>
                                        <p:cTn id="22" dur="2000"/>
                                        <p:tgtEl>
                                          <p:spTgt spid="624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
          <p:cNvSpPr>
            <a:spLocks noGrp="1"/>
          </p:cNvSpPr>
          <p:nvPr>
            <p:ph type="title"/>
          </p:nvPr>
        </p:nvSpPr>
        <p:spPr/>
        <p:txBody>
          <a:bodyPr/>
          <a:lstStyle/>
          <a:p>
            <a:r>
              <a:rPr lang="en-US" smtClean="0"/>
              <a:t>HOD treated heat-exchange: all pipes remain open</a:t>
            </a:r>
          </a:p>
        </p:txBody>
      </p:sp>
      <p:sp>
        <p:nvSpPr>
          <p:cNvPr id="16387" name="Slide Number Placeholder 3"/>
          <p:cNvSpPr>
            <a:spLocks noGrp="1"/>
          </p:cNvSpPr>
          <p:nvPr>
            <p:ph type="sldNum" sz="quarter" idx="10"/>
          </p:nvPr>
        </p:nvSpPr>
        <p:spPr>
          <a:noFill/>
        </p:spPr>
        <p:txBody>
          <a:bodyPr/>
          <a:lstStyle/>
          <a:p>
            <a:fld id="{9B766688-1FE0-471B-8C83-D79CD04322BB}" type="slidenum">
              <a:rPr lang="en-US"/>
              <a:pPr/>
              <a:t>34</a:t>
            </a:fld>
            <a:endParaRPr lang="en-US"/>
          </a:p>
        </p:txBody>
      </p:sp>
      <p:pic>
        <p:nvPicPr>
          <p:cNvPr id="16388" name="Content Placeholder 4" descr="DSCF3069.JPG"/>
          <p:cNvPicPr>
            <a:picLocks noGrp="1" noChangeAspect="1"/>
          </p:cNvPicPr>
          <p:nvPr isPhoto="1">
            <p:ph idx="1"/>
          </p:nvPr>
        </p:nvPicPr>
        <p:blipFill>
          <a:blip r:embed="rId2" cstate="email"/>
          <a:srcRect/>
          <a:stretch>
            <a:fillRect/>
          </a:stretch>
        </p:blipFill>
        <p:spPr>
          <a:xfrm>
            <a:off x="793750" y="838200"/>
            <a:ext cx="7518400" cy="5638800"/>
          </a:xfrm>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5"/>
          <p:cNvSpPr>
            <a:spLocks noGrp="1"/>
          </p:cNvSpPr>
          <p:nvPr>
            <p:ph type="title"/>
          </p:nvPr>
        </p:nvSpPr>
        <p:spPr/>
        <p:txBody>
          <a:bodyPr/>
          <a:lstStyle/>
          <a:p>
            <a:r>
              <a:rPr lang="en-US" smtClean="0"/>
              <a:t>Blocked pipes in non-treated heat exchange</a:t>
            </a:r>
          </a:p>
        </p:txBody>
      </p:sp>
      <p:sp>
        <p:nvSpPr>
          <p:cNvPr id="17411" name="Slide Number Placeholder 4"/>
          <p:cNvSpPr>
            <a:spLocks noGrp="1"/>
          </p:cNvSpPr>
          <p:nvPr>
            <p:ph type="sldNum" sz="quarter" idx="10"/>
          </p:nvPr>
        </p:nvSpPr>
        <p:spPr>
          <a:noFill/>
        </p:spPr>
        <p:txBody>
          <a:bodyPr/>
          <a:lstStyle/>
          <a:p>
            <a:fld id="{32B1C1E1-E93C-4881-B77B-9AABF4478582}" type="slidenum">
              <a:rPr lang="en-US"/>
              <a:pPr/>
              <a:t>35</a:t>
            </a:fld>
            <a:endParaRPr lang="en-US"/>
          </a:p>
        </p:txBody>
      </p:sp>
      <p:pic>
        <p:nvPicPr>
          <p:cNvPr id="17412" name="Content Placeholder 7" descr="DSCF3099.JPG"/>
          <p:cNvPicPr>
            <a:picLocks noGrp="1" noChangeAspect="1"/>
          </p:cNvPicPr>
          <p:nvPr isPhoto="1">
            <p:ph idx="1"/>
          </p:nvPr>
        </p:nvPicPr>
        <p:blipFill>
          <a:blip r:embed="rId2" cstate="email"/>
          <a:srcRect/>
          <a:stretch>
            <a:fillRect/>
          </a:stretch>
        </p:blipFill>
        <p:spPr>
          <a:xfrm>
            <a:off x="793750" y="838200"/>
            <a:ext cx="7518400" cy="5638800"/>
          </a:xfrm>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2"/>
          <p:cNvSpPr>
            <a:spLocks noGrp="1"/>
          </p:cNvSpPr>
          <p:nvPr>
            <p:ph type="title"/>
          </p:nvPr>
        </p:nvSpPr>
        <p:spPr/>
        <p:txBody>
          <a:bodyPr/>
          <a:lstStyle/>
          <a:p>
            <a:r>
              <a:rPr lang="en-US" smtClean="0"/>
              <a:t>Bullets shooting for heat-exchanger cleaning</a:t>
            </a:r>
          </a:p>
        </p:txBody>
      </p:sp>
      <p:sp>
        <p:nvSpPr>
          <p:cNvPr id="18435" name="Slide Number Placeholder 3"/>
          <p:cNvSpPr>
            <a:spLocks noGrp="1"/>
          </p:cNvSpPr>
          <p:nvPr>
            <p:ph type="sldNum" sz="quarter" idx="10"/>
          </p:nvPr>
        </p:nvSpPr>
        <p:spPr>
          <a:noFill/>
        </p:spPr>
        <p:txBody>
          <a:bodyPr/>
          <a:lstStyle/>
          <a:p>
            <a:fld id="{45EA6AD5-5C07-4F1A-965D-B802C7185028}" type="slidenum">
              <a:rPr lang="en-US"/>
              <a:pPr/>
              <a:t>36</a:t>
            </a:fld>
            <a:endParaRPr lang="en-US"/>
          </a:p>
        </p:txBody>
      </p:sp>
      <p:pic>
        <p:nvPicPr>
          <p:cNvPr id="18436" name="Content Placeholder 4" descr="DSCF3073.JPG"/>
          <p:cNvPicPr>
            <a:picLocks noGrp="1" noChangeAspect="1"/>
          </p:cNvPicPr>
          <p:nvPr isPhoto="1">
            <p:ph idx="1"/>
          </p:nvPr>
        </p:nvPicPr>
        <p:blipFill>
          <a:blip r:embed="rId2" cstate="email"/>
          <a:srcRect/>
          <a:stretch>
            <a:fillRect/>
          </a:stretch>
        </p:blipFill>
        <p:spPr>
          <a:xfrm>
            <a:off x="793750" y="838200"/>
            <a:ext cx="7518400" cy="5638800"/>
          </a:xfrm>
        </p:spPr>
      </p:pic>
      <p:pic>
        <p:nvPicPr>
          <p:cNvPr id="18437" name="Picture 5" descr="DSCF3075.JPG"/>
          <p:cNvPicPr>
            <a:picLocks noGrp="1" noChangeAspect="1"/>
          </p:cNvPicPr>
          <p:nvPr isPhoto="1"/>
        </p:nvPicPr>
        <p:blipFill>
          <a:blip r:embed="rId3" cstate="email"/>
          <a:srcRect/>
          <a:stretch>
            <a:fillRect/>
          </a:stretch>
        </p:blipFill>
        <p:spPr bwMode="auto">
          <a:xfrm>
            <a:off x="0" y="4038600"/>
            <a:ext cx="3759200" cy="2819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2"/>
          <p:cNvSpPr>
            <a:spLocks noGrp="1"/>
          </p:cNvSpPr>
          <p:nvPr>
            <p:ph type="title"/>
          </p:nvPr>
        </p:nvSpPr>
        <p:spPr/>
        <p:txBody>
          <a:bodyPr/>
          <a:lstStyle/>
          <a:p>
            <a:endParaRPr lang="he-IL" smtClean="0"/>
          </a:p>
        </p:txBody>
      </p:sp>
      <p:sp>
        <p:nvSpPr>
          <p:cNvPr id="19459" name="Slide Number Placeholder 3"/>
          <p:cNvSpPr>
            <a:spLocks noGrp="1"/>
          </p:cNvSpPr>
          <p:nvPr>
            <p:ph type="sldNum" sz="quarter" idx="10"/>
          </p:nvPr>
        </p:nvSpPr>
        <p:spPr>
          <a:noFill/>
        </p:spPr>
        <p:txBody>
          <a:bodyPr/>
          <a:lstStyle/>
          <a:p>
            <a:fld id="{18270E62-C4BD-4CC3-8C9F-478E2AFCDF6C}" type="slidenum">
              <a:rPr lang="en-US"/>
              <a:pPr/>
              <a:t>37</a:t>
            </a:fld>
            <a:endParaRPr lang="en-US"/>
          </a:p>
        </p:txBody>
      </p:sp>
      <p:pic>
        <p:nvPicPr>
          <p:cNvPr id="19460" name="Content Placeholder 4" descr="DSCF3076.JPG"/>
          <p:cNvPicPr>
            <a:picLocks noGrp="1" noChangeAspect="1"/>
          </p:cNvPicPr>
          <p:nvPr isPhoto="1">
            <p:ph idx="1"/>
          </p:nvPr>
        </p:nvPicPr>
        <p:blipFill>
          <a:blip r:embed="rId2" cstate="email"/>
          <a:srcRect/>
          <a:stretch>
            <a:fillRect/>
          </a:stretch>
        </p:blipFill>
        <p:spPr>
          <a:xfrm>
            <a:off x="793750" y="838200"/>
            <a:ext cx="7518400" cy="5638800"/>
          </a:xfrm>
        </p:spPr>
      </p:pic>
      <p:sp>
        <p:nvSpPr>
          <p:cNvPr id="19461" name="TextBox 6"/>
          <p:cNvSpPr txBox="1">
            <a:spLocks noChangeArrowheads="1"/>
          </p:cNvSpPr>
          <p:nvPr/>
        </p:nvSpPr>
        <p:spPr bwMode="auto">
          <a:xfrm>
            <a:off x="838200" y="1219200"/>
            <a:ext cx="7467600" cy="338138"/>
          </a:xfrm>
          <a:prstGeom prst="rect">
            <a:avLst/>
          </a:prstGeom>
          <a:solidFill>
            <a:srgbClr val="333333"/>
          </a:solidFill>
          <a:ln w="9525">
            <a:noFill/>
            <a:miter lim="800000"/>
            <a:headEnd/>
            <a:tailEnd/>
          </a:ln>
        </p:spPr>
        <p:txBody>
          <a:bodyPr>
            <a:spAutoFit/>
          </a:bodyPr>
          <a:lstStyle/>
          <a:p>
            <a:r>
              <a:rPr lang="en-US" sz="1600" b="1">
                <a:solidFill>
                  <a:schemeClr val="bg1"/>
                </a:solidFill>
                <a:latin typeface="Calibri" pitchFamily="34" charset="0"/>
              </a:rPr>
              <a:t>Bullets in HOD treated heat-exchanger:  note no microbiological load</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2"/>
          <p:cNvSpPr>
            <a:spLocks noGrp="1"/>
          </p:cNvSpPr>
          <p:nvPr>
            <p:ph type="title"/>
          </p:nvPr>
        </p:nvSpPr>
        <p:spPr/>
        <p:txBody>
          <a:bodyPr/>
          <a:lstStyle/>
          <a:p>
            <a:endParaRPr lang="he-IL" smtClean="0"/>
          </a:p>
        </p:txBody>
      </p:sp>
      <p:sp>
        <p:nvSpPr>
          <p:cNvPr id="20483" name="Slide Number Placeholder 3"/>
          <p:cNvSpPr>
            <a:spLocks noGrp="1"/>
          </p:cNvSpPr>
          <p:nvPr>
            <p:ph type="sldNum" sz="quarter" idx="10"/>
          </p:nvPr>
        </p:nvSpPr>
        <p:spPr>
          <a:noFill/>
        </p:spPr>
        <p:txBody>
          <a:bodyPr/>
          <a:lstStyle/>
          <a:p>
            <a:fld id="{0E86AD92-A6A3-4125-B73D-20A3D2DCBFE1}" type="slidenum">
              <a:rPr lang="en-US"/>
              <a:pPr/>
              <a:t>38</a:t>
            </a:fld>
            <a:endParaRPr lang="en-US"/>
          </a:p>
        </p:txBody>
      </p:sp>
      <p:pic>
        <p:nvPicPr>
          <p:cNvPr id="20484" name="Content Placeholder 4" descr="DSCF3070.JPG"/>
          <p:cNvPicPr>
            <a:picLocks noGrp="1" noChangeAspect="1"/>
          </p:cNvPicPr>
          <p:nvPr isPhoto="1">
            <p:ph idx="1"/>
          </p:nvPr>
        </p:nvPicPr>
        <p:blipFill>
          <a:blip r:embed="rId2" cstate="email"/>
          <a:srcRect/>
          <a:stretch>
            <a:fillRect/>
          </a:stretch>
        </p:blipFill>
        <p:spPr>
          <a:xfrm>
            <a:off x="793750" y="838200"/>
            <a:ext cx="7518400" cy="5638800"/>
          </a:xfrm>
        </p:spPr>
      </p:pic>
      <p:sp>
        <p:nvSpPr>
          <p:cNvPr id="20485" name="TextBox 5"/>
          <p:cNvSpPr txBox="1">
            <a:spLocks noChangeArrowheads="1"/>
          </p:cNvSpPr>
          <p:nvPr/>
        </p:nvSpPr>
        <p:spPr bwMode="auto">
          <a:xfrm>
            <a:off x="838200" y="1219200"/>
            <a:ext cx="7467600" cy="338138"/>
          </a:xfrm>
          <a:prstGeom prst="rect">
            <a:avLst/>
          </a:prstGeom>
          <a:solidFill>
            <a:srgbClr val="333333"/>
          </a:solidFill>
          <a:ln w="9525">
            <a:noFill/>
            <a:miter lim="800000"/>
            <a:headEnd/>
            <a:tailEnd/>
          </a:ln>
        </p:spPr>
        <p:txBody>
          <a:bodyPr>
            <a:spAutoFit/>
          </a:bodyPr>
          <a:lstStyle/>
          <a:p>
            <a:r>
              <a:rPr lang="en-US" sz="1600" b="1">
                <a:solidFill>
                  <a:schemeClr val="bg1"/>
                </a:solidFill>
                <a:latin typeface="Calibri" pitchFamily="34" charset="0"/>
              </a:rPr>
              <a:t>Bullets in non-treated heat-exchanger:  note high microbiological load and sludge</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r>
              <a:rPr lang="en-US" smtClean="0"/>
              <a:t>Heat-transfer co-efficiency: a basic diagram</a:t>
            </a:r>
          </a:p>
        </p:txBody>
      </p:sp>
      <p:sp>
        <p:nvSpPr>
          <p:cNvPr id="12291" name="Slide Number Placeholder 3"/>
          <p:cNvSpPr>
            <a:spLocks noGrp="1"/>
          </p:cNvSpPr>
          <p:nvPr>
            <p:ph type="sldNum" sz="quarter" idx="10"/>
          </p:nvPr>
        </p:nvSpPr>
        <p:spPr>
          <a:xfrm>
            <a:off x="7924800" y="6356350"/>
            <a:ext cx="762000" cy="365125"/>
          </a:xfrm>
          <a:noFill/>
        </p:spPr>
        <p:txBody>
          <a:bodyPr/>
          <a:lstStyle/>
          <a:p>
            <a:fld id="{BBE04470-45DF-43B8-B9B9-0783979A8AC2}" type="slidenum">
              <a:rPr lang="en-US"/>
              <a:pPr/>
              <a:t>39</a:t>
            </a:fld>
            <a:endParaRPr lang="en-US"/>
          </a:p>
        </p:txBody>
      </p:sp>
      <p:cxnSp>
        <p:nvCxnSpPr>
          <p:cNvPr id="14" name="Straight Arrow Connector 13"/>
          <p:cNvCxnSpPr/>
          <p:nvPr/>
        </p:nvCxnSpPr>
        <p:spPr>
          <a:xfrm rot="5400000" flipH="1" flipV="1">
            <a:off x="413545" y="4158456"/>
            <a:ext cx="3617912" cy="3175"/>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1979613" y="5676900"/>
            <a:ext cx="5399087" cy="1588"/>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
        <p:nvSpPr>
          <p:cNvPr id="18" name="Arc 17"/>
          <p:cNvSpPr/>
          <p:nvPr/>
        </p:nvSpPr>
        <p:spPr>
          <a:xfrm rot="5400000">
            <a:off x="-543719" y="-899319"/>
            <a:ext cx="5588000" cy="7437438"/>
          </a:xfrm>
          <a:prstGeom prst="arc">
            <a:avLst>
              <a:gd name="adj1" fmla="val 16343976"/>
              <a:gd name="adj2" fmla="val 0"/>
            </a:avLst>
          </a:prstGeom>
          <a:ln w="381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9" name="Freeform 8"/>
          <p:cNvSpPr>
            <a:spLocks/>
          </p:cNvSpPr>
          <p:nvPr/>
        </p:nvSpPr>
        <p:spPr bwMode="auto">
          <a:xfrm>
            <a:off x="2239963" y="3014663"/>
            <a:ext cx="3459162" cy="2465387"/>
          </a:xfrm>
          <a:custGeom>
            <a:avLst/>
            <a:gdLst>
              <a:gd name="T0" fmla="*/ 0 w 2664"/>
              <a:gd name="T1" fmla="*/ 1269 h 1281"/>
              <a:gd name="T2" fmla="*/ 621 w 2664"/>
              <a:gd name="T3" fmla="*/ 1233 h 1281"/>
              <a:gd name="T4" fmla="*/ 1296 w 2664"/>
              <a:gd name="T5" fmla="*/ 981 h 1281"/>
              <a:gd name="T6" fmla="*/ 2052 w 2664"/>
              <a:gd name="T7" fmla="*/ 531 h 1281"/>
              <a:gd name="T8" fmla="*/ 2664 w 2664"/>
              <a:gd name="T9" fmla="*/ 0 h 1281"/>
              <a:gd name="T10" fmla="*/ 0 60000 65536"/>
              <a:gd name="T11" fmla="*/ 0 60000 65536"/>
              <a:gd name="T12" fmla="*/ 0 60000 65536"/>
              <a:gd name="T13" fmla="*/ 0 60000 65536"/>
              <a:gd name="T14" fmla="*/ 0 60000 65536"/>
              <a:gd name="T15" fmla="*/ 0 w 2664"/>
              <a:gd name="T16" fmla="*/ 0 h 1281"/>
              <a:gd name="T17" fmla="*/ 2664 w 2664"/>
              <a:gd name="T18" fmla="*/ 1281 h 1281"/>
            </a:gdLst>
            <a:ahLst/>
            <a:cxnLst>
              <a:cxn ang="T10">
                <a:pos x="T0" y="T1"/>
              </a:cxn>
              <a:cxn ang="T11">
                <a:pos x="T2" y="T3"/>
              </a:cxn>
              <a:cxn ang="T12">
                <a:pos x="T4" y="T5"/>
              </a:cxn>
              <a:cxn ang="T13">
                <a:pos x="T6" y="T7"/>
              </a:cxn>
              <a:cxn ang="T14">
                <a:pos x="T8" y="T9"/>
              </a:cxn>
            </a:cxnLst>
            <a:rect l="T15" t="T16" r="T17" b="T18"/>
            <a:pathLst>
              <a:path w="2664" h="1281">
                <a:moveTo>
                  <a:pt x="0" y="1269"/>
                </a:moveTo>
                <a:cubicBezTo>
                  <a:pt x="202" y="1275"/>
                  <a:pt x="405" y="1281"/>
                  <a:pt x="621" y="1233"/>
                </a:cubicBezTo>
                <a:cubicBezTo>
                  <a:pt x="837" y="1185"/>
                  <a:pt x="1057" y="1098"/>
                  <a:pt x="1296" y="981"/>
                </a:cubicBezTo>
                <a:cubicBezTo>
                  <a:pt x="1535" y="864"/>
                  <a:pt x="1824" y="695"/>
                  <a:pt x="2052" y="531"/>
                </a:cubicBezTo>
                <a:cubicBezTo>
                  <a:pt x="2280" y="367"/>
                  <a:pt x="2472" y="183"/>
                  <a:pt x="2664" y="0"/>
                </a:cubicBezTo>
              </a:path>
            </a:pathLst>
          </a:custGeom>
          <a:noFill/>
          <a:ln w="38100" cmpd="sng">
            <a:solidFill>
              <a:srgbClr val="000066"/>
            </a:solidFill>
            <a:round/>
            <a:headEnd/>
            <a:tailEnd/>
          </a:ln>
        </p:spPr>
        <p:txBody>
          <a:bodyPr/>
          <a:lstStyle/>
          <a:p>
            <a:endParaRPr lang="he-IL"/>
          </a:p>
        </p:txBody>
      </p:sp>
      <p:sp>
        <p:nvSpPr>
          <p:cNvPr id="20" name="Arc 41"/>
          <p:cNvSpPr>
            <a:spLocks/>
          </p:cNvSpPr>
          <p:nvPr/>
        </p:nvSpPr>
        <p:spPr bwMode="auto">
          <a:xfrm rot="10800000">
            <a:off x="2268538" y="2698750"/>
            <a:ext cx="3552825" cy="1774825"/>
          </a:xfrm>
          <a:custGeom>
            <a:avLst/>
            <a:gdLst>
              <a:gd name="T0" fmla="*/ 0 w 22127"/>
              <a:gd name="T1" fmla="*/ 493 h 21600"/>
              <a:gd name="T2" fmla="*/ 3552825 w 22127"/>
              <a:gd name="T3" fmla="*/ 1774825 h 21600"/>
              <a:gd name="T4" fmla="*/ 84618 w 22127"/>
              <a:gd name="T5" fmla="*/ 1774825 h 21600"/>
              <a:gd name="T6" fmla="*/ 0 60000 65536"/>
              <a:gd name="T7" fmla="*/ 0 60000 65536"/>
              <a:gd name="T8" fmla="*/ 0 60000 65536"/>
              <a:gd name="T9" fmla="*/ 0 w 22127"/>
              <a:gd name="T10" fmla="*/ 0 h 21600"/>
              <a:gd name="T11" fmla="*/ 22127 w 22127"/>
              <a:gd name="T12" fmla="*/ 21600 h 21600"/>
            </a:gdLst>
            <a:ahLst/>
            <a:cxnLst>
              <a:cxn ang="T6">
                <a:pos x="T0" y="T1"/>
              </a:cxn>
              <a:cxn ang="T7">
                <a:pos x="T2" y="T3"/>
              </a:cxn>
              <a:cxn ang="T8">
                <a:pos x="T4" y="T5"/>
              </a:cxn>
            </a:cxnLst>
            <a:rect l="T9" t="T10" r="T11" b="T12"/>
            <a:pathLst>
              <a:path w="22127" h="21600" fill="none" extrusionOk="0">
                <a:moveTo>
                  <a:pt x="0" y="6"/>
                </a:moveTo>
                <a:cubicBezTo>
                  <a:pt x="175" y="2"/>
                  <a:pt x="351" y="-1"/>
                  <a:pt x="527" y="0"/>
                </a:cubicBezTo>
                <a:cubicBezTo>
                  <a:pt x="12456" y="0"/>
                  <a:pt x="22127" y="9670"/>
                  <a:pt x="22127" y="21600"/>
                </a:cubicBezTo>
              </a:path>
              <a:path w="22127" h="21600" stroke="0" extrusionOk="0">
                <a:moveTo>
                  <a:pt x="0" y="6"/>
                </a:moveTo>
                <a:cubicBezTo>
                  <a:pt x="175" y="2"/>
                  <a:pt x="351" y="-1"/>
                  <a:pt x="527" y="0"/>
                </a:cubicBezTo>
                <a:cubicBezTo>
                  <a:pt x="12456" y="0"/>
                  <a:pt x="22127" y="9670"/>
                  <a:pt x="22127" y="21600"/>
                </a:cubicBezTo>
                <a:lnTo>
                  <a:pt x="527" y="21600"/>
                </a:lnTo>
                <a:close/>
              </a:path>
            </a:pathLst>
          </a:custGeom>
          <a:noFill/>
          <a:ln w="38100">
            <a:solidFill>
              <a:srgbClr val="7030A0"/>
            </a:solidFill>
            <a:round/>
            <a:headEnd/>
            <a:tailEnd/>
          </a:ln>
        </p:spPr>
        <p:txBody>
          <a:bodyPr wrap="none" anchor="ctr"/>
          <a:lstStyle/>
          <a:p>
            <a:endParaRPr lang="he-IL"/>
          </a:p>
        </p:txBody>
      </p:sp>
      <p:cxnSp>
        <p:nvCxnSpPr>
          <p:cNvPr id="23" name="Straight Connector 22"/>
          <p:cNvCxnSpPr/>
          <p:nvPr/>
        </p:nvCxnSpPr>
        <p:spPr>
          <a:xfrm rot="5400000">
            <a:off x="3933825" y="3924300"/>
            <a:ext cx="3455988" cy="1588"/>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5867400" y="3187700"/>
            <a:ext cx="2336800" cy="338138"/>
          </a:xfrm>
          <a:prstGeom prst="rect">
            <a:avLst/>
          </a:prstGeom>
          <a:noFill/>
        </p:spPr>
        <p:txBody>
          <a:bodyPr>
            <a:spAutoFit/>
          </a:bodyPr>
          <a:lstStyle/>
          <a:p>
            <a:pPr>
              <a:defRPr/>
            </a:pPr>
            <a:r>
              <a:rPr lang="en-US" sz="1600" b="1" dirty="0">
                <a:solidFill>
                  <a:schemeClr val="accent5">
                    <a:lumMod val="50000"/>
                  </a:schemeClr>
                </a:solidFill>
                <a:latin typeface="+mj-lt"/>
                <a:cs typeface="Arial" charset="0"/>
              </a:rPr>
              <a:t>Fouling formation</a:t>
            </a:r>
          </a:p>
        </p:txBody>
      </p:sp>
      <p:sp>
        <p:nvSpPr>
          <p:cNvPr id="12" name="TextBox 11"/>
          <p:cNvSpPr txBox="1"/>
          <p:nvPr/>
        </p:nvSpPr>
        <p:spPr>
          <a:xfrm>
            <a:off x="2451100" y="2849563"/>
            <a:ext cx="2654300" cy="338137"/>
          </a:xfrm>
          <a:prstGeom prst="rect">
            <a:avLst/>
          </a:prstGeom>
          <a:noFill/>
        </p:spPr>
        <p:txBody>
          <a:bodyPr>
            <a:spAutoFit/>
          </a:bodyPr>
          <a:lstStyle/>
          <a:p>
            <a:pPr>
              <a:defRPr/>
            </a:pPr>
            <a:r>
              <a:rPr lang="en-US" sz="1600" b="1" dirty="0">
                <a:solidFill>
                  <a:schemeClr val="accent5">
                    <a:lumMod val="50000"/>
                  </a:schemeClr>
                </a:solidFill>
                <a:latin typeface="+mj-lt"/>
                <a:cs typeface="Arial" charset="0"/>
              </a:rPr>
              <a:t>Heat-transfer co-efficiency</a:t>
            </a:r>
          </a:p>
        </p:txBody>
      </p:sp>
      <p:sp>
        <p:nvSpPr>
          <p:cNvPr id="13" name="TextBox 12"/>
          <p:cNvSpPr txBox="1"/>
          <p:nvPr/>
        </p:nvSpPr>
        <p:spPr>
          <a:xfrm>
            <a:off x="2857500" y="4473575"/>
            <a:ext cx="2336800" cy="338138"/>
          </a:xfrm>
          <a:prstGeom prst="rect">
            <a:avLst/>
          </a:prstGeom>
          <a:noFill/>
        </p:spPr>
        <p:txBody>
          <a:bodyPr>
            <a:spAutoFit/>
          </a:bodyPr>
          <a:lstStyle/>
          <a:p>
            <a:pPr>
              <a:defRPr/>
            </a:pPr>
            <a:r>
              <a:rPr lang="en-US" sz="1600" b="1" dirty="0">
                <a:solidFill>
                  <a:schemeClr val="accent5">
                    <a:lumMod val="50000"/>
                  </a:schemeClr>
                </a:solidFill>
                <a:latin typeface="+mj-lt"/>
                <a:cs typeface="Arial" charset="0"/>
              </a:rPr>
              <a:t>Energy usage</a:t>
            </a:r>
          </a:p>
        </p:txBody>
      </p:sp>
      <p:sp>
        <p:nvSpPr>
          <p:cNvPr id="15" name="TextBox 14"/>
          <p:cNvSpPr txBox="1"/>
          <p:nvPr/>
        </p:nvSpPr>
        <p:spPr>
          <a:xfrm>
            <a:off x="5541963" y="5678488"/>
            <a:ext cx="541337" cy="338137"/>
          </a:xfrm>
          <a:prstGeom prst="rect">
            <a:avLst/>
          </a:prstGeom>
          <a:noFill/>
        </p:spPr>
        <p:txBody>
          <a:bodyPr>
            <a:spAutoFit/>
          </a:bodyPr>
          <a:lstStyle/>
          <a:p>
            <a:pPr>
              <a:defRPr/>
            </a:pPr>
            <a:r>
              <a:rPr lang="en-US" sz="1600" b="1" dirty="0" err="1">
                <a:latin typeface="+mj-lt"/>
                <a:cs typeface="Arial" charset="0"/>
              </a:rPr>
              <a:t>t</a:t>
            </a:r>
            <a:r>
              <a:rPr lang="en-US" sz="1600" b="1" baseline="-25000" dirty="0" err="1">
                <a:latin typeface="+mj-lt"/>
                <a:cs typeface="Arial" charset="0"/>
              </a:rPr>
              <a:t>n</a:t>
            </a:r>
            <a:endParaRPr lang="en-US" sz="1600" b="1" baseline="-25000" dirty="0">
              <a:latin typeface="+mj-lt"/>
              <a:cs typeface="Arial" charset="0"/>
            </a:endParaRPr>
          </a:p>
        </p:txBody>
      </p:sp>
      <p:sp>
        <p:nvSpPr>
          <p:cNvPr id="17" name="TextBox 16"/>
          <p:cNvSpPr txBox="1"/>
          <p:nvPr/>
        </p:nvSpPr>
        <p:spPr>
          <a:xfrm>
            <a:off x="5635625" y="2114550"/>
            <a:ext cx="2336800" cy="584200"/>
          </a:xfrm>
          <a:prstGeom prst="rect">
            <a:avLst/>
          </a:prstGeom>
          <a:noFill/>
        </p:spPr>
        <p:txBody>
          <a:bodyPr>
            <a:spAutoFit/>
          </a:bodyPr>
          <a:lstStyle/>
          <a:p>
            <a:pPr>
              <a:defRPr/>
            </a:pPr>
            <a:r>
              <a:rPr lang="en-US" sz="1600" b="1" dirty="0">
                <a:solidFill>
                  <a:schemeClr val="accent5">
                    <a:lumMod val="50000"/>
                  </a:schemeClr>
                </a:solidFill>
                <a:latin typeface="+mj-lt"/>
                <a:cs typeface="Arial" charset="0"/>
              </a:rPr>
              <a:t>Shut-down and maintenance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3"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strips(upRight)">
                                      <p:cBhvr>
                                        <p:cTn id="7" dur="2000"/>
                                        <p:tgtEl>
                                          <p:spTgt spid="18"/>
                                        </p:tgtEl>
                                      </p:cBhvr>
                                    </p:animEffect>
                                  </p:childTnLst>
                                </p:cTn>
                              </p:par>
                              <p:par>
                                <p:cTn id="8" presetID="18" presetClass="entr" presetSubtype="3"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strips(upRight)">
                                      <p:cBhvr>
                                        <p:cTn id="10" dur="2000"/>
                                        <p:tgtEl>
                                          <p:spTgt spid="20"/>
                                        </p:tgtEl>
                                      </p:cBhvr>
                                    </p:animEffect>
                                  </p:childTnLst>
                                </p:cTn>
                              </p:par>
                              <p:par>
                                <p:cTn id="11" presetID="18" presetClass="entr" presetSubtype="3"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strips(upRight)">
                                      <p:cBhvr>
                                        <p:cTn id="13" dur="2000"/>
                                        <p:tgtEl>
                                          <p:spTgt spid="19"/>
                                        </p:tgtEl>
                                      </p:cBhvr>
                                    </p:animEffect>
                                  </p:childTnLst>
                                </p:cTn>
                              </p:par>
                              <p:par>
                                <p:cTn id="14" presetID="12" presetClass="entr" presetSubtype="4" fill="hold" grpId="0" nodeType="withEffect">
                                  <p:stCondLst>
                                    <p:cond delay="1500"/>
                                  </p:stCondLst>
                                  <p:childTnLst>
                                    <p:set>
                                      <p:cBhvr>
                                        <p:cTn id="15" dur="1" fill="hold">
                                          <p:stCondLst>
                                            <p:cond delay="0"/>
                                          </p:stCondLst>
                                        </p:cTn>
                                        <p:tgtEl>
                                          <p:spTgt spid="11"/>
                                        </p:tgtEl>
                                        <p:attrNameLst>
                                          <p:attrName>style.visibility</p:attrName>
                                        </p:attrNameLst>
                                      </p:cBhvr>
                                      <p:to>
                                        <p:strVal val="visible"/>
                                      </p:to>
                                    </p:set>
                                    <p:animEffect transition="in" filter="slide(fromBottom)">
                                      <p:cBhvr>
                                        <p:cTn id="16" dur="500"/>
                                        <p:tgtEl>
                                          <p:spTgt spid="11"/>
                                        </p:tgtEl>
                                      </p:cBhvr>
                                    </p:animEffect>
                                  </p:childTnLst>
                                </p:cTn>
                              </p:par>
                              <p:par>
                                <p:cTn id="17" presetID="12" presetClass="entr" presetSubtype="4" fill="hold" grpId="0" nodeType="withEffect">
                                  <p:stCondLst>
                                    <p:cond delay="2000"/>
                                  </p:stCondLst>
                                  <p:childTnLst>
                                    <p:set>
                                      <p:cBhvr>
                                        <p:cTn id="18" dur="1" fill="hold">
                                          <p:stCondLst>
                                            <p:cond delay="0"/>
                                          </p:stCondLst>
                                        </p:cTn>
                                        <p:tgtEl>
                                          <p:spTgt spid="12"/>
                                        </p:tgtEl>
                                        <p:attrNameLst>
                                          <p:attrName>style.visibility</p:attrName>
                                        </p:attrNameLst>
                                      </p:cBhvr>
                                      <p:to>
                                        <p:strVal val="visible"/>
                                      </p:to>
                                    </p:set>
                                    <p:animEffect transition="in" filter="slide(fromBottom)">
                                      <p:cBhvr>
                                        <p:cTn id="19" dur="500"/>
                                        <p:tgtEl>
                                          <p:spTgt spid="12"/>
                                        </p:tgtEl>
                                      </p:cBhvr>
                                    </p:animEffect>
                                  </p:childTnLst>
                                </p:cTn>
                              </p:par>
                              <p:par>
                                <p:cTn id="20" presetID="12" presetClass="entr" presetSubtype="4" fill="hold" grpId="0" nodeType="withEffect">
                                  <p:stCondLst>
                                    <p:cond delay="2000"/>
                                  </p:stCondLst>
                                  <p:childTnLst>
                                    <p:set>
                                      <p:cBhvr>
                                        <p:cTn id="21" dur="1" fill="hold">
                                          <p:stCondLst>
                                            <p:cond delay="0"/>
                                          </p:stCondLst>
                                        </p:cTn>
                                        <p:tgtEl>
                                          <p:spTgt spid="13"/>
                                        </p:tgtEl>
                                        <p:attrNameLst>
                                          <p:attrName>style.visibility</p:attrName>
                                        </p:attrNameLst>
                                      </p:cBhvr>
                                      <p:to>
                                        <p:strVal val="visible"/>
                                      </p:to>
                                    </p:set>
                                    <p:animEffect transition="in" filter="slide(fromBottom)">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18" presetClass="entr" presetSubtype="12"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strips(downLeft)">
                                      <p:cBhvr>
                                        <p:cTn id="27" dur="500"/>
                                        <p:tgtEl>
                                          <p:spTgt spid="17"/>
                                        </p:tgtEl>
                                      </p:cBhvr>
                                    </p:animEffect>
                                  </p:childTnLst>
                                </p:cTn>
                              </p:par>
                              <p:par>
                                <p:cTn id="28" presetID="18" presetClass="entr" presetSubtype="12" fill="hold" nodeType="with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strips(downLeft)">
                                      <p:cBhvr>
                                        <p:cTn id="30" dur="500"/>
                                        <p:tgtEl>
                                          <p:spTgt spid="23"/>
                                        </p:tgtEl>
                                      </p:cBhvr>
                                    </p:animEffect>
                                  </p:childTnLst>
                                </p:cTn>
                              </p:par>
                              <p:par>
                                <p:cTn id="31" presetID="3" presetClass="entr" presetSubtype="10"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blinds(horizontal)">
                                      <p:cBhvr>
                                        <p:cTn id="3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11" grpId="0"/>
      <p:bldP spid="12" grpId="0"/>
      <p:bldP spid="13" grpId="0"/>
      <p:bldP spid="15" grpId="0"/>
      <p:bldP spid="1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r>
              <a:rPr lang="en-US" smtClean="0"/>
              <a:t>Heat-transfer co-efficiency: HOD solution</a:t>
            </a:r>
          </a:p>
        </p:txBody>
      </p:sp>
      <p:sp>
        <p:nvSpPr>
          <p:cNvPr id="13316" name="Slide Number Placeholder 3"/>
          <p:cNvSpPr>
            <a:spLocks noGrp="1"/>
          </p:cNvSpPr>
          <p:nvPr>
            <p:ph type="sldNum" sz="quarter" idx="10"/>
          </p:nvPr>
        </p:nvSpPr>
        <p:spPr>
          <a:xfrm>
            <a:off x="7924800" y="6356350"/>
            <a:ext cx="762000" cy="365125"/>
          </a:xfrm>
          <a:noFill/>
        </p:spPr>
        <p:txBody>
          <a:bodyPr/>
          <a:lstStyle/>
          <a:p>
            <a:fld id="{E28D720B-8B1B-4B1D-8641-FAA22326D25E}" type="slidenum">
              <a:rPr lang="en-US"/>
              <a:pPr/>
              <a:t>40</a:t>
            </a:fld>
            <a:endParaRPr lang="en-US"/>
          </a:p>
        </p:txBody>
      </p:sp>
      <p:cxnSp>
        <p:nvCxnSpPr>
          <p:cNvPr id="14" name="Straight Arrow Connector 13"/>
          <p:cNvCxnSpPr/>
          <p:nvPr/>
        </p:nvCxnSpPr>
        <p:spPr>
          <a:xfrm rot="5400000" flipH="1" flipV="1">
            <a:off x="413545" y="4158456"/>
            <a:ext cx="3617912" cy="3175"/>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1979613" y="5676900"/>
            <a:ext cx="5399087" cy="1588"/>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
        <p:nvSpPr>
          <p:cNvPr id="18" name="Arc 17"/>
          <p:cNvSpPr/>
          <p:nvPr/>
        </p:nvSpPr>
        <p:spPr>
          <a:xfrm rot="5400000">
            <a:off x="449262" y="-1138237"/>
            <a:ext cx="3678237" cy="9825038"/>
          </a:xfrm>
          <a:prstGeom prst="arc">
            <a:avLst>
              <a:gd name="adj1" fmla="val 16343976"/>
              <a:gd name="adj2" fmla="val 0"/>
            </a:avLst>
          </a:prstGeom>
          <a:ln w="381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9" name="Freeform 8"/>
          <p:cNvSpPr>
            <a:spLocks/>
          </p:cNvSpPr>
          <p:nvPr/>
        </p:nvSpPr>
        <p:spPr bwMode="auto">
          <a:xfrm>
            <a:off x="2239963" y="4089400"/>
            <a:ext cx="4960937" cy="1390650"/>
          </a:xfrm>
          <a:custGeom>
            <a:avLst/>
            <a:gdLst>
              <a:gd name="T0" fmla="*/ 0 w 2664"/>
              <a:gd name="T1" fmla="*/ 1269 h 1281"/>
              <a:gd name="T2" fmla="*/ 621 w 2664"/>
              <a:gd name="T3" fmla="*/ 1233 h 1281"/>
              <a:gd name="T4" fmla="*/ 1296 w 2664"/>
              <a:gd name="T5" fmla="*/ 981 h 1281"/>
              <a:gd name="T6" fmla="*/ 2052 w 2664"/>
              <a:gd name="T7" fmla="*/ 531 h 1281"/>
              <a:gd name="T8" fmla="*/ 2664 w 2664"/>
              <a:gd name="T9" fmla="*/ 0 h 1281"/>
              <a:gd name="T10" fmla="*/ 0 60000 65536"/>
              <a:gd name="T11" fmla="*/ 0 60000 65536"/>
              <a:gd name="T12" fmla="*/ 0 60000 65536"/>
              <a:gd name="T13" fmla="*/ 0 60000 65536"/>
              <a:gd name="T14" fmla="*/ 0 60000 65536"/>
              <a:gd name="T15" fmla="*/ 0 w 2664"/>
              <a:gd name="T16" fmla="*/ 0 h 1281"/>
              <a:gd name="T17" fmla="*/ 2664 w 2664"/>
              <a:gd name="T18" fmla="*/ 1281 h 1281"/>
            </a:gdLst>
            <a:ahLst/>
            <a:cxnLst>
              <a:cxn ang="T10">
                <a:pos x="T0" y="T1"/>
              </a:cxn>
              <a:cxn ang="T11">
                <a:pos x="T2" y="T3"/>
              </a:cxn>
              <a:cxn ang="T12">
                <a:pos x="T4" y="T5"/>
              </a:cxn>
              <a:cxn ang="T13">
                <a:pos x="T6" y="T7"/>
              </a:cxn>
              <a:cxn ang="T14">
                <a:pos x="T8" y="T9"/>
              </a:cxn>
            </a:cxnLst>
            <a:rect l="T15" t="T16" r="T17" b="T18"/>
            <a:pathLst>
              <a:path w="2664" h="1281">
                <a:moveTo>
                  <a:pt x="0" y="1269"/>
                </a:moveTo>
                <a:cubicBezTo>
                  <a:pt x="202" y="1275"/>
                  <a:pt x="405" y="1281"/>
                  <a:pt x="621" y="1233"/>
                </a:cubicBezTo>
                <a:cubicBezTo>
                  <a:pt x="837" y="1185"/>
                  <a:pt x="1057" y="1098"/>
                  <a:pt x="1296" y="981"/>
                </a:cubicBezTo>
                <a:cubicBezTo>
                  <a:pt x="1535" y="864"/>
                  <a:pt x="1824" y="695"/>
                  <a:pt x="2052" y="531"/>
                </a:cubicBezTo>
                <a:cubicBezTo>
                  <a:pt x="2280" y="367"/>
                  <a:pt x="2472" y="183"/>
                  <a:pt x="2664" y="0"/>
                </a:cubicBezTo>
              </a:path>
            </a:pathLst>
          </a:custGeom>
          <a:noFill/>
          <a:ln w="38100" cmpd="sng">
            <a:solidFill>
              <a:srgbClr val="000066"/>
            </a:solidFill>
            <a:round/>
            <a:headEnd/>
            <a:tailEnd/>
          </a:ln>
        </p:spPr>
        <p:txBody>
          <a:bodyPr/>
          <a:lstStyle/>
          <a:p>
            <a:endParaRPr lang="he-IL"/>
          </a:p>
        </p:txBody>
      </p:sp>
      <p:sp>
        <p:nvSpPr>
          <p:cNvPr id="20" name="Arc 41"/>
          <p:cNvSpPr>
            <a:spLocks/>
          </p:cNvSpPr>
          <p:nvPr/>
        </p:nvSpPr>
        <p:spPr bwMode="auto">
          <a:xfrm rot="10800000">
            <a:off x="2268538" y="2698750"/>
            <a:ext cx="4932362" cy="488950"/>
          </a:xfrm>
          <a:custGeom>
            <a:avLst/>
            <a:gdLst>
              <a:gd name="T0" fmla="*/ 0 w 22127"/>
              <a:gd name="T1" fmla="*/ 136 h 21600"/>
              <a:gd name="T2" fmla="*/ 4932365 w 22127"/>
              <a:gd name="T3" fmla="*/ 488950 h 21600"/>
              <a:gd name="T4" fmla="*/ 117474 w 22127"/>
              <a:gd name="T5" fmla="*/ 488950 h 21600"/>
              <a:gd name="T6" fmla="*/ 0 60000 65536"/>
              <a:gd name="T7" fmla="*/ 0 60000 65536"/>
              <a:gd name="T8" fmla="*/ 0 60000 65536"/>
              <a:gd name="T9" fmla="*/ 0 w 22127"/>
              <a:gd name="T10" fmla="*/ 0 h 21600"/>
              <a:gd name="T11" fmla="*/ 22127 w 22127"/>
              <a:gd name="T12" fmla="*/ 21600 h 21600"/>
            </a:gdLst>
            <a:ahLst/>
            <a:cxnLst>
              <a:cxn ang="T6">
                <a:pos x="T0" y="T1"/>
              </a:cxn>
              <a:cxn ang="T7">
                <a:pos x="T2" y="T3"/>
              </a:cxn>
              <a:cxn ang="T8">
                <a:pos x="T4" y="T5"/>
              </a:cxn>
            </a:cxnLst>
            <a:rect l="T9" t="T10" r="T11" b="T12"/>
            <a:pathLst>
              <a:path w="22127" h="21600" fill="none" extrusionOk="0">
                <a:moveTo>
                  <a:pt x="0" y="6"/>
                </a:moveTo>
                <a:cubicBezTo>
                  <a:pt x="175" y="2"/>
                  <a:pt x="351" y="-1"/>
                  <a:pt x="527" y="0"/>
                </a:cubicBezTo>
                <a:cubicBezTo>
                  <a:pt x="12456" y="0"/>
                  <a:pt x="22127" y="9670"/>
                  <a:pt x="22127" y="21600"/>
                </a:cubicBezTo>
              </a:path>
              <a:path w="22127" h="21600" stroke="0" extrusionOk="0">
                <a:moveTo>
                  <a:pt x="0" y="6"/>
                </a:moveTo>
                <a:cubicBezTo>
                  <a:pt x="175" y="2"/>
                  <a:pt x="351" y="-1"/>
                  <a:pt x="527" y="0"/>
                </a:cubicBezTo>
                <a:cubicBezTo>
                  <a:pt x="12456" y="0"/>
                  <a:pt x="22127" y="9670"/>
                  <a:pt x="22127" y="21600"/>
                </a:cubicBezTo>
                <a:lnTo>
                  <a:pt x="527" y="21600"/>
                </a:lnTo>
                <a:close/>
              </a:path>
            </a:pathLst>
          </a:custGeom>
          <a:noFill/>
          <a:ln w="38100">
            <a:solidFill>
              <a:srgbClr val="7030A0"/>
            </a:solidFill>
            <a:round/>
            <a:headEnd/>
            <a:tailEnd/>
          </a:ln>
        </p:spPr>
        <p:txBody>
          <a:bodyPr wrap="none" anchor="ctr"/>
          <a:lstStyle/>
          <a:p>
            <a:endParaRPr lang="he-IL"/>
          </a:p>
        </p:txBody>
      </p:sp>
      <p:sp>
        <p:nvSpPr>
          <p:cNvPr id="21" name="Arc 20"/>
          <p:cNvSpPr/>
          <p:nvPr/>
        </p:nvSpPr>
        <p:spPr>
          <a:xfrm rot="5400000">
            <a:off x="-543719" y="-899319"/>
            <a:ext cx="5588000" cy="7437438"/>
          </a:xfrm>
          <a:prstGeom prst="arc">
            <a:avLst>
              <a:gd name="adj1" fmla="val 16343976"/>
              <a:gd name="adj2" fmla="val 0"/>
            </a:avLst>
          </a:prstGeom>
          <a:ln w="3810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22" name="Freeform 8"/>
          <p:cNvSpPr>
            <a:spLocks/>
          </p:cNvSpPr>
          <p:nvPr/>
        </p:nvSpPr>
        <p:spPr bwMode="auto">
          <a:xfrm>
            <a:off x="2239963" y="3014663"/>
            <a:ext cx="3459162" cy="2465387"/>
          </a:xfrm>
          <a:custGeom>
            <a:avLst/>
            <a:gdLst/>
            <a:ahLst/>
            <a:cxnLst>
              <a:cxn ang="0">
                <a:pos x="0" y="1269"/>
              </a:cxn>
              <a:cxn ang="0">
                <a:pos x="621" y="1233"/>
              </a:cxn>
              <a:cxn ang="0">
                <a:pos x="1296" y="981"/>
              </a:cxn>
              <a:cxn ang="0">
                <a:pos x="2052" y="531"/>
              </a:cxn>
              <a:cxn ang="0">
                <a:pos x="2664" y="0"/>
              </a:cxn>
            </a:cxnLst>
            <a:rect l="0" t="0" r="r" b="b"/>
            <a:pathLst>
              <a:path w="2664" h="1281">
                <a:moveTo>
                  <a:pt x="0" y="1269"/>
                </a:moveTo>
                <a:cubicBezTo>
                  <a:pt x="202" y="1275"/>
                  <a:pt x="405" y="1281"/>
                  <a:pt x="621" y="1233"/>
                </a:cubicBezTo>
                <a:cubicBezTo>
                  <a:pt x="837" y="1185"/>
                  <a:pt x="1057" y="1098"/>
                  <a:pt x="1296" y="981"/>
                </a:cubicBezTo>
                <a:cubicBezTo>
                  <a:pt x="1535" y="864"/>
                  <a:pt x="1824" y="695"/>
                  <a:pt x="2052" y="531"/>
                </a:cubicBezTo>
                <a:cubicBezTo>
                  <a:pt x="2280" y="367"/>
                  <a:pt x="2472" y="183"/>
                  <a:pt x="2664" y="0"/>
                </a:cubicBezTo>
              </a:path>
            </a:pathLst>
          </a:custGeom>
          <a:noFill/>
          <a:ln w="38100" cmpd="sng">
            <a:solidFill>
              <a:schemeClr val="bg1">
                <a:lumMod val="65000"/>
              </a:schemeClr>
            </a:solidFill>
            <a:round/>
            <a:headEnd/>
            <a:tailEnd/>
          </a:ln>
          <a:effectLst/>
        </p:spPr>
        <p:txBody>
          <a:bodyPr/>
          <a:lstStyle/>
          <a:p>
            <a:pPr>
              <a:defRPr/>
            </a:pPr>
            <a:endParaRPr lang="en-US">
              <a:latin typeface="Arial" charset="0"/>
              <a:cs typeface="Arial" charset="0"/>
            </a:endParaRPr>
          </a:p>
        </p:txBody>
      </p:sp>
      <p:sp>
        <p:nvSpPr>
          <p:cNvPr id="24" name="Arc 41"/>
          <p:cNvSpPr>
            <a:spLocks/>
          </p:cNvSpPr>
          <p:nvPr/>
        </p:nvSpPr>
        <p:spPr bwMode="auto">
          <a:xfrm rot="10800000">
            <a:off x="2268538" y="2698750"/>
            <a:ext cx="3552825" cy="1774825"/>
          </a:xfrm>
          <a:custGeom>
            <a:avLst/>
            <a:gdLst>
              <a:gd name="G0" fmla="+- 527 0 0"/>
              <a:gd name="G1" fmla="+- 21600 0 0"/>
              <a:gd name="G2" fmla="+- 21600 0 0"/>
              <a:gd name="T0" fmla="*/ 0 w 22127"/>
              <a:gd name="T1" fmla="*/ 6 h 21600"/>
              <a:gd name="T2" fmla="*/ 22127 w 22127"/>
              <a:gd name="T3" fmla="*/ 21600 h 21600"/>
              <a:gd name="T4" fmla="*/ 527 w 22127"/>
              <a:gd name="T5" fmla="*/ 21600 h 21600"/>
            </a:gdLst>
            <a:ahLst/>
            <a:cxnLst>
              <a:cxn ang="0">
                <a:pos x="T0" y="T1"/>
              </a:cxn>
              <a:cxn ang="0">
                <a:pos x="T2" y="T3"/>
              </a:cxn>
              <a:cxn ang="0">
                <a:pos x="T4" y="T5"/>
              </a:cxn>
            </a:cxnLst>
            <a:rect l="0" t="0" r="r" b="b"/>
            <a:pathLst>
              <a:path w="22127" h="21600" fill="none" extrusionOk="0">
                <a:moveTo>
                  <a:pt x="0" y="6"/>
                </a:moveTo>
                <a:cubicBezTo>
                  <a:pt x="175" y="2"/>
                  <a:pt x="351" y="-1"/>
                  <a:pt x="527" y="0"/>
                </a:cubicBezTo>
                <a:cubicBezTo>
                  <a:pt x="12456" y="0"/>
                  <a:pt x="22127" y="9670"/>
                  <a:pt x="22127" y="21600"/>
                </a:cubicBezTo>
              </a:path>
              <a:path w="22127" h="21600" stroke="0" extrusionOk="0">
                <a:moveTo>
                  <a:pt x="0" y="6"/>
                </a:moveTo>
                <a:cubicBezTo>
                  <a:pt x="175" y="2"/>
                  <a:pt x="351" y="-1"/>
                  <a:pt x="527" y="0"/>
                </a:cubicBezTo>
                <a:cubicBezTo>
                  <a:pt x="12456" y="0"/>
                  <a:pt x="22127" y="9670"/>
                  <a:pt x="22127" y="21600"/>
                </a:cubicBezTo>
                <a:lnTo>
                  <a:pt x="527" y="21600"/>
                </a:lnTo>
                <a:close/>
              </a:path>
            </a:pathLst>
          </a:custGeom>
          <a:noFill/>
          <a:ln w="38100">
            <a:solidFill>
              <a:schemeClr val="bg1">
                <a:lumMod val="65000"/>
              </a:schemeClr>
            </a:solidFill>
            <a:round/>
            <a:headEnd/>
            <a:tailEnd/>
          </a:ln>
          <a:effectLst/>
        </p:spPr>
        <p:txBody>
          <a:bodyPr wrap="none" anchor="ctr"/>
          <a:lstStyle/>
          <a:p>
            <a:pPr>
              <a:defRPr/>
            </a:pPr>
            <a:endParaRPr lang="en-US">
              <a:latin typeface="Arial" charset="0"/>
              <a:cs typeface="Arial" charset="0"/>
            </a:endParaRPr>
          </a:p>
        </p:txBody>
      </p:sp>
      <p:sp>
        <p:nvSpPr>
          <p:cNvPr id="25" name="TextBox 24"/>
          <p:cNvSpPr txBox="1"/>
          <p:nvPr/>
        </p:nvSpPr>
        <p:spPr>
          <a:xfrm>
            <a:off x="2451100" y="2605088"/>
            <a:ext cx="2654300" cy="338137"/>
          </a:xfrm>
          <a:prstGeom prst="rect">
            <a:avLst/>
          </a:prstGeom>
          <a:noFill/>
        </p:spPr>
        <p:txBody>
          <a:bodyPr>
            <a:spAutoFit/>
          </a:bodyPr>
          <a:lstStyle/>
          <a:p>
            <a:pPr>
              <a:defRPr/>
            </a:pPr>
            <a:r>
              <a:rPr lang="en-US" sz="1600" b="1" dirty="0">
                <a:solidFill>
                  <a:schemeClr val="accent5">
                    <a:lumMod val="50000"/>
                  </a:schemeClr>
                </a:solidFill>
                <a:latin typeface="+mj-lt"/>
                <a:cs typeface="Arial" charset="0"/>
              </a:rPr>
              <a:t>Heat-transfer </a:t>
            </a:r>
            <a:r>
              <a:rPr lang="en-US" sz="1600" b="1" dirty="0" smtClean="0">
                <a:solidFill>
                  <a:schemeClr val="accent5">
                    <a:lumMod val="50000"/>
                  </a:schemeClr>
                </a:solidFill>
                <a:latin typeface="+mj-lt"/>
                <a:cs typeface="Arial" charset="0"/>
              </a:rPr>
              <a:t>co-efficiency</a:t>
            </a:r>
            <a:endParaRPr lang="en-US" sz="1600" b="1" dirty="0">
              <a:solidFill>
                <a:schemeClr val="accent5">
                  <a:lumMod val="50000"/>
                </a:schemeClr>
              </a:solidFill>
              <a:latin typeface="+mj-lt"/>
              <a:cs typeface="Arial" charset="0"/>
            </a:endParaRPr>
          </a:p>
        </p:txBody>
      </p:sp>
      <p:sp>
        <p:nvSpPr>
          <p:cNvPr id="26" name="TextBox 25"/>
          <p:cNvSpPr txBox="1"/>
          <p:nvPr/>
        </p:nvSpPr>
        <p:spPr>
          <a:xfrm>
            <a:off x="2857500" y="4473575"/>
            <a:ext cx="2336800" cy="338138"/>
          </a:xfrm>
          <a:prstGeom prst="rect">
            <a:avLst/>
          </a:prstGeom>
          <a:noFill/>
        </p:spPr>
        <p:txBody>
          <a:bodyPr>
            <a:spAutoFit/>
          </a:bodyPr>
          <a:lstStyle/>
          <a:p>
            <a:pPr>
              <a:defRPr/>
            </a:pPr>
            <a:r>
              <a:rPr lang="en-US" sz="1600" b="1" dirty="0">
                <a:solidFill>
                  <a:schemeClr val="accent5">
                    <a:lumMod val="50000"/>
                  </a:schemeClr>
                </a:solidFill>
                <a:latin typeface="+mj-lt"/>
                <a:cs typeface="Arial" charset="0"/>
              </a:rPr>
              <a:t>Energy usage</a:t>
            </a:r>
          </a:p>
        </p:txBody>
      </p:sp>
      <p:cxnSp>
        <p:nvCxnSpPr>
          <p:cNvPr id="32" name="Straight Connector 31"/>
          <p:cNvCxnSpPr/>
          <p:nvPr/>
        </p:nvCxnSpPr>
        <p:spPr>
          <a:xfrm rot="5400000">
            <a:off x="3933825" y="3924300"/>
            <a:ext cx="3455988" cy="1588"/>
          </a:xfrm>
          <a:prstGeom prst="line">
            <a:avLst/>
          </a:prstGeom>
          <a:ln w="28575">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5541963" y="5678488"/>
            <a:ext cx="541337" cy="338137"/>
          </a:xfrm>
          <a:prstGeom prst="rect">
            <a:avLst/>
          </a:prstGeom>
          <a:noFill/>
          <a:ln>
            <a:noFill/>
          </a:ln>
        </p:spPr>
        <p:txBody>
          <a:bodyPr>
            <a:spAutoFit/>
          </a:bodyPr>
          <a:lstStyle/>
          <a:p>
            <a:pPr>
              <a:defRPr/>
            </a:pPr>
            <a:r>
              <a:rPr lang="en-US" sz="1600" b="1" dirty="0" err="1">
                <a:solidFill>
                  <a:schemeClr val="bg1">
                    <a:lumMod val="75000"/>
                  </a:schemeClr>
                </a:solidFill>
                <a:latin typeface="+mj-lt"/>
                <a:cs typeface="Arial" charset="0"/>
              </a:rPr>
              <a:t>t</a:t>
            </a:r>
            <a:r>
              <a:rPr lang="en-US" sz="1600" b="1" baseline="-25000" dirty="0" err="1">
                <a:solidFill>
                  <a:schemeClr val="bg1">
                    <a:lumMod val="75000"/>
                  </a:schemeClr>
                </a:solidFill>
                <a:latin typeface="+mj-lt"/>
                <a:cs typeface="Arial" charset="0"/>
              </a:rPr>
              <a:t>n</a:t>
            </a:r>
            <a:endParaRPr lang="en-US" sz="1600" b="1" baseline="-25000" dirty="0">
              <a:solidFill>
                <a:schemeClr val="bg1">
                  <a:lumMod val="75000"/>
                </a:schemeClr>
              </a:solidFill>
              <a:latin typeface="+mj-lt"/>
              <a:cs typeface="Arial" charset="0"/>
            </a:endParaRPr>
          </a:p>
        </p:txBody>
      </p:sp>
      <p:sp>
        <p:nvSpPr>
          <p:cNvPr id="34" name="TextBox 33"/>
          <p:cNvSpPr txBox="1"/>
          <p:nvPr/>
        </p:nvSpPr>
        <p:spPr>
          <a:xfrm>
            <a:off x="5635625" y="2114550"/>
            <a:ext cx="2336800" cy="584200"/>
          </a:xfrm>
          <a:prstGeom prst="rect">
            <a:avLst/>
          </a:prstGeom>
          <a:noFill/>
          <a:ln>
            <a:noFill/>
          </a:ln>
        </p:spPr>
        <p:txBody>
          <a:bodyPr>
            <a:spAutoFit/>
          </a:bodyPr>
          <a:lstStyle/>
          <a:p>
            <a:pPr>
              <a:defRPr/>
            </a:pPr>
            <a:r>
              <a:rPr lang="en-US" sz="1600" b="1" dirty="0">
                <a:solidFill>
                  <a:schemeClr val="bg1">
                    <a:lumMod val="75000"/>
                  </a:schemeClr>
                </a:solidFill>
                <a:latin typeface="+mj-lt"/>
                <a:cs typeface="Arial" charset="0"/>
              </a:rPr>
              <a:t>Shut-down and maintenance</a:t>
            </a:r>
          </a:p>
        </p:txBody>
      </p:sp>
      <p:grpSp>
        <p:nvGrpSpPr>
          <p:cNvPr id="5" name="Group 37"/>
          <p:cNvGrpSpPr>
            <a:grpSpLocks/>
          </p:cNvGrpSpPr>
          <p:nvPr/>
        </p:nvGrpSpPr>
        <p:grpSpPr bwMode="auto">
          <a:xfrm>
            <a:off x="7078663" y="2209800"/>
            <a:ext cx="541337" cy="3929063"/>
            <a:chOff x="7079456" y="2210591"/>
            <a:chExt cx="541337" cy="3927686"/>
          </a:xfrm>
        </p:grpSpPr>
        <p:sp>
          <p:nvSpPr>
            <p:cNvPr id="15" name="TextBox 14"/>
            <p:cNvSpPr txBox="1"/>
            <p:nvPr/>
          </p:nvSpPr>
          <p:spPr>
            <a:xfrm>
              <a:off x="7079456" y="5800258"/>
              <a:ext cx="541337" cy="338019"/>
            </a:xfrm>
            <a:prstGeom prst="rect">
              <a:avLst/>
            </a:prstGeom>
            <a:noFill/>
          </p:spPr>
          <p:txBody>
            <a:bodyPr>
              <a:spAutoFit/>
            </a:bodyPr>
            <a:lstStyle/>
            <a:p>
              <a:pPr>
                <a:defRPr/>
              </a:pPr>
              <a:r>
                <a:rPr lang="en-US" sz="1600" b="1" dirty="0" err="1">
                  <a:latin typeface="+mj-lt"/>
                  <a:cs typeface="Arial" charset="0"/>
                </a:rPr>
                <a:t>t</a:t>
              </a:r>
              <a:r>
                <a:rPr lang="en-US" sz="1600" b="1" baseline="-25000" dirty="0" err="1">
                  <a:latin typeface="+mj-lt"/>
                  <a:cs typeface="Arial" charset="0"/>
                </a:rPr>
                <a:t>t</a:t>
              </a:r>
              <a:endParaRPr lang="en-US" sz="1600" b="1" baseline="-25000" dirty="0">
                <a:latin typeface="+mj-lt"/>
                <a:cs typeface="Arial" charset="0"/>
              </a:endParaRPr>
            </a:p>
          </p:txBody>
        </p:sp>
        <p:cxnSp>
          <p:nvCxnSpPr>
            <p:cNvPr id="36" name="Straight Connector 35"/>
            <p:cNvCxnSpPr/>
            <p:nvPr/>
          </p:nvCxnSpPr>
          <p:spPr>
            <a:xfrm rot="16200000" flipH="1">
              <a:off x="5394935" y="3936387"/>
              <a:ext cx="3478580" cy="26987"/>
            </a:xfrm>
            <a:prstGeom prst="line">
              <a:avLst/>
            </a:prstGeom>
            <a:ln w="38100">
              <a:solidFill>
                <a:schemeClr val="tx1"/>
              </a:solidFill>
              <a:prstDash val="dash"/>
            </a:ln>
          </p:spPr>
          <p:style>
            <a:lnRef idx="1">
              <a:schemeClr val="accent1"/>
            </a:lnRef>
            <a:fillRef idx="0">
              <a:schemeClr val="accent1"/>
            </a:fillRef>
            <a:effectRef idx="0">
              <a:schemeClr val="accent1"/>
            </a:effectRef>
            <a:fontRef idx="minor">
              <a:schemeClr val="tx1"/>
            </a:fontRef>
          </p:style>
        </p:cxnSp>
      </p:grpSp>
      <p:sp>
        <p:nvSpPr>
          <p:cNvPr id="28" name="TextBox 27"/>
          <p:cNvSpPr txBox="1"/>
          <p:nvPr/>
        </p:nvSpPr>
        <p:spPr>
          <a:xfrm>
            <a:off x="5867400" y="3187700"/>
            <a:ext cx="2336800" cy="338138"/>
          </a:xfrm>
          <a:prstGeom prst="rect">
            <a:avLst/>
          </a:prstGeom>
          <a:noFill/>
        </p:spPr>
        <p:txBody>
          <a:bodyPr>
            <a:spAutoFit/>
          </a:bodyPr>
          <a:lstStyle/>
          <a:p>
            <a:pPr>
              <a:defRPr/>
            </a:pPr>
            <a:r>
              <a:rPr lang="en-US" sz="1600" b="1" dirty="0">
                <a:solidFill>
                  <a:schemeClr val="accent5">
                    <a:lumMod val="50000"/>
                  </a:schemeClr>
                </a:solidFill>
                <a:latin typeface="+mj-lt"/>
                <a:cs typeface="Arial" charset="0"/>
              </a:rPr>
              <a:t>Fouling formation</a:t>
            </a:r>
          </a:p>
        </p:txBody>
      </p:sp>
      <p:sp>
        <p:nvSpPr>
          <p:cNvPr id="29" name="Right Arrow 28"/>
          <p:cNvSpPr/>
          <p:nvPr/>
        </p:nvSpPr>
        <p:spPr>
          <a:xfrm>
            <a:off x="5699125" y="2698750"/>
            <a:ext cx="1422399" cy="315913"/>
          </a:xfrm>
          <a:prstGeom prst="rightArrow">
            <a:avLst/>
          </a:prstGeom>
          <a:ln/>
        </p:spPr>
        <p:style>
          <a:lnRef idx="2">
            <a:schemeClr val="dk1">
              <a:shade val="50000"/>
            </a:schemeClr>
          </a:lnRef>
          <a:fillRef idx="1002">
            <a:schemeClr val="dk1"/>
          </a:fillRef>
          <a:effectRef idx="0">
            <a:schemeClr val="dk1"/>
          </a:effectRef>
          <a:fontRef idx="minor">
            <a:schemeClr val="lt1"/>
          </a:fontRef>
        </p:style>
        <p:txBody>
          <a:bodyPr anchor="ctr"/>
          <a:lstStyle/>
          <a:p>
            <a:pPr algn="ctr"/>
            <a:endParaRPr lang="he-IL">
              <a:solidFill>
                <a:srgbClr val="FFFFFF"/>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3"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strips(upRight)">
                                      <p:cBhvr>
                                        <p:cTn id="7" dur="2000"/>
                                        <p:tgtEl>
                                          <p:spTgt spid="18"/>
                                        </p:tgtEl>
                                      </p:cBhvr>
                                    </p:animEffect>
                                  </p:childTnLst>
                                </p:cTn>
                              </p:par>
                              <p:par>
                                <p:cTn id="8" presetID="18" presetClass="entr" presetSubtype="3"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strips(upRight)">
                                      <p:cBhvr>
                                        <p:cTn id="10" dur="2000"/>
                                        <p:tgtEl>
                                          <p:spTgt spid="20"/>
                                        </p:tgtEl>
                                      </p:cBhvr>
                                    </p:animEffect>
                                  </p:childTnLst>
                                </p:cTn>
                              </p:par>
                              <p:par>
                                <p:cTn id="11" presetID="18" presetClass="entr" presetSubtype="3"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strips(upRight)">
                                      <p:cBhvr>
                                        <p:cTn id="13" dur="2000"/>
                                        <p:tgtEl>
                                          <p:spTgt spid="19"/>
                                        </p:tgtEl>
                                      </p:cBhvr>
                                    </p:animEffect>
                                  </p:childTnLst>
                                </p:cTn>
                              </p:par>
                              <p:par>
                                <p:cTn id="14" presetID="56" presetClass="path" presetSubtype="0" accel="50000" decel="50000" fill="hold" grpId="0" nodeType="withEffect">
                                  <p:stCondLst>
                                    <p:cond delay="0"/>
                                  </p:stCondLst>
                                  <p:childTnLst>
                                    <p:animMotion origin="layout" path="M -3.33333E-6 3.7037E-6 L 0.04723 -0.02524 " pathEditMode="relative" rAng="0" ptsTypes="AA">
                                      <p:cBhvr>
                                        <p:cTn id="15" dur="2000" fill="hold"/>
                                        <p:tgtEl>
                                          <p:spTgt spid="25"/>
                                        </p:tgtEl>
                                        <p:attrNameLst>
                                          <p:attrName>ppt_x</p:attrName>
                                          <p:attrName>ppt_y</p:attrName>
                                        </p:attrNameLst>
                                      </p:cBhvr>
                                      <p:rCtr x="24" y="-13"/>
                                    </p:animMotion>
                                  </p:childTnLst>
                                </p:cTn>
                              </p:par>
                              <p:par>
                                <p:cTn id="16" presetID="49" presetClass="path" presetSubtype="0" accel="50000" decel="50000" fill="hold" grpId="0" nodeType="withEffect">
                                  <p:stCondLst>
                                    <p:cond delay="0"/>
                                  </p:stCondLst>
                                  <p:childTnLst>
                                    <p:animMotion origin="layout" path="M 2.22222E-6 -1.85185E-6 L 0.19305 -1.85185E-6 " pathEditMode="relative" rAng="0" ptsTypes="AA">
                                      <p:cBhvr>
                                        <p:cTn id="17" dur="2000" fill="hold"/>
                                        <p:tgtEl>
                                          <p:spTgt spid="26"/>
                                        </p:tgtEl>
                                        <p:attrNameLst>
                                          <p:attrName>ppt_x</p:attrName>
                                          <p:attrName>ppt_y</p:attrName>
                                        </p:attrNameLst>
                                      </p:cBhvr>
                                      <p:rCtr x="97" y="0"/>
                                    </p:animMotion>
                                  </p:childTnLst>
                                </p:cTn>
                              </p:par>
                              <p:par>
                                <p:cTn id="18" presetID="56" presetClass="path" presetSubtype="0" accel="50000" decel="50000" fill="hold" grpId="0" nodeType="withEffect">
                                  <p:stCondLst>
                                    <p:cond delay="0"/>
                                  </p:stCondLst>
                                  <p:childTnLst>
                                    <p:animMotion origin="layout" path="M -4.44444E-6 -1.85185E-6 L -0.02916 0.27361 " pathEditMode="relative" rAng="0" ptsTypes="AA">
                                      <p:cBhvr>
                                        <p:cTn id="19" dur="2000" fill="hold"/>
                                        <p:tgtEl>
                                          <p:spTgt spid="28"/>
                                        </p:tgtEl>
                                        <p:attrNameLst>
                                          <p:attrName>ppt_x</p:attrName>
                                          <p:attrName>ppt_y</p:attrName>
                                        </p:attrNameLst>
                                      </p:cBhvr>
                                      <p:rCtr x="-15" y="137"/>
                                    </p:animMotion>
                                  </p:childTnLst>
                                </p:cTn>
                              </p:par>
                              <p:par>
                                <p:cTn id="20" presetID="3" presetClass="entr" presetSubtype="10" fill="hold" nodeType="withEffect">
                                  <p:stCondLst>
                                    <p:cond delay="2500"/>
                                  </p:stCondLst>
                                  <p:childTnLst>
                                    <p:set>
                                      <p:cBhvr>
                                        <p:cTn id="21" dur="1" fill="hold">
                                          <p:stCondLst>
                                            <p:cond delay="0"/>
                                          </p:stCondLst>
                                        </p:cTn>
                                        <p:tgtEl>
                                          <p:spTgt spid="5"/>
                                        </p:tgtEl>
                                        <p:attrNameLst>
                                          <p:attrName>style.visibility</p:attrName>
                                        </p:attrNameLst>
                                      </p:cBhvr>
                                      <p:to>
                                        <p:strVal val="visible"/>
                                      </p:to>
                                    </p:set>
                                    <p:animEffect transition="in" filter="blinds(horizontal)">
                                      <p:cBhvr>
                                        <p:cTn id="22" dur="500"/>
                                        <p:tgtEl>
                                          <p:spTgt spid="5"/>
                                        </p:tgtEl>
                                      </p:cBhvr>
                                    </p:animEffect>
                                  </p:childTnLst>
                                </p:cTn>
                              </p:par>
                              <p:par>
                                <p:cTn id="23" presetID="18" presetClass="entr" presetSubtype="3" fill="hold" nodeType="withEffect">
                                  <p:stCondLst>
                                    <p:cond delay="2500"/>
                                  </p:stCondLst>
                                  <p:childTnLst>
                                    <p:set>
                                      <p:cBhvr>
                                        <p:cTn id="24" dur="1" fill="hold">
                                          <p:stCondLst>
                                            <p:cond delay="0"/>
                                          </p:stCondLst>
                                        </p:cTn>
                                        <p:tgtEl>
                                          <p:spTgt spid="29"/>
                                        </p:tgtEl>
                                        <p:attrNameLst>
                                          <p:attrName>style.visibility</p:attrName>
                                        </p:attrNameLst>
                                      </p:cBhvr>
                                      <p:to>
                                        <p:strVal val="visible"/>
                                      </p:to>
                                    </p:set>
                                    <p:animEffect transition="in" filter="strips(upRight)">
                                      <p:cBhvr>
                                        <p:cTn id="25"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5" grpId="0"/>
      <p:bldP spid="26" grpId="0"/>
      <p:bldP spid="2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Comparison HOD Vs. 3 different competitors</a:t>
            </a:r>
            <a:endParaRPr lang="en-US" dirty="0"/>
          </a:p>
        </p:txBody>
      </p:sp>
      <p:graphicFrame>
        <p:nvGraphicFramePr>
          <p:cNvPr id="4" name="Content Placeholder 3"/>
          <p:cNvGraphicFramePr>
            <a:graphicFrameLocks noGrp="1"/>
          </p:cNvGraphicFramePr>
          <p:nvPr>
            <p:ph idx="1"/>
          </p:nvPr>
        </p:nvGraphicFramePr>
        <p:xfrm>
          <a:off x="228599" y="685800"/>
          <a:ext cx="8610600" cy="1249680"/>
        </p:xfrm>
        <a:graphic>
          <a:graphicData uri="http://schemas.openxmlformats.org/drawingml/2006/table">
            <a:tbl>
              <a:tblPr firstRow="1" bandRow="1">
                <a:tableStyleId>{21E4AEA4-8DFA-4A89-87EB-49C32662AFE0}</a:tableStyleId>
              </a:tblPr>
              <a:tblGrid>
                <a:gridCol w="1435100"/>
                <a:gridCol w="1435100"/>
                <a:gridCol w="1435100"/>
                <a:gridCol w="1435100"/>
                <a:gridCol w="1435100"/>
                <a:gridCol w="1435100"/>
              </a:tblGrid>
              <a:tr h="370840">
                <a:tc>
                  <a:txBody>
                    <a:bodyPr/>
                    <a:lstStyle/>
                    <a:p>
                      <a:pPr algn="ctr"/>
                      <a:r>
                        <a:rPr lang="en-US" sz="1400" dirty="0" smtClean="0"/>
                        <a:t>Flow</a:t>
                      </a:r>
                      <a:endParaRPr lang="en-US" sz="1400" dirty="0">
                        <a:solidFill>
                          <a:schemeClr val="accent4"/>
                        </a:solidFill>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smtClean="0"/>
                        <a:t>Competitor A</a:t>
                      </a:r>
                      <a:endParaRPr lang="en-US" sz="1400" dirty="0">
                        <a:solidFill>
                          <a:schemeClr val="accent4"/>
                        </a:solidFill>
                      </a:endParaRPr>
                    </a:p>
                  </a:txBody>
                  <a:tcPr anchor="ctr">
                    <a:solidFill>
                      <a:schemeClr val="accent2">
                        <a:lumMod val="60000"/>
                        <a:lumOff val="40000"/>
                      </a:schemeClr>
                    </a:solidFill>
                  </a:tcPr>
                </a:tc>
                <a:tc>
                  <a:txBody>
                    <a:bodyPr/>
                    <a:lstStyle/>
                    <a:p>
                      <a:pPr algn="ctr"/>
                      <a:r>
                        <a:rPr lang="en-US" sz="1400" dirty="0" smtClean="0"/>
                        <a:t># of lamps</a:t>
                      </a:r>
                      <a:endParaRPr lang="en-US" sz="1400" dirty="0">
                        <a:solidFill>
                          <a:schemeClr val="accent4"/>
                        </a:solidFill>
                      </a:endParaRPr>
                    </a:p>
                  </a:txBody>
                  <a:tcPr anchor="ctr">
                    <a:solidFill>
                      <a:schemeClr val="accent2">
                        <a:lumMod val="60000"/>
                        <a:lumOff val="40000"/>
                      </a:schemeClr>
                    </a:solidFill>
                  </a:tcPr>
                </a:tc>
                <a:tc>
                  <a:txBody>
                    <a:bodyPr/>
                    <a:lstStyle/>
                    <a:p>
                      <a:pPr algn="ctr"/>
                      <a:r>
                        <a:rPr lang="en-US" sz="1400" dirty="0" smtClean="0"/>
                        <a:t>Atlantium</a:t>
                      </a:r>
                      <a:endParaRPr lang="en-US" sz="1400" dirty="0">
                        <a:solidFill>
                          <a:schemeClr val="accent4"/>
                        </a:solidFill>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smtClean="0"/>
                        <a:t># of lamps</a:t>
                      </a:r>
                      <a:endParaRPr lang="en-US" sz="1400" dirty="0" smtClean="0">
                        <a:solidFill>
                          <a:schemeClr val="accent4"/>
                        </a:solidFill>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smtClean="0"/>
                        <a:t>Power ratio Atlantium / Competitor </a:t>
                      </a:r>
                      <a:endParaRPr lang="en-US" sz="1400" dirty="0" smtClean="0">
                        <a:solidFill>
                          <a:schemeClr val="accent4"/>
                        </a:solidFill>
                      </a:endParaRPr>
                    </a:p>
                  </a:txBody>
                  <a:tcPr anchor="ctr"/>
                </a:tc>
              </a:tr>
              <a:tr h="370840">
                <a:tc>
                  <a:txBody>
                    <a:bodyPr/>
                    <a:lstStyle/>
                    <a:p>
                      <a:r>
                        <a:rPr lang="en-US" sz="1400" dirty="0" smtClean="0"/>
                        <a:t>95%, 90mJ/cm</a:t>
                      </a:r>
                      <a:r>
                        <a:rPr lang="en-US" sz="1400" baseline="30000" dirty="0" smtClean="0"/>
                        <a:t>2</a:t>
                      </a:r>
                    </a:p>
                    <a:p>
                      <a:r>
                        <a:rPr lang="en-US" sz="1400" kern="1200" dirty="0" smtClean="0"/>
                        <a:t>474m</a:t>
                      </a:r>
                      <a:r>
                        <a:rPr lang="en-US" sz="1400" baseline="30000" dirty="0" smtClean="0"/>
                        <a:t>3</a:t>
                      </a:r>
                      <a:r>
                        <a:rPr lang="en-US" sz="1400" kern="1200" dirty="0" smtClean="0"/>
                        <a:t>/hr</a:t>
                      </a:r>
                      <a:endParaRPr lang="en-US" sz="1400" kern="1200" dirty="0" smtClean="0">
                        <a:solidFill>
                          <a:schemeClr val="accent4"/>
                        </a:solidFill>
                        <a:latin typeface="+mn-lt"/>
                        <a:ea typeface="+mn-ea"/>
                        <a:cs typeface="+mn-cs"/>
                      </a:endParaRPr>
                    </a:p>
                  </a:txBody>
                  <a:tcPr/>
                </a:tc>
                <a:tc>
                  <a:txBody>
                    <a:bodyPr/>
                    <a:lstStyle/>
                    <a:p>
                      <a:pPr algn="ctr"/>
                      <a:r>
                        <a:rPr lang="en-US" sz="1800" dirty="0" smtClean="0"/>
                        <a:t>18kW</a:t>
                      </a:r>
                      <a:endParaRPr lang="en-US" sz="1800" dirty="0">
                        <a:solidFill>
                          <a:schemeClr val="accent4"/>
                        </a:solidFill>
                      </a:endParaRPr>
                    </a:p>
                  </a:txBody>
                  <a:tcPr anchor="ctr">
                    <a:solidFill>
                      <a:srgbClr val="CCCCFF"/>
                    </a:solidFill>
                  </a:tcPr>
                </a:tc>
                <a:tc>
                  <a:txBody>
                    <a:bodyPr/>
                    <a:lstStyle/>
                    <a:p>
                      <a:pPr algn="ctr"/>
                      <a:r>
                        <a:rPr lang="en-US" sz="1800" dirty="0" smtClean="0"/>
                        <a:t>3</a:t>
                      </a:r>
                      <a:endParaRPr lang="en-US" sz="1800" dirty="0">
                        <a:solidFill>
                          <a:schemeClr val="accent4"/>
                        </a:solidFill>
                      </a:endParaRPr>
                    </a:p>
                  </a:txBody>
                  <a:tcPr anchor="ctr">
                    <a:solidFill>
                      <a:srgbClr val="CCCCFF"/>
                    </a:solidFill>
                  </a:tcPr>
                </a:tc>
                <a:tc>
                  <a:txBody>
                    <a:bodyPr/>
                    <a:lstStyle/>
                    <a:p>
                      <a:pPr algn="ctr"/>
                      <a:r>
                        <a:rPr lang="en-US" sz="1800" dirty="0" smtClean="0"/>
                        <a:t>8.4kW</a:t>
                      </a:r>
                      <a:endParaRPr lang="en-US" sz="1800" dirty="0">
                        <a:solidFill>
                          <a:schemeClr val="accent4"/>
                        </a:solidFill>
                      </a:endParaRPr>
                    </a:p>
                  </a:txBody>
                  <a:tcPr anchor="ctr"/>
                </a:tc>
                <a:tc>
                  <a:txBody>
                    <a:bodyPr/>
                    <a:lstStyle/>
                    <a:p>
                      <a:pPr algn="ctr"/>
                      <a:r>
                        <a:rPr lang="en-US" sz="1800" dirty="0" smtClean="0"/>
                        <a:t>2</a:t>
                      </a:r>
                      <a:endParaRPr lang="en-US" sz="1800" dirty="0">
                        <a:solidFill>
                          <a:schemeClr val="accent4"/>
                        </a:solidFill>
                      </a:endParaRPr>
                    </a:p>
                  </a:txBody>
                  <a:tcPr anchor="ctr"/>
                </a:tc>
                <a:tc>
                  <a:txBody>
                    <a:bodyPr/>
                    <a:lstStyle/>
                    <a:p>
                      <a:pPr algn="ctr"/>
                      <a:r>
                        <a:rPr lang="en-US" sz="1800" dirty="0" smtClean="0"/>
                        <a:t>1:2.1</a:t>
                      </a:r>
                      <a:endParaRPr lang="en-US" sz="1800" dirty="0">
                        <a:solidFill>
                          <a:schemeClr val="accent4"/>
                        </a:solidFill>
                      </a:endParaRPr>
                    </a:p>
                  </a:txBody>
                  <a:tcPr anchor="ctr"/>
                </a:tc>
              </a:tr>
            </a:tbl>
          </a:graphicData>
        </a:graphic>
      </p:graphicFrame>
      <p:sp>
        <p:nvSpPr>
          <p:cNvPr id="5" name="Content Placeholder 7"/>
          <p:cNvSpPr txBox="1">
            <a:spLocks/>
          </p:cNvSpPr>
          <p:nvPr/>
        </p:nvSpPr>
        <p:spPr bwMode="auto">
          <a:xfrm>
            <a:off x="152400" y="5638800"/>
            <a:ext cx="6019800" cy="99060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p>
            <a:pPr marL="342900" marR="0" lvl="0" indent="-342900" algn="l" defTabSz="914400" rtl="0" eaLnBrk="1" fontAlgn="base" latinLnBrk="0" hangingPunct="1">
              <a:lnSpc>
                <a:spcPct val="100000"/>
              </a:lnSpc>
              <a:spcBef>
                <a:spcPct val="50000"/>
              </a:spcBef>
              <a:spcAft>
                <a:spcPct val="0"/>
              </a:spcAft>
              <a:buClr>
                <a:schemeClr val="bg1"/>
              </a:buClr>
              <a:buSzTx/>
              <a:tabLst/>
              <a:defRPr/>
            </a:pPr>
            <a:r>
              <a:rPr lang="en-US" sz="1400" b="1" i="1" kern="0" dirty="0" smtClean="0">
                <a:solidFill>
                  <a:srgbClr val="FF0000"/>
                </a:solidFill>
                <a:latin typeface="+mn-lt"/>
              </a:rPr>
              <a:t>Notes: </a:t>
            </a:r>
          </a:p>
          <a:p>
            <a:pPr marL="342900" indent="-342900">
              <a:spcBef>
                <a:spcPct val="50000"/>
              </a:spcBef>
              <a:buClr>
                <a:schemeClr val="bg1"/>
              </a:buClr>
              <a:defRPr/>
            </a:pPr>
            <a:r>
              <a:rPr lang="en-US" sz="1400" b="1" i="1" kern="0" dirty="0" smtClean="0">
                <a:solidFill>
                  <a:srgbClr val="FF0000"/>
                </a:solidFill>
                <a:latin typeface="+mn-lt"/>
              </a:rPr>
              <a:t>The above data is from the bidding!!! </a:t>
            </a:r>
          </a:p>
          <a:p>
            <a:pPr marR="0" lvl="0" algn="l" defTabSz="914400" rtl="0" eaLnBrk="1" fontAlgn="base" latinLnBrk="0" hangingPunct="1">
              <a:lnSpc>
                <a:spcPct val="100000"/>
              </a:lnSpc>
              <a:spcBef>
                <a:spcPct val="50000"/>
              </a:spcBef>
              <a:spcAft>
                <a:spcPct val="0"/>
              </a:spcAft>
              <a:buClr>
                <a:schemeClr val="bg1"/>
              </a:buClr>
              <a:buSzTx/>
              <a:tabLst/>
              <a:defRPr/>
            </a:pPr>
            <a:r>
              <a:rPr lang="en-US" sz="1400" b="1" i="1" kern="0" dirty="0" smtClean="0">
                <a:solidFill>
                  <a:srgbClr val="FF0000"/>
                </a:solidFill>
                <a:latin typeface="+mn-lt"/>
              </a:rPr>
              <a:t>All HOD dose indications are EPA validated RED,</a:t>
            </a:r>
          </a:p>
        </p:txBody>
      </p:sp>
      <p:graphicFrame>
        <p:nvGraphicFramePr>
          <p:cNvPr id="6" name="Content Placeholder 3"/>
          <p:cNvGraphicFramePr>
            <a:graphicFrameLocks/>
          </p:cNvGraphicFramePr>
          <p:nvPr/>
        </p:nvGraphicFramePr>
        <p:xfrm>
          <a:off x="228602" y="2286000"/>
          <a:ext cx="8610600" cy="1280160"/>
        </p:xfrm>
        <a:graphic>
          <a:graphicData uri="http://schemas.openxmlformats.org/drawingml/2006/table">
            <a:tbl>
              <a:tblPr firstRow="1" bandRow="1">
                <a:tableStyleId>{21E4AEA4-8DFA-4A89-87EB-49C32662AFE0}</a:tableStyleId>
              </a:tblPr>
              <a:tblGrid>
                <a:gridCol w="1435100"/>
                <a:gridCol w="1435100"/>
                <a:gridCol w="1435100"/>
                <a:gridCol w="1435100"/>
                <a:gridCol w="1435100"/>
                <a:gridCol w="1435100"/>
              </a:tblGrid>
              <a:tr h="76200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t>Flow</a:t>
                      </a:r>
                      <a:endParaRPr lang="en-US" sz="1400" b="1" kern="1200" dirty="0">
                        <a:solidFill>
                          <a:schemeClr val="accent4"/>
                        </a:solidFill>
                        <a:latin typeface="+mn-lt"/>
                        <a:ea typeface="+mn-ea"/>
                        <a:cs typeface="+mn-cs"/>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t>Competitor B</a:t>
                      </a:r>
                      <a:endParaRPr lang="en-US" sz="1400" b="1" kern="1200" dirty="0">
                        <a:solidFill>
                          <a:schemeClr val="accent4"/>
                        </a:solidFill>
                        <a:latin typeface="+mn-lt"/>
                        <a:ea typeface="+mn-ea"/>
                        <a:cs typeface="+mn-cs"/>
                      </a:endParaRPr>
                    </a:p>
                  </a:txBody>
                  <a:tcPr anchor="ctr">
                    <a:solidFill>
                      <a:schemeClr val="accent2">
                        <a:lumMod val="60000"/>
                        <a:lumOff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t># of lamps</a:t>
                      </a:r>
                      <a:endParaRPr lang="en-US" sz="1400" b="1" kern="1200" dirty="0">
                        <a:solidFill>
                          <a:schemeClr val="accent4"/>
                        </a:solidFill>
                        <a:latin typeface="+mn-lt"/>
                        <a:ea typeface="+mn-ea"/>
                        <a:cs typeface="+mn-cs"/>
                      </a:endParaRPr>
                    </a:p>
                  </a:txBody>
                  <a:tcPr anchor="ctr">
                    <a:solidFill>
                      <a:schemeClr val="accent2">
                        <a:lumMod val="60000"/>
                        <a:lumOff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t>Atlantium</a:t>
                      </a:r>
                      <a:endParaRPr lang="en-US" sz="1400" b="1" kern="1200" dirty="0">
                        <a:solidFill>
                          <a:schemeClr val="accent4"/>
                        </a:solidFill>
                        <a:latin typeface="+mn-lt"/>
                        <a:ea typeface="+mn-ea"/>
                        <a:cs typeface="+mn-cs"/>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t># of lamps</a:t>
                      </a:r>
                      <a:endParaRPr lang="en-US" sz="1400" b="1" kern="1200" dirty="0" smtClean="0">
                        <a:solidFill>
                          <a:schemeClr val="accent4"/>
                        </a:solidFill>
                        <a:latin typeface="+mn-lt"/>
                        <a:ea typeface="+mn-ea"/>
                        <a:cs typeface="+mn-cs"/>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t>Power ratio Atlantium / Competitor </a:t>
                      </a:r>
                      <a:endParaRPr lang="en-US" sz="1400" b="1" kern="1200" dirty="0" smtClean="0">
                        <a:solidFill>
                          <a:schemeClr val="accent4"/>
                        </a:solidFill>
                        <a:latin typeface="+mn-lt"/>
                        <a:ea typeface="+mn-ea"/>
                        <a:cs typeface="+mn-cs"/>
                      </a:endParaRPr>
                    </a:p>
                  </a:txBody>
                  <a:tcPr anchor="ctr"/>
                </a:tc>
              </a:tr>
              <a:tr h="370840">
                <a:tc>
                  <a:txBody>
                    <a:bodyPr/>
                    <a:lstStyle/>
                    <a:p>
                      <a:r>
                        <a:rPr lang="en-US" sz="1400" dirty="0" smtClean="0"/>
                        <a:t>95%, 60mJ/cm</a:t>
                      </a:r>
                      <a:r>
                        <a:rPr lang="en-US" sz="1400" baseline="30000" dirty="0" smtClean="0"/>
                        <a:t>2</a:t>
                      </a:r>
                    </a:p>
                    <a:p>
                      <a:r>
                        <a:rPr lang="en-US" sz="1400" kern="1200" dirty="0" smtClean="0"/>
                        <a:t>350m</a:t>
                      </a:r>
                      <a:r>
                        <a:rPr lang="en-US" sz="1400" baseline="30000" dirty="0" smtClean="0"/>
                        <a:t>3</a:t>
                      </a:r>
                      <a:r>
                        <a:rPr lang="en-US" sz="1400" kern="1200" dirty="0" smtClean="0"/>
                        <a:t>/hr</a:t>
                      </a:r>
                      <a:endParaRPr lang="en-US" sz="1400" kern="1200" dirty="0" smtClean="0">
                        <a:solidFill>
                          <a:schemeClr val="accent4"/>
                        </a:solidFill>
                        <a:latin typeface="+mn-lt"/>
                        <a:ea typeface="+mn-ea"/>
                        <a:cs typeface="+mn-cs"/>
                      </a:endParaRPr>
                    </a:p>
                  </a:txBody>
                  <a:tcPr/>
                </a:tc>
                <a:tc>
                  <a:txBody>
                    <a:bodyPr/>
                    <a:lstStyle/>
                    <a:p>
                      <a:pPr algn="ctr"/>
                      <a:r>
                        <a:rPr lang="en-US" dirty="0" smtClean="0"/>
                        <a:t>3.6kW</a:t>
                      </a:r>
                      <a:endParaRPr lang="en-US" dirty="0">
                        <a:solidFill>
                          <a:schemeClr val="accent4"/>
                        </a:solidFill>
                      </a:endParaRPr>
                    </a:p>
                  </a:txBody>
                  <a:tcPr anchor="ctr"/>
                </a:tc>
                <a:tc>
                  <a:txBody>
                    <a:bodyPr/>
                    <a:lstStyle/>
                    <a:p>
                      <a:pPr algn="ctr"/>
                      <a:r>
                        <a:rPr lang="en-US" dirty="0" smtClean="0"/>
                        <a:t>2</a:t>
                      </a:r>
                      <a:endParaRPr lang="en-US" dirty="0">
                        <a:solidFill>
                          <a:schemeClr val="accent4"/>
                        </a:solidFill>
                      </a:endParaRPr>
                    </a:p>
                  </a:txBody>
                  <a:tcPr anchor="ctr"/>
                </a:tc>
                <a:tc>
                  <a:txBody>
                    <a:bodyPr/>
                    <a:lstStyle/>
                    <a:p>
                      <a:pPr algn="ctr"/>
                      <a:r>
                        <a:rPr lang="en-US" dirty="0" smtClean="0"/>
                        <a:t>1.7kW</a:t>
                      </a:r>
                      <a:endParaRPr lang="en-US" dirty="0">
                        <a:solidFill>
                          <a:schemeClr val="accent4"/>
                        </a:solidFill>
                      </a:endParaRPr>
                    </a:p>
                  </a:txBody>
                  <a:tcPr anchor="ctr"/>
                </a:tc>
                <a:tc>
                  <a:txBody>
                    <a:bodyPr/>
                    <a:lstStyle/>
                    <a:p>
                      <a:pPr algn="ctr"/>
                      <a:r>
                        <a:rPr lang="he-IL" dirty="0" smtClean="0"/>
                        <a:t>1</a:t>
                      </a:r>
                      <a:endParaRPr lang="en-US" dirty="0">
                        <a:solidFill>
                          <a:schemeClr val="accent4"/>
                        </a:solidFill>
                      </a:endParaRPr>
                    </a:p>
                  </a:txBody>
                  <a:tcPr anchor="ctr"/>
                </a:tc>
                <a:tc>
                  <a:txBody>
                    <a:bodyPr/>
                    <a:lstStyle/>
                    <a:p>
                      <a:pPr algn="ctr"/>
                      <a:r>
                        <a:rPr lang="en-US" dirty="0" smtClean="0"/>
                        <a:t>1:2.1</a:t>
                      </a:r>
                      <a:endParaRPr lang="en-US" dirty="0">
                        <a:solidFill>
                          <a:schemeClr val="accent4"/>
                        </a:solidFill>
                      </a:endParaRPr>
                    </a:p>
                  </a:txBody>
                  <a:tcPr anchor="ctr"/>
                </a:tc>
              </a:tr>
            </a:tbl>
          </a:graphicData>
        </a:graphic>
      </p:graphicFrame>
      <p:graphicFrame>
        <p:nvGraphicFramePr>
          <p:cNvPr id="7" name="Content Placeholder 3"/>
          <p:cNvGraphicFramePr>
            <a:graphicFrameLocks/>
          </p:cNvGraphicFramePr>
          <p:nvPr/>
        </p:nvGraphicFramePr>
        <p:xfrm>
          <a:off x="228600" y="3962400"/>
          <a:ext cx="8610600" cy="1249680"/>
        </p:xfrm>
        <a:graphic>
          <a:graphicData uri="http://schemas.openxmlformats.org/drawingml/2006/table">
            <a:tbl>
              <a:tblPr firstRow="1" bandRow="1">
                <a:tableStyleId>{21E4AEA4-8DFA-4A89-87EB-49C32662AFE0}</a:tableStyleId>
              </a:tblPr>
              <a:tblGrid>
                <a:gridCol w="1435100"/>
                <a:gridCol w="1435100"/>
                <a:gridCol w="1435100"/>
                <a:gridCol w="1435100"/>
                <a:gridCol w="1435100"/>
                <a:gridCol w="1435100"/>
              </a:tblGrid>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t>Flow</a:t>
                      </a:r>
                      <a:endParaRPr lang="en-US" sz="1400" b="1" kern="1200" dirty="0">
                        <a:solidFill>
                          <a:schemeClr val="accent4"/>
                        </a:solidFill>
                        <a:latin typeface="+mn-lt"/>
                        <a:ea typeface="+mn-ea"/>
                        <a:cs typeface="+mn-cs"/>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t>Competitor C</a:t>
                      </a:r>
                      <a:endParaRPr lang="en-US" sz="1400" b="1" kern="1200" dirty="0">
                        <a:solidFill>
                          <a:schemeClr val="accent4"/>
                        </a:solidFill>
                        <a:latin typeface="+mn-lt"/>
                        <a:ea typeface="+mn-ea"/>
                        <a:cs typeface="+mn-cs"/>
                      </a:endParaRPr>
                    </a:p>
                  </a:txBody>
                  <a:tcPr anchor="ctr">
                    <a:solidFill>
                      <a:schemeClr val="accent2">
                        <a:lumMod val="60000"/>
                        <a:lumOff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t># of lamps</a:t>
                      </a:r>
                      <a:endParaRPr lang="en-US" sz="1400" b="1" kern="1200" dirty="0">
                        <a:solidFill>
                          <a:schemeClr val="accent4"/>
                        </a:solidFill>
                        <a:latin typeface="+mn-lt"/>
                        <a:ea typeface="+mn-ea"/>
                        <a:cs typeface="+mn-cs"/>
                      </a:endParaRPr>
                    </a:p>
                  </a:txBody>
                  <a:tcPr anchor="ctr">
                    <a:solidFill>
                      <a:schemeClr val="accent2">
                        <a:lumMod val="60000"/>
                        <a:lumOff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t>Atlantium</a:t>
                      </a:r>
                      <a:endParaRPr lang="en-US" sz="1400" b="1" kern="1200" dirty="0">
                        <a:solidFill>
                          <a:schemeClr val="accent4"/>
                        </a:solidFill>
                        <a:latin typeface="+mn-lt"/>
                        <a:ea typeface="+mn-ea"/>
                        <a:cs typeface="+mn-cs"/>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t># of lamps</a:t>
                      </a:r>
                      <a:endParaRPr lang="en-US" sz="1400" b="1" kern="1200" dirty="0" smtClean="0">
                        <a:solidFill>
                          <a:schemeClr val="accent4"/>
                        </a:solidFill>
                        <a:latin typeface="+mn-lt"/>
                        <a:ea typeface="+mn-ea"/>
                        <a:cs typeface="+mn-cs"/>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t>Power ratio Atlantium / Competitor </a:t>
                      </a:r>
                      <a:endParaRPr lang="en-US" sz="1400" b="1" kern="1200" dirty="0" smtClean="0">
                        <a:solidFill>
                          <a:schemeClr val="accent4"/>
                        </a:solidFill>
                        <a:latin typeface="+mn-lt"/>
                        <a:ea typeface="+mn-ea"/>
                        <a:cs typeface="+mn-cs"/>
                      </a:endParaRPr>
                    </a:p>
                  </a:txBody>
                  <a:tcPr anchor="ctr"/>
                </a:tc>
              </a:tr>
              <a:tr h="370840">
                <a:tc>
                  <a:txBody>
                    <a:bodyPr/>
                    <a:lstStyle/>
                    <a:p>
                      <a:pPr algn="l" rtl="0"/>
                      <a:r>
                        <a:rPr lang="en-US" sz="1400" dirty="0" smtClean="0"/>
                        <a:t>98%, 60mJ/cm</a:t>
                      </a:r>
                      <a:r>
                        <a:rPr lang="en-US" sz="1400" baseline="30000" dirty="0" smtClean="0"/>
                        <a:t>2</a:t>
                      </a:r>
                    </a:p>
                    <a:p>
                      <a:pPr algn="l" rtl="0"/>
                      <a:r>
                        <a:rPr lang="en-US" sz="1400" kern="1200" dirty="0" smtClean="0"/>
                        <a:t>230m</a:t>
                      </a:r>
                      <a:r>
                        <a:rPr lang="en-US" sz="1400" baseline="30000" dirty="0" smtClean="0"/>
                        <a:t>3</a:t>
                      </a:r>
                      <a:r>
                        <a:rPr lang="en-US" sz="1400" kern="1200" dirty="0" smtClean="0"/>
                        <a:t>/hr</a:t>
                      </a:r>
                      <a:endParaRPr lang="en-US" sz="1400" kern="1200" dirty="0" smtClean="0">
                        <a:solidFill>
                          <a:schemeClr val="accent4"/>
                        </a:solidFill>
                        <a:latin typeface="+mn-lt"/>
                        <a:ea typeface="+mn-ea"/>
                        <a:cs typeface="+mn-cs"/>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4.0kW</a:t>
                      </a:r>
                      <a:endParaRPr lang="en-US" dirty="0">
                        <a:solidFill>
                          <a:schemeClr val="accent4"/>
                        </a:solidFill>
                      </a:endParaRPr>
                    </a:p>
                  </a:txBody>
                  <a:tcPr anchor="ctr">
                    <a:solidFill>
                      <a:srgbClr val="CCCCFF"/>
                    </a:solidFill>
                  </a:tcPr>
                </a:tc>
                <a:tc>
                  <a:txBody>
                    <a:bodyPr/>
                    <a:lstStyle/>
                    <a:p>
                      <a:pPr algn="ctr" rtl="0"/>
                      <a:r>
                        <a:rPr lang="en-US" dirty="0" smtClean="0"/>
                        <a:t>1</a:t>
                      </a:r>
                      <a:endParaRPr lang="en-US" dirty="0">
                        <a:solidFill>
                          <a:schemeClr val="accent4"/>
                        </a:solidFill>
                      </a:endParaRPr>
                    </a:p>
                  </a:txBody>
                  <a:tcPr anchor="ctr">
                    <a:solidFill>
                      <a:srgbClr val="CCCCFF"/>
                    </a:solidFill>
                  </a:tcPr>
                </a:tc>
                <a:tc>
                  <a:txBody>
                    <a:bodyPr/>
                    <a:lstStyle/>
                    <a:p>
                      <a:pPr algn="ctr" rtl="0"/>
                      <a:r>
                        <a:rPr lang="en-US" dirty="0" smtClean="0"/>
                        <a:t>2.4kW</a:t>
                      </a:r>
                      <a:endParaRPr lang="en-US" dirty="0">
                        <a:solidFill>
                          <a:schemeClr val="accent4"/>
                        </a:solidFill>
                      </a:endParaRPr>
                    </a:p>
                  </a:txBody>
                  <a:tcPr anchor="ctr"/>
                </a:tc>
                <a:tc>
                  <a:txBody>
                    <a:bodyPr/>
                    <a:lstStyle/>
                    <a:p>
                      <a:pPr algn="ctr" rtl="0"/>
                      <a:r>
                        <a:rPr lang="en-US" dirty="0" smtClean="0"/>
                        <a:t>1</a:t>
                      </a:r>
                      <a:endParaRPr lang="en-US" dirty="0">
                        <a:solidFill>
                          <a:schemeClr val="accent4"/>
                        </a:solidFill>
                      </a:endParaRPr>
                    </a:p>
                  </a:txBody>
                  <a:tcPr anchor="ctr"/>
                </a:tc>
                <a:tc>
                  <a:txBody>
                    <a:bodyPr/>
                    <a:lstStyle/>
                    <a:p>
                      <a:pPr algn="ctr" rtl="0"/>
                      <a:r>
                        <a:rPr lang="en-US" dirty="0" smtClean="0"/>
                        <a:t>1:1.7</a:t>
                      </a:r>
                      <a:endParaRPr lang="en-US" dirty="0">
                        <a:solidFill>
                          <a:schemeClr val="accent4"/>
                        </a:solidFill>
                      </a:endParaRPr>
                    </a:p>
                  </a:txBody>
                  <a:tcPr anchor="ctr"/>
                </a:tc>
              </a:tr>
            </a:tbl>
          </a:graphicData>
        </a:graphic>
      </p:graphicFrame>
    </p:spTree>
    <p:extLst>
      <p:ext uri="{BB962C8B-B14F-4D97-AF65-F5344CB8AC3E}">
        <p14:creationId xmlns:p14="http://schemas.microsoft.com/office/powerpoint/2010/main" val="79503018"/>
      </p:ext>
    </p:extLst>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 name="Content Placeholder 39" descr="Combined3.jpg"/>
          <p:cNvPicPr>
            <a:picLocks noGrp="1" noChangeAspect="1"/>
          </p:cNvPicPr>
          <p:nvPr>
            <p:ph idx="1"/>
          </p:nvPr>
        </p:nvPicPr>
        <p:blipFill>
          <a:blip r:embed="rId2" cstate="print"/>
          <a:stretch>
            <a:fillRect/>
          </a:stretch>
        </p:blipFill>
        <p:spPr>
          <a:xfrm>
            <a:off x="457200" y="865309"/>
            <a:ext cx="7737042" cy="5992691"/>
          </a:xfrm>
          <a:prstGeom prst="rect">
            <a:avLst/>
          </a:prstGeom>
          <a:ln>
            <a:noFill/>
          </a:ln>
          <a:effectLst>
            <a:outerShdw blurRad="292100" dist="139700" dir="2700000" algn="tl" rotWithShape="0">
              <a:srgbClr val="333333">
                <a:alpha val="65000"/>
              </a:srgbClr>
            </a:outerShdw>
          </a:effectLst>
        </p:spPr>
      </p:pic>
      <p:sp>
        <p:nvSpPr>
          <p:cNvPr id="4" name="Title 3"/>
          <p:cNvSpPr>
            <a:spLocks noGrp="1"/>
          </p:cNvSpPr>
          <p:nvPr>
            <p:ph type="title"/>
          </p:nvPr>
        </p:nvSpPr>
        <p:spPr>
          <a:xfrm>
            <a:off x="1752600" y="0"/>
            <a:ext cx="3880614" cy="668740"/>
          </a:xfrm>
        </p:spPr>
        <p:txBody>
          <a:bodyPr/>
          <a:lstStyle/>
          <a:p>
            <a:r>
              <a:rPr lang="en-US" dirty="0" smtClean="0"/>
              <a:t>HOD Solutions </a:t>
            </a:r>
            <a:endParaRPr lang="en-US" dirty="0"/>
          </a:p>
        </p:txBody>
      </p:sp>
      <p:sp>
        <p:nvSpPr>
          <p:cNvPr id="31" name="TextBox 30"/>
          <p:cNvSpPr txBox="1"/>
          <p:nvPr/>
        </p:nvSpPr>
        <p:spPr>
          <a:xfrm>
            <a:off x="698173" y="3179928"/>
            <a:ext cx="1644848" cy="307777"/>
          </a:xfrm>
          <a:prstGeom prst="rect">
            <a:avLst/>
          </a:prstGeom>
          <a:noFill/>
        </p:spPr>
        <p:txBody>
          <a:bodyPr wrap="square" rtlCol="0">
            <a:spAutoFit/>
          </a:bodyPr>
          <a:lstStyle/>
          <a:p>
            <a:pPr algn="ctr"/>
            <a:r>
              <a:rPr lang="en-US" sz="1400" b="1" i="1" dirty="0" smtClean="0">
                <a:latin typeface="+mj-lt"/>
              </a:rPr>
              <a:t>HOD system</a:t>
            </a:r>
            <a:endParaRPr lang="en-US" sz="1400" b="1" i="1" dirty="0">
              <a:latin typeface="+mj-lt"/>
            </a:endParaRPr>
          </a:p>
        </p:txBody>
      </p:sp>
      <p:pic>
        <p:nvPicPr>
          <p:cNvPr id="6" name="Picture 5" descr="main1-12537w.jpg"/>
          <p:cNvPicPr>
            <a:picLocks noChangeAspect="1"/>
          </p:cNvPicPr>
          <p:nvPr/>
        </p:nvPicPr>
        <p:blipFill>
          <a:blip r:embed="rId3" cstate="print"/>
          <a:stretch>
            <a:fillRect/>
          </a:stretch>
        </p:blipFill>
        <p:spPr>
          <a:xfrm>
            <a:off x="1173998" y="6085607"/>
            <a:ext cx="572857" cy="405740"/>
          </a:xfrm>
          <a:prstGeom prst="rect">
            <a:avLst/>
          </a:prstGeom>
          <a:ln w="28575">
            <a:solidFill>
              <a:srgbClr val="00FF00"/>
            </a:solidFill>
          </a:ln>
          <a:effectLst>
            <a:outerShdw blurRad="292100" dist="139700" dir="2700000" algn="tl" rotWithShape="0">
              <a:srgbClr val="333333">
                <a:alpha val="65000"/>
              </a:srgbClr>
            </a:outerShdw>
          </a:effectLst>
        </p:spPr>
      </p:pic>
      <p:pic>
        <p:nvPicPr>
          <p:cNvPr id="11" name="Picture 10" descr="main1-12537w.jpg"/>
          <p:cNvPicPr>
            <a:picLocks noChangeAspect="1"/>
          </p:cNvPicPr>
          <p:nvPr/>
        </p:nvPicPr>
        <p:blipFill>
          <a:blip r:embed="rId3" cstate="print"/>
          <a:stretch>
            <a:fillRect/>
          </a:stretch>
        </p:blipFill>
        <p:spPr>
          <a:xfrm>
            <a:off x="2677377" y="5224290"/>
            <a:ext cx="457449" cy="324000"/>
          </a:xfrm>
          <a:prstGeom prst="rect">
            <a:avLst/>
          </a:prstGeom>
          <a:ln w="19050">
            <a:solidFill>
              <a:srgbClr val="00FF00"/>
            </a:solidFill>
          </a:ln>
          <a:effectLst>
            <a:outerShdw blurRad="292100" dist="139700" dir="2700000" algn="tl" rotWithShape="0">
              <a:srgbClr val="333333">
                <a:alpha val="65000"/>
              </a:srgbClr>
            </a:outerShdw>
          </a:effectLst>
        </p:spPr>
      </p:pic>
      <p:pic>
        <p:nvPicPr>
          <p:cNvPr id="13" name="Content Placeholder 39" descr="Combined3.jpg"/>
          <p:cNvPicPr>
            <a:picLocks noChangeAspect="1"/>
          </p:cNvPicPr>
          <p:nvPr/>
        </p:nvPicPr>
        <p:blipFill>
          <a:blip r:embed="rId2" cstate="print"/>
          <a:srcRect l="77526" t="50851" r="14069" b="38337"/>
          <a:stretch>
            <a:fillRect/>
          </a:stretch>
        </p:blipFill>
        <p:spPr>
          <a:xfrm>
            <a:off x="6455391" y="3516835"/>
            <a:ext cx="650294" cy="648000"/>
          </a:xfrm>
          <a:prstGeom prst="rect">
            <a:avLst/>
          </a:prstGeom>
        </p:spPr>
      </p:pic>
      <p:pic>
        <p:nvPicPr>
          <p:cNvPr id="12" name="Picture 11" descr="main1-12537w.jpg"/>
          <p:cNvPicPr>
            <a:picLocks noChangeAspect="1"/>
          </p:cNvPicPr>
          <p:nvPr/>
        </p:nvPicPr>
        <p:blipFill>
          <a:blip r:embed="rId3" cstate="print"/>
          <a:stretch>
            <a:fillRect/>
          </a:stretch>
        </p:blipFill>
        <p:spPr>
          <a:xfrm rot="16200000">
            <a:off x="6511499" y="4062046"/>
            <a:ext cx="457449" cy="324000"/>
          </a:xfrm>
          <a:prstGeom prst="rect">
            <a:avLst/>
          </a:prstGeom>
          <a:ln w="19050">
            <a:solidFill>
              <a:srgbClr val="00FF00"/>
            </a:solidFill>
          </a:ln>
          <a:effectLst>
            <a:outerShdw blurRad="292100" dist="139700" dir="2700000" algn="tl" rotWithShape="0">
              <a:srgbClr val="333333">
                <a:alpha val="65000"/>
              </a:srgbClr>
            </a:outerShdw>
          </a:effectLst>
        </p:spPr>
      </p:pic>
      <p:pic>
        <p:nvPicPr>
          <p:cNvPr id="16" name="Picture 15" descr="main1-12537w.jpg"/>
          <p:cNvPicPr>
            <a:picLocks noChangeAspect="1"/>
          </p:cNvPicPr>
          <p:nvPr/>
        </p:nvPicPr>
        <p:blipFill>
          <a:blip r:embed="rId3" cstate="print"/>
          <a:stretch>
            <a:fillRect/>
          </a:stretch>
        </p:blipFill>
        <p:spPr>
          <a:xfrm>
            <a:off x="720661" y="1517501"/>
            <a:ext cx="457449" cy="324000"/>
          </a:xfrm>
          <a:prstGeom prst="rect">
            <a:avLst/>
          </a:prstGeom>
          <a:ln w="19050">
            <a:solidFill>
              <a:srgbClr val="00FF00"/>
            </a:solidFill>
          </a:ln>
          <a:effectLst>
            <a:outerShdw blurRad="292100" dist="139700" dir="2700000" algn="tl" rotWithShape="0">
              <a:srgbClr val="333333">
                <a:alpha val="65000"/>
              </a:srgbClr>
            </a:outerShdw>
          </a:effectLst>
        </p:spPr>
      </p:pic>
      <p:sp>
        <p:nvSpPr>
          <p:cNvPr id="17" name="TextBox 16"/>
          <p:cNvSpPr txBox="1"/>
          <p:nvPr/>
        </p:nvSpPr>
        <p:spPr>
          <a:xfrm>
            <a:off x="1715985" y="1485719"/>
            <a:ext cx="1418841" cy="261610"/>
          </a:xfrm>
          <a:prstGeom prst="rect">
            <a:avLst/>
          </a:prstGeom>
          <a:noFill/>
        </p:spPr>
        <p:txBody>
          <a:bodyPr wrap="square" rtlCol="1">
            <a:spAutoFit/>
          </a:bodyPr>
          <a:lstStyle/>
          <a:p>
            <a:r>
              <a:rPr lang="en-US" sz="1100" dirty="0" smtClean="0"/>
              <a:t>Reverse Osmosis</a:t>
            </a:r>
            <a:endParaRPr lang="he-IL" sz="1100" dirty="0"/>
          </a:p>
        </p:txBody>
      </p:sp>
      <p:cxnSp>
        <p:nvCxnSpPr>
          <p:cNvPr id="22" name="Straight Connector 21"/>
          <p:cNvCxnSpPr/>
          <p:nvPr/>
        </p:nvCxnSpPr>
        <p:spPr>
          <a:xfrm rot="5400000">
            <a:off x="1271470" y="1785810"/>
            <a:ext cx="346182"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9" name="Straight Connector 18"/>
          <p:cNvCxnSpPr>
            <a:endCxn id="16" idx="1"/>
          </p:cNvCxnSpPr>
          <p:nvPr/>
        </p:nvCxnSpPr>
        <p:spPr>
          <a:xfrm>
            <a:off x="508000" y="1679501"/>
            <a:ext cx="212661" cy="0"/>
          </a:xfrm>
          <a:prstGeom prst="line">
            <a:avLst/>
          </a:prstGeom>
          <a:ln w="38100"/>
        </p:spPr>
        <p:style>
          <a:lnRef idx="1">
            <a:schemeClr val="accent1"/>
          </a:lnRef>
          <a:fillRef idx="0">
            <a:schemeClr val="accent1"/>
          </a:fillRef>
          <a:effectRef idx="0">
            <a:schemeClr val="accent1"/>
          </a:effectRef>
          <a:fontRef idx="minor">
            <a:schemeClr val="tx1"/>
          </a:fontRef>
        </p:style>
      </p:cxnSp>
      <p:pic>
        <p:nvPicPr>
          <p:cNvPr id="14" name="Picture 2" descr="Sweetwater 1"/>
          <p:cNvPicPr>
            <a:picLocks noChangeAspect="1" noChangeArrowheads="1"/>
          </p:cNvPicPr>
          <p:nvPr/>
        </p:nvPicPr>
        <p:blipFill>
          <a:blip r:embed="rId4" cstate="print"/>
          <a:srcRect/>
          <a:stretch>
            <a:fillRect/>
          </a:stretch>
        </p:blipFill>
        <p:spPr bwMode="auto">
          <a:xfrm>
            <a:off x="1220686" y="1467747"/>
            <a:ext cx="575976" cy="431982"/>
          </a:xfrm>
          <a:prstGeom prst="rect">
            <a:avLst/>
          </a:prstGeom>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71888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linds(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linds(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blinds(horizontal)">
                                      <p:cBhvr>
                                        <p:cTn id="2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93476A95-28B7-488A-B1BC-D5ADF541AE4A}" type="slidenum">
              <a:rPr lang="en-US" smtClean="0"/>
              <a:pPr/>
              <a:t>43</a:t>
            </a:fld>
            <a:endParaRPr lang="en-US"/>
          </a:p>
        </p:txBody>
      </p:sp>
      <p:sp>
        <p:nvSpPr>
          <p:cNvPr id="3" name="Rectangle 2"/>
          <p:cNvSpPr/>
          <p:nvPr/>
        </p:nvSpPr>
        <p:spPr>
          <a:xfrm>
            <a:off x="1142999" y="2286000"/>
            <a:ext cx="7288405" cy="941796"/>
          </a:xfrm>
          <a:prstGeom prst="rect">
            <a:avLst/>
          </a:prstGeom>
        </p:spPr>
        <p:txBody>
          <a:bodyPr wrap="none">
            <a:spAutoFit/>
          </a:bodyPr>
          <a:lstStyle/>
          <a:p>
            <a:pPr lvl="0">
              <a:lnSpc>
                <a:spcPct val="115000"/>
              </a:lnSpc>
              <a:spcAft>
                <a:spcPts val="1000"/>
              </a:spcAft>
            </a:pPr>
            <a:r>
              <a:rPr lang="en-US" sz="4800" dirty="0" smtClean="0">
                <a:solidFill>
                  <a:srgbClr val="002060"/>
                </a:solidFill>
                <a:latin typeface="Calibri"/>
                <a:ea typeface="Calibri"/>
                <a:cs typeface="Arial"/>
              </a:rPr>
              <a:t>ENDESA PILOT TEST RESULTS</a:t>
            </a:r>
            <a:endParaRPr lang="en-US" sz="4800" dirty="0">
              <a:solidFill>
                <a:srgbClr val="002060"/>
              </a:solidFill>
              <a:latin typeface="Calibri"/>
              <a:ea typeface="Calibri"/>
              <a:cs typeface="Arial"/>
            </a:endParaRPr>
          </a:p>
        </p:txBody>
      </p:sp>
    </p:spTree>
    <p:extLst>
      <p:ext uri="{BB962C8B-B14F-4D97-AF65-F5344CB8AC3E}">
        <p14:creationId xmlns:p14="http://schemas.microsoft.com/office/powerpoint/2010/main" val="373814158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P:\Benzi2\Power plant\Davis Dam\DSCN2296.JPG"/>
          <p:cNvPicPr>
            <a:picLocks noChangeAspect="1" noChangeArrowheads="1"/>
          </p:cNvPicPr>
          <p:nvPr/>
        </p:nvPicPr>
        <p:blipFill>
          <a:blip r:embed="rId2" cstate="print"/>
          <a:srcRect/>
          <a:stretch>
            <a:fillRect/>
          </a:stretch>
        </p:blipFill>
        <p:spPr bwMode="auto">
          <a:xfrm>
            <a:off x="0" y="580018"/>
            <a:ext cx="9144000" cy="6277981"/>
          </a:xfrm>
          <a:prstGeom prst="rect">
            <a:avLst/>
          </a:prstGeom>
          <a:noFill/>
        </p:spPr>
      </p:pic>
      <p:sp>
        <p:nvSpPr>
          <p:cNvPr id="2" name="Title 1"/>
          <p:cNvSpPr>
            <a:spLocks noGrp="1"/>
          </p:cNvSpPr>
          <p:nvPr>
            <p:ph type="title"/>
          </p:nvPr>
        </p:nvSpPr>
        <p:spPr/>
        <p:txBody>
          <a:bodyPr/>
          <a:lstStyle/>
          <a:p>
            <a:r>
              <a:rPr lang="en-US" dirty="0" smtClean="0"/>
              <a:t>Pilots in target territories</a:t>
            </a:r>
            <a:endParaRPr lang="he-IL" dirty="0" smtClean="0"/>
          </a:p>
        </p:txBody>
      </p:sp>
      <p:sp>
        <p:nvSpPr>
          <p:cNvPr id="4" name="Slide Number Placeholder 3"/>
          <p:cNvSpPr>
            <a:spLocks noGrp="1"/>
          </p:cNvSpPr>
          <p:nvPr>
            <p:ph type="sldNum" sz="quarter" idx="10"/>
          </p:nvPr>
        </p:nvSpPr>
        <p:spPr/>
        <p:txBody>
          <a:bodyPr/>
          <a:lstStyle/>
          <a:p>
            <a:pPr>
              <a:defRPr/>
            </a:pPr>
            <a:fld id="{3D9F4A3A-5CDF-499B-94A4-66D9F63EC7A5}" type="slidenum">
              <a:rPr lang="he-IL" smtClean="0"/>
              <a:pPr>
                <a:defRPr/>
              </a:pPr>
              <a:t>44</a:t>
            </a:fld>
            <a:endParaRPr lang="en-US"/>
          </a:p>
        </p:txBody>
      </p:sp>
      <p:pic>
        <p:nvPicPr>
          <p:cNvPr id="1026" name="Picture 2" descr="P:\Benzi2\Power plant\Davis Dam\DSCN2291.JPG"/>
          <p:cNvPicPr>
            <a:picLocks noChangeAspect="1" noChangeArrowheads="1"/>
          </p:cNvPicPr>
          <p:nvPr/>
        </p:nvPicPr>
        <p:blipFill>
          <a:blip r:embed="rId3" cstate="print"/>
          <a:srcRect/>
          <a:stretch>
            <a:fillRect/>
          </a:stretch>
        </p:blipFill>
        <p:spPr bwMode="auto">
          <a:xfrm>
            <a:off x="4901872" y="3782126"/>
            <a:ext cx="3998400" cy="2998800"/>
          </a:xfrm>
          <a:prstGeom prst="rect">
            <a:avLst/>
          </a:prstGeom>
          <a:noFill/>
        </p:spPr>
      </p:pic>
      <p:pic>
        <p:nvPicPr>
          <p:cNvPr id="1027" name="Picture 3" descr="P:\Benzi2\Power plant\Davis Dam\DSCN2289.JPG"/>
          <p:cNvPicPr>
            <a:picLocks noChangeAspect="1" noChangeArrowheads="1"/>
          </p:cNvPicPr>
          <p:nvPr/>
        </p:nvPicPr>
        <p:blipFill>
          <a:blip r:embed="rId4" cstate="print"/>
          <a:srcRect/>
          <a:stretch>
            <a:fillRect/>
          </a:stretch>
        </p:blipFill>
        <p:spPr bwMode="auto">
          <a:xfrm>
            <a:off x="4901872" y="580019"/>
            <a:ext cx="3998400" cy="2998800"/>
          </a:xfrm>
          <a:prstGeom prst="rect">
            <a:avLst/>
          </a:prstGeom>
          <a:noFill/>
        </p:spPr>
      </p:pic>
      <p:pic>
        <p:nvPicPr>
          <p:cNvPr id="1028" name="Picture 4" descr="P:\Benzi2\Power plant\Spain\DSCN2224.JPG"/>
          <p:cNvPicPr>
            <a:picLocks noChangeAspect="1" noChangeArrowheads="1"/>
          </p:cNvPicPr>
          <p:nvPr/>
        </p:nvPicPr>
        <p:blipFill>
          <a:blip r:embed="rId5" cstate="print"/>
          <a:srcRect/>
          <a:stretch>
            <a:fillRect/>
          </a:stretch>
        </p:blipFill>
        <p:spPr bwMode="auto">
          <a:xfrm>
            <a:off x="319609" y="3783000"/>
            <a:ext cx="3997234" cy="2997926"/>
          </a:xfrm>
          <a:prstGeom prst="rect">
            <a:avLst/>
          </a:prstGeom>
          <a:noFill/>
        </p:spPr>
      </p:pic>
      <p:pic>
        <p:nvPicPr>
          <p:cNvPr id="1029" name="Picture 5" descr="P:\Benzi2\Power plant\Spain\DSCN2209.JPG"/>
          <p:cNvPicPr>
            <a:picLocks noChangeAspect="1" noChangeArrowheads="1"/>
          </p:cNvPicPr>
          <p:nvPr/>
        </p:nvPicPr>
        <p:blipFill>
          <a:blip r:embed="rId6" cstate="print"/>
          <a:srcRect/>
          <a:stretch>
            <a:fillRect/>
          </a:stretch>
        </p:blipFill>
        <p:spPr bwMode="auto">
          <a:xfrm>
            <a:off x="319609" y="580019"/>
            <a:ext cx="3991390" cy="2993542"/>
          </a:xfrm>
          <a:prstGeom prst="rect">
            <a:avLst/>
          </a:prstGeom>
          <a:noFill/>
        </p:spPr>
      </p:pic>
      <p:sp>
        <p:nvSpPr>
          <p:cNvPr id="10" name="TextBox 9"/>
          <p:cNvSpPr txBox="1"/>
          <p:nvPr/>
        </p:nvSpPr>
        <p:spPr>
          <a:xfrm>
            <a:off x="6078583" y="3502632"/>
            <a:ext cx="1541417" cy="369332"/>
          </a:xfrm>
          <a:prstGeom prst="rect">
            <a:avLst/>
          </a:prstGeom>
        </p:spPr>
        <p:style>
          <a:lnRef idx="0">
            <a:schemeClr val="accent2"/>
          </a:lnRef>
          <a:fillRef idx="3">
            <a:schemeClr val="accent2"/>
          </a:fillRef>
          <a:effectRef idx="3">
            <a:schemeClr val="accent2"/>
          </a:effectRef>
          <a:fontRef idx="minor">
            <a:schemeClr val="lt1"/>
          </a:fontRef>
        </p:style>
        <p:txBody>
          <a:bodyPr wrap="square" rtlCol="1">
            <a:spAutoFit/>
          </a:bodyPr>
          <a:lstStyle/>
          <a:p>
            <a:pPr algn="ctr"/>
            <a:r>
              <a:rPr lang="en-US" dirty="0" smtClean="0"/>
              <a:t>Pilot in USA</a:t>
            </a:r>
            <a:endParaRPr lang="he-IL" dirty="0"/>
          </a:p>
        </p:txBody>
      </p:sp>
      <p:sp>
        <p:nvSpPr>
          <p:cNvPr id="11" name="TextBox 10"/>
          <p:cNvSpPr txBox="1"/>
          <p:nvPr/>
        </p:nvSpPr>
        <p:spPr>
          <a:xfrm>
            <a:off x="1598023" y="3502632"/>
            <a:ext cx="1541417" cy="369332"/>
          </a:xfrm>
          <a:prstGeom prst="rect">
            <a:avLst/>
          </a:prstGeom>
        </p:spPr>
        <p:style>
          <a:lnRef idx="0">
            <a:schemeClr val="accent2"/>
          </a:lnRef>
          <a:fillRef idx="3">
            <a:schemeClr val="accent2"/>
          </a:fillRef>
          <a:effectRef idx="3">
            <a:schemeClr val="accent2"/>
          </a:effectRef>
          <a:fontRef idx="minor">
            <a:schemeClr val="lt1"/>
          </a:fontRef>
        </p:style>
        <p:txBody>
          <a:bodyPr wrap="square" rtlCol="1">
            <a:spAutoFit/>
          </a:bodyPr>
          <a:lstStyle/>
          <a:p>
            <a:pPr algn="ctr"/>
            <a:r>
              <a:rPr lang="en-US" dirty="0" smtClean="0"/>
              <a:t>Pilot in Spain</a:t>
            </a:r>
            <a:endParaRPr lang="he-IL" dirty="0" smtClean="0"/>
          </a:p>
        </p:txBody>
      </p:sp>
    </p:spTree>
    <p:extLst>
      <p:ext uri="{BB962C8B-B14F-4D97-AF65-F5344CB8AC3E}">
        <p14:creationId xmlns:p14="http://schemas.microsoft.com/office/powerpoint/2010/main" val="59410354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P:\Benzi2\Power plant\Davis Dam\DSCN2296.JPG"/>
          <p:cNvPicPr>
            <a:picLocks noChangeAspect="1" noChangeArrowheads="1"/>
          </p:cNvPicPr>
          <p:nvPr/>
        </p:nvPicPr>
        <p:blipFill>
          <a:blip r:embed="rId3" cstate="print"/>
          <a:srcRect/>
          <a:stretch>
            <a:fillRect/>
          </a:stretch>
        </p:blipFill>
        <p:spPr bwMode="auto">
          <a:xfrm>
            <a:off x="0" y="580018"/>
            <a:ext cx="9144000" cy="6277981"/>
          </a:xfrm>
          <a:prstGeom prst="rect">
            <a:avLst/>
          </a:prstGeom>
          <a:noFill/>
        </p:spPr>
      </p:pic>
      <p:sp>
        <p:nvSpPr>
          <p:cNvPr id="2" name="Title 1"/>
          <p:cNvSpPr>
            <a:spLocks noGrp="1"/>
          </p:cNvSpPr>
          <p:nvPr>
            <p:ph type="title"/>
          </p:nvPr>
        </p:nvSpPr>
        <p:spPr/>
        <p:txBody>
          <a:bodyPr/>
          <a:lstStyle/>
          <a:p>
            <a:r>
              <a:rPr lang="en-US" dirty="0" smtClean="0"/>
              <a:t>Pilot in USA - Initial Results (5 weeks) </a:t>
            </a:r>
            <a:endParaRPr lang="he-IL" dirty="0" smtClean="0"/>
          </a:p>
        </p:txBody>
      </p:sp>
      <p:sp>
        <p:nvSpPr>
          <p:cNvPr id="4" name="Slide Number Placeholder 3"/>
          <p:cNvSpPr>
            <a:spLocks noGrp="1"/>
          </p:cNvSpPr>
          <p:nvPr>
            <p:ph type="sldNum" sz="quarter" idx="10"/>
          </p:nvPr>
        </p:nvSpPr>
        <p:spPr/>
        <p:txBody>
          <a:bodyPr/>
          <a:lstStyle/>
          <a:p>
            <a:pPr>
              <a:defRPr/>
            </a:pPr>
            <a:fld id="{3D9F4A3A-5CDF-499B-94A4-66D9F63EC7A5}" type="slidenum">
              <a:rPr lang="he-IL" smtClean="0"/>
              <a:pPr>
                <a:defRPr/>
              </a:pPr>
              <a:t>45</a:t>
            </a:fld>
            <a:endParaRPr lang="en-US"/>
          </a:p>
        </p:txBody>
      </p:sp>
      <p:pic>
        <p:nvPicPr>
          <p:cNvPr id="1026" name="Picture 2" descr="P:\Benzi2\Power plant\Davis Dam\DSCN2291.JPG"/>
          <p:cNvPicPr>
            <a:picLocks noChangeAspect="1" noChangeArrowheads="1"/>
          </p:cNvPicPr>
          <p:nvPr/>
        </p:nvPicPr>
        <p:blipFill>
          <a:blip r:embed="rId4" cstate="print"/>
          <a:srcRect/>
          <a:stretch>
            <a:fillRect/>
          </a:stretch>
        </p:blipFill>
        <p:spPr bwMode="auto">
          <a:xfrm>
            <a:off x="512752" y="580019"/>
            <a:ext cx="3998400" cy="2998800"/>
          </a:xfrm>
          <a:prstGeom prst="rect">
            <a:avLst/>
          </a:prstGeom>
          <a:noFill/>
        </p:spPr>
      </p:pic>
      <p:pic>
        <p:nvPicPr>
          <p:cNvPr id="1027" name="Picture 3" descr="P:\Benzi2\Power plant\Davis Dam\DSCN2289.JPG"/>
          <p:cNvPicPr>
            <a:picLocks noChangeAspect="1" noChangeArrowheads="1"/>
          </p:cNvPicPr>
          <p:nvPr/>
        </p:nvPicPr>
        <p:blipFill>
          <a:blip r:embed="rId5" cstate="print"/>
          <a:srcRect/>
          <a:stretch>
            <a:fillRect/>
          </a:stretch>
        </p:blipFill>
        <p:spPr bwMode="auto">
          <a:xfrm>
            <a:off x="4901872" y="580019"/>
            <a:ext cx="3998400" cy="2998800"/>
          </a:xfrm>
          <a:prstGeom prst="rect">
            <a:avLst/>
          </a:prstGeom>
          <a:noFill/>
        </p:spPr>
      </p:pic>
      <p:pic>
        <p:nvPicPr>
          <p:cNvPr id="6" name="Picture 4" descr="C:\Users\atlant27\AppData\Local\Microsoft\Windows\Temporary Internet Files\Content.Outlook\9VSQLUPA\beforeUV (2).jpg"/>
          <p:cNvPicPr>
            <a:picLocks noChangeAspect="1" noChangeArrowheads="1"/>
          </p:cNvPicPr>
          <p:nvPr/>
        </p:nvPicPr>
        <p:blipFill>
          <a:blip r:embed="rId6" cstate="print"/>
          <a:srcRect l="18050" t="24750" r="11000" b="10850"/>
          <a:stretch>
            <a:fillRect/>
          </a:stretch>
        </p:blipFill>
        <p:spPr bwMode="auto">
          <a:xfrm>
            <a:off x="512752" y="3585422"/>
            <a:ext cx="4490088" cy="3056677"/>
          </a:xfrm>
          <a:prstGeom prst="rect">
            <a:avLst/>
          </a:prstGeom>
          <a:noFill/>
        </p:spPr>
      </p:pic>
      <p:sp>
        <p:nvSpPr>
          <p:cNvPr id="14" name="TextBox 13"/>
          <p:cNvSpPr txBox="1"/>
          <p:nvPr/>
        </p:nvSpPr>
        <p:spPr>
          <a:xfrm>
            <a:off x="1514648" y="3618977"/>
            <a:ext cx="2590800" cy="338554"/>
          </a:xfrm>
          <a:prstGeom prst="rect">
            <a:avLst/>
          </a:prstGeom>
          <a:solidFill>
            <a:srgbClr val="C00000"/>
          </a:solidFill>
          <a:ln w="9525">
            <a:noFill/>
            <a:miter lim="800000"/>
            <a:headEnd/>
            <a:tailEnd/>
          </a:ln>
        </p:spPr>
        <p:txBody>
          <a:bodyPr>
            <a:spAutoFit/>
          </a:bodyPr>
          <a:lstStyle/>
          <a:p>
            <a:pPr algn="ctr"/>
            <a:r>
              <a:rPr lang="en-US" sz="1600" b="1" dirty="0" smtClean="0">
                <a:solidFill>
                  <a:schemeClr val="bg1"/>
                </a:solidFill>
                <a:latin typeface="Calibri" pitchFamily="34" charset="0"/>
              </a:rPr>
              <a:t>Without  </a:t>
            </a:r>
            <a:r>
              <a:rPr lang="en-US" sz="1600" b="1" dirty="0" err="1" smtClean="0">
                <a:solidFill>
                  <a:schemeClr val="bg1"/>
                </a:solidFill>
                <a:latin typeface="Calibri" pitchFamily="34" charset="0"/>
              </a:rPr>
              <a:t>Atlantium</a:t>
            </a:r>
            <a:r>
              <a:rPr lang="en-US" sz="1600" b="1" dirty="0" smtClean="0">
                <a:solidFill>
                  <a:schemeClr val="bg1"/>
                </a:solidFill>
                <a:latin typeface="Calibri" pitchFamily="34" charset="0"/>
              </a:rPr>
              <a:t> System</a:t>
            </a:r>
            <a:endParaRPr lang="he-IL" sz="1600" b="1" dirty="0">
              <a:solidFill>
                <a:schemeClr val="bg1"/>
              </a:solidFill>
              <a:latin typeface="Calibri" pitchFamily="34" charset="0"/>
            </a:endParaRPr>
          </a:p>
        </p:txBody>
      </p:sp>
      <p:pic>
        <p:nvPicPr>
          <p:cNvPr id="7" name="Picture 5" descr="H:\My Documents\Applications\Power station\Pilot with Renata\Davis Dam pilot first run 5 weeks 100mJcm2 120526\afterUv.jpg"/>
          <p:cNvPicPr>
            <a:picLocks noChangeAspect="1" noChangeArrowheads="1"/>
          </p:cNvPicPr>
          <p:nvPr/>
        </p:nvPicPr>
        <p:blipFill>
          <a:blip r:embed="rId7" cstate="print"/>
          <a:srcRect l="7072" r="15500"/>
          <a:stretch>
            <a:fillRect/>
          </a:stretch>
        </p:blipFill>
        <p:spPr bwMode="auto">
          <a:xfrm>
            <a:off x="5210348" y="3585698"/>
            <a:ext cx="3261284" cy="3159034"/>
          </a:xfrm>
          <a:prstGeom prst="rect">
            <a:avLst/>
          </a:prstGeom>
          <a:noFill/>
        </p:spPr>
      </p:pic>
      <p:sp>
        <p:nvSpPr>
          <p:cNvPr id="15" name="TextBox 14"/>
          <p:cNvSpPr txBox="1"/>
          <p:nvPr/>
        </p:nvSpPr>
        <p:spPr>
          <a:xfrm>
            <a:off x="5486400" y="6072102"/>
            <a:ext cx="2590800" cy="338554"/>
          </a:xfrm>
          <a:prstGeom prst="rect">
            <a:avLst/>
          </a:prstGeom>
          <a:solidFill>
            <a:srgbClr val="C00000"/>
          </a:solidFill>
          <a:ln w="9525">
            <a:noFill/>
            <a:miter lim="800000"/>
            <a:headEnd/>
            <a:tailEnd/>
          </a:ln>
        </p:spPr>
        <p:txBody>
          <a:bodyPr>
            <a:spAutoFit/>
          </a:bodyPr>
          <a:lstStyle/>
          <a:p>
            <a:pPr algn="ctr"/>
            <a:r>
              <a:rPr lang="en-US" sz="1600" b="1" dirty="0" smtClean="0">
                <a:solidFill>
                  <a:schemeClr val="bg1"/>
                </a:solidFill>
                <a:latin typeface="Calibri" pitchFamily="34" charset="0"/>
                <a:cs typeface="Arial" pitchFamily="34" charset="0"/>
              </a:rPr>
              <a:t>With </a:t>
            </a:r>
            <a:r>
              <a:rPr lang="en-US" sz="1600" b="1" dirty="0" err="1" smtClean="0">
                <a:solidFill>
                  <a:schemeClr val="bg1"/>
                </a:solidFill>
                <a:latin typeface="Calibri" pitchFamily="34" charset="0"/>
                <a:cs typeface="Arial" pitchFamily="34" charset="0"/>
              </a:rPr>
              <a:t>Atlantium</a:t>
            </a:r>
            <a:r>
              <a:rPr lang="en-US" sz="1600" b="1" dirty="0" smtClean="0">
                <a:solidFill>
                  <a:schemeClr val="bg1"/>
                </a:solidFill>
                <a:latin typeface="Calibri" pitchFamily="34" charset="0"/>
                <a:cs typeface="Arial" pitchFamily="34" charset="0"/>
              </a:rPr>
              <a:t> System</a:t>
            </a:r>
            <a:endParaRPr lang="he-IL" sz="1600" b="1" dirty="0">
              <a:solidFill>
                <a:schemeClr val="bg1"/>
              </a:solidFill>
              <a:latin typeface="Calibri" pitchFamily="34" charset="0"/>
              <a:cs typeface="Arial" pitchFamily="34" charset="0"/>
            </a:endParaRPr>
          </a:p>
        </p:txBody>
      </p:sp>
      <p:sp>
        <p:nvSpPr>
          <p:cNvPr id="17" name="Line Callout 2 16"/>
          <p:cNvSpPr/>
          <p:nvPr/>
        </p:nvSpPr>
        <p:spPr>
          <a:xfrm>
            <a:off x="0" y="2832100"/>
            <a:ext cx="1349548" cy="855198"/>
          </a:xfrm>
          <a:prstGeom prst="borderCallout2">
            <a:avLst>
              <a:gd name="adj1" fmla="val 53047"/>
              <a:gd name="adj2" fmla="val 96049"/>
              <a:gd name="adj3" fmla="val 53047"/>
              <a:gd name="adj4" fmla="val 99444"/>
              <a:gd name="adj5" fmla="val 189984"/>
              <a:gd name="adj6" fmla="val 113479"/>
            </a:avLst>
          </a:prstGeom>
          <a:solidFill>
            <a:srgbClr val="A5002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Mussels at early stage  </a:t>
            </a:r>
            <a:endParaRPr lang="he-IL" dirty="0"/>
          </a:p>
        </p:txBody>
      </p:sp>
      <p:sp>
        <p:nvSpPr>
          <p:cNvPr id="18" name="Line Callout 2 17"/>
          <p:cNvSpPr/>
          <p:nvPr/>
        </p:nvSpPr>
        <p:spPr>
          <a:xfrm>
            <a:off x="7086600" y="2832100"/>
            <a:ext cx="2028825" cy="855198"/>
          </a:xfrm>
          <a:prstGeom prst="borderCallout2">
            <a:avLst>
              <a:gd name="adj1" fmla="val 50077"/>
              <a:gd name="adj2" fmla="val -123"/>
              <a:gd name="adj3" fmla="val 51562"/>
              <a:gd name="adj4" fmla="val 2099"/>
              <a:gd name="adj5" fmla="val 195924"/>
              <a:gd name="adj6" fmla="val -16172"/>
            </a:avLst>
          </a:prstGeom>
          <a:solidFill>
            <a:srgbClr val="A5002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About 98% -99%  less,  all are dead</a:t>
            </a:r>
            <a:endParaRPr lang="he-IL" dirty="0"/>
          </a:p>
        </p:txBody>
      </p:sp>
      <p:sp>
        <p:nvSpPr>
          <p:cNvPr id="24" name="Content Placeholder 1"/>
          <p:cNvSpPr>
            <a:spLocks noGrp="1"/>
          </p:cNvSpPr>
          <p:nvPr>
            <p:ph idx="1"/>
          </p:nvPr>
        </p:nvSpPr>
        <p:spPr>
          <a:xfrm>
            <a:off x="269352" y="6462646"/>
            <a:ext cx="8483599" cy="386202"/>
          </a:xfrm>
          <a:ln/>
        </p:spPr>
        <p:style>
          <a:lnRef idx="0">
            <a:schemeClr val="accent5"/>
          </a:lnRef>
          <a:fillRef idx="3">
            <a:schemeClr val="accent5"/>
          </a:fillRef>
          <a:effectRef idx="3">
            <a:schemeClr val="accent5"/>
          </a:effectRef>
          <a:fontRef idx="minor">
            <a:schemeClr val="lt1"/>
          </a:fontRef>
        </p:style>
        <p:txBody>
          <a:bodyPr/>
          <a:lstStyle/>
          <a:p>
            <a:pPr marL="0" indent="0" algn="ctr">
              <a:lnSpc>
                <a:spcPct val="100000"/>
              </a:lnSpc>
              <a:buNone/>
            </a:pPr>
            <a:r>
              <a:rPr lang="en-US" sz="1800" b="1" dirty="0" smtClean="0">
                <a:solidFill>
                  <a:srgbClr val="19408F"/>
                </a:solidFill>
              </a:rPr>
              <a:t>“I am confident the efficacy is in the 98% to 99% range” – </a:t>
            </a:r>
            <a:r>
              <a:rPr lang="en-US" sz="1800" b="1" dirty="0" err="1" smtClean="0">
                <a:solidFill>
                  <a:srgbClr val="19408F"/>
                </a:solidFill>
              </a:rPr>
              <a:t>Renata</a:t>
            </a:r>
            <a:r>
              <a:rPr lang="en-US" sz="1800" b="1" dirty="0" smtClean="0">
                <a:solidFill>
                  <a:srgbClr val="19408F"/>
                </a:solidFill>
              </a:rPr>
              <a:t> </a:t>
            </a:r>
            <a:r>
              <a:rPr lang="en-US" sz="1800" b="1" dirty="0" err="1" smtClean="0">
                <a:solidFill>
                  <a:srgbClr val="19408F"/>
                </a:solidFill>
              </a:rPr>
              <a:t>Cloudi</a:t>
            </a:r>
            <a:endParaRPr lang="en-US" sz="1600" baseline="30000" dirty="0" smtClean="0"/>
          </a:p>
        </p:txBody>
      </p:sp>
      <p:sp>
        <p:nvSpPr>
          <p:cNvPr id="10" name="TextBox 9"/>
          <p:cNvSpPr txBox="1"/>
          <p:nvPr/>
        </p:nvSpPr>
        <p:spPr>
          <a:xfrm>
            <a:off x="3944983" y="3317966"/>
            <a:ext cx="1541417" cy="369332"/>
          </a:xfrm>
          <a:prstGeom prst="rect">
            <a:avLst/>
          </a:prstGeom>
        </p:spPr>
        <p:style>
          <a:lnRef idx="0">
            <a:schemeClr val="accent2"/>
          </a:lnRef>
          <a:fillRef idx="3">
            <a:schemeClr val="accent2"/>
          </a:fillRef>
          <a:effectRef idx="3">
            <a:schemeClr val="accent2"/>
          </a:effectRef>
          <a:fontRef idx="minor">
            <a:schemeClr val="lt1"/>
          </a:fontRef>
        </p:style>
        <p:txBody>
          <a:bodyPr wrap="square" rtlCol="1">
            <a:spAutoFit/>
          </a:bodyPr>
          <a:lstStyle/>
          <a:p>
            <a:pPr algn="ctr"/>
            <a:r>
              <a:rPr lang="en-US" dirty="0" smtClean="0"/>
              <a:t>Pilot in USA</a:t>
            </a:r>
            <a:endParaRPr lang="he-IL" dirty="0"/>
          </a:p>
        </p:txBody>
      </p:sp>
    </p:spTree>
    <p:extLst>
      <p:ext uri="{BB962C8B-B14F-4D97-AF65-F5344CB8AC3E}">
        <p14:creationId xmlns:p14="http://schemas.microsoft.com/office/powerpoint/2010/main" val="245380420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US" smtClean="0"/>
              <a:t>Low Total Cost of Operation</a:t>
            </a:r>
          </a:p>
        </p:txBody>
      </p:sp>
      <p:sp>
        <p:nvSpPr>
          <p:cNvPr id="18435" name="Content Placeholder 2"/>
          <p:cNvSpPr>
            <a:spLocks noGrp="1"/>
          </p:cNvSpPr>
          <p:nvPr>
            <p:ph idx="1"/>
          </p:nvPr>
        </p:nvSpPr>
        <p:spPr/>
        <p:txBody>
          <a:bodyPr/>
          <a:lstStyle/>
          <a:p>
            <a:pPr lvl="1" eaLnBrk="1" hangingPunct="1"/>
            <a:r>
              <a:rPr lang="en-US" smtClean="0"/>
              <a:t>Inline system, easy to install, easy to maintain: 4-minute lamp replacement</a:t>
            </a:r>
          </a:p>
          <a:p>
            <a:pPr lvl="1" eaLnBrk="1" hangingPunct="1"/>
            <a:r>
              <a:rPr lang="en-US" smtClean="0"/>
              <a:t>Fully automated system requires minimum manpower</a:t>
            </a:r>
          </a:p>
          <a:p>
            <a:pPr lvl="1" eaLnBrk="1" hangingPunct="1"/>
            <a:r>
              <a:rPr lang="en-US" smtClean="0"/>
              <a:t>Easily integrated to plant controls</a:t>
            </a:r>
          </a:p>
          <a:p>
            <a:pPr lvl="1" eaLnBrk="1" hangingPunct="1"/>
            <a:r>
              <a:rPr lang="en-US" smtClean="0"/>
              <a:t>Protects against breakthrough and reduces bio-fouling: less down-time</a:t>
            </a:r>
          </a:p>
          <a:p>
            <a:pPr lvl="1" eaLnBrk="1" hangingPunct="1"/>
            <a:r>
              <a:rPr lang="en-US" smtClean="0"/>
              <a:t>Reduces frequency of CIP schedules</a:t>
            </a:r>
          </a:p>
          <a:p>
            <a:pPr lvl="1" eaLnBrk="1" hangingPunct="1"/>
            <a:r>
              <a:rPr lang="en-US" smtClean="0"/>
              <a:t>Replaces heat for water pasteurization</a:t>
            </a:r>
          </a:p>
          <a:p>
            <a:pPr lvl="1" eaLnBrk="1" hangingPunct="1"/>
            <a:r>
              <a:rPr lang="en-US" smtClean="0"/>
              <a:t>Can replace chemicals for certain applications: storage/disposal/worker health issues</a:t>
            </a:r>
          </a:p>
          <a:p>
            <a:pPr lvl="1" eaLnBrk="1" hangingPunct="1"/>
            <a:endParaRPr lang="en-US" smtClean="0"/>
          </a:p>
        </p:txBody>
      </p:sp>
      <p:sp>
        <p:nvSpPr>
          <p:cNvPr id="18436" name="Slide Number Placeholder 3"/>
          <p:cNvSpPr>
            <a:spLocks noGrp="1"/>
          </p:cNvSpPr>
          <p:nvPr>
            <p:ph type="sldNum" sz="quarter" idx="10"/>
          </p:nvPr>
        </p:nvSpPr>
        <p:spPr>
          <a:noFill/>
        </p:spPr>
        <p:txBody>
          <a:bodyPr/>
          <a:lstStyle/>
          <a:p>
            <a:fld id="{B7E5803D-FCAB-40A9-B180-AF7B0E37BCA7}" type="slidenum">
              <a:rPr lang="en-US"/>
              <a:pPr/>
              <a:t>46</a:t>
            </a:fld>
            <a:endParaRPr lang="en-US"/>
          </a:p>
        </p:txBody>
      </p:sp>
      <p:pic>
        <p:nvPicPr>
          <p:cNvPr id="18437" name="Picture 5" descr="H:\ANNETTE\PPTs\Pictures\lamp replacement.png"/>
          <p:cNvPicPr>
            <a:picLocks noChangeAspect="1" noChangeArrowheads="1"/>
          </p:cNvPicPr>
          <p:nvPr/>
        </p:nvPicPr>
        <p:blipFill>
          <a:blip r:embed="rId2" cstate="email"/>
          <a:srcRect/>
          <a:stretch>
            <a:fillRect/>
          </a:stretch>
        </p:blipFill>
        <p:spPr bwMode="auto">
          <a:xfrm>
            <a:off x="4867275" y="3810000"/>
            <a:ext cx="3236913" cy="2432050"/>
          </a:xfrm>
          <a:prstGeom prst="rect">
            <a:avLst/>
          </a:prstGeom>
          <a:noFill/>
          <a:ln w="9525">
            <a:solidFill>
              <a:schemeClr val="bg2"/>
            </a:solidFill>
            <a:miter lim="800000"/>
            <a:headEnd/>
            <a:tailEnd/>
          </a:ln>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4"/>
          <p:cNvSpPr>
            <a:spLocks noGrp="1" noChangeArrowheads="1"/>
          </p:cNvSpPr>
          <p:nvPr>
            <p:ph type="title"/>
          </p:nvPr>
        </p:nvSpPr>
        <p:spPr/>
        <p:txBody>
          <a:bodyPr/>
          <a:lstStyle/>
          <a:p>
            <a:pPr eaLnBrk="1" hangingPunct="1"/>
            <a:r>
              <a:rPr lang="en-US" smtClean="0"/>
              <a:t>Hydro-Optic Optimization</a:t>
            </a:r>
          </a:p>
        </p:txBody>
      </p:sp>
      <p:sp>
        <p:nvSpPr>
          <p:cNvPr id="5" name="Content Placeholder 4"/>
          <p:cNvSpPr>
            <a:spLocks noGrp="1"/>
          </p:cNvSpPr>
          <p:nvPr>
            <p:ph idx="1"/>
          </p:nvPr>
        </p:nvSpPr>
        <p:spPr>
          <a:xfrm>
            <a:off x="95250" y="2933700"/>
            <a:ext cx="8229600" cy="1371600"/>
          </a:xfrm>
        </p:spPr>
        <p:txBody>
          <a:bodyPr/>
          <a:lstStyle/>
          <a:p>
            <a:pPr marL="800100" lvl="1" indent="-342900" eaLnBrk="1" hangingPunct="1">
              <a:buFont typeface="Calibri" pitchFamily="34" charset="0"/>
              <a:buAutoNum type="arabicPeriod"/>
            </a:pPr>
            <a:r>
              <a:rPr lang="en-US" b="1" smtClean="0">
                <a:solidFill>
                  <a:srgbClr val="003399"/>
                </a:solidFill>
              </a:rPr>
              <a:t>Fiber-Optic and Hydraulic principles applied to UV system design change the way that UV is delivered</a:t>
            </a:r>
            <a:endParaRPr lang="en-US" smtClean="0"/>
          </a:p>
          <a:p>
            <a:pPr marL="800100" lvl="1" indent="-342900"/>
            <a:r>
              <a:rPr lang="en-US" smtClean="0"/>
              <a:t>Quartz disinfection chamber surrounded by an air block </a:t>
            </a:r>
          </a:p>
          <a:p>
            <a:pPr marL="800100" lvl="1" indent="-342900"/>
            <a:r>
              <a:rPr lang="en-US" smtClean="0"/>
              <a:t>Traps germicidal UV light rays and reflects them back into the water </a:t>
            </a:r>
          </a:p>
          <a:p>
            <a:pPr marL="800100" lvl="1" indent="-342900"/>
            <a:r>
              <a:rPr lang="en-US" smtClean="0"/>
              <a:t>Longer light paths (more inactivation opportunities per UV  photon)</a:t>
            </a:r>
          </a:p>
          <a:p>
            <a:pPr marL="800100" lvl="1" indent="-342900"/>
            <a:r>
              <a:rPr lang="en-US" smtClean="0"/>
              <a:t>Attacks microorganisms from all directions</a:t>
            </a:r>
          </a:p>
          <a:p>
            <a:pPr marL="800100" lvl="1" indent="-342900"/>
            <a:r>
              <a:rPr lang="en-US" smtClean="0"/>
              <a:t>Uniform dose</a:t>
            </a:r>
            <a:br>
              <a:rPr lang="en-US" smtClean="0"/>
            </a:br>
            <a:endParaRPr lang="en-US" smtClean="0"/>
          </a:p>
          <a:p>
            <a:endParaRPr lang="en-US" smtClean="0"/>
          </a:p>
        </p:txBody>
      </p:sp>
      <p:sp>
        <p:nvSpPr>
          <p:cNvPr id="12292" name="Slide Number Placeholder 3"/>
          <p:cNvSpPr>
            <a:spLocks noGrp="1"/>
          </p:cNvSpPr>
          <p:nvPr>
            <p:ph type="sldNum" sz="quarter" idx="10"/>
          </p:nvPr>
        </p:nvSpPr>
        <p:spPr>
          <a:noFill/>
        </p:spPr>
        <p:txBody>
          <a:bodyPr/>
          <a:lstStyle/>
          <a:p>
            <a:fld id="{68699B37-9FC8-4A59-9A3C-048EC5EDBC6E}" type="slidenum">
              <a:rPr lang="en-US"/>
              <a:pPr/>
              <a:t>47</a:t>
            </a:fld>
            <a:endParaRPr lang="en-US"/>
          </a:p>
        </p:txBody>
      </p:sp>
      <p:grpSp>
        <p:nvGrpSpPr>
          <p:cNvPr id="2" name="Group 9"/>
          <p:cNvGrpSpPr>
            <a:grpSpLocks/>
          </p:cNvGrpSpPr>
          <p:nvPr/>
        </p:nvGrpSpPr>
        <p:grpSpPr bwMode="auto">
          <a:xfrm>
            <a:off x="819150" y="846138"/>
            <a:ext cx="5181600" cy="2143125"/>
            <a:chOff x="1371600" y="1523999"/>
            <a:chExt cx="6094476" cy="2521029"/>
          </a:xfrm>
        </p:grpSpPr>
        <p:pic>
          <p:nvPicPr>
            <p:cNvPr id="12295" name="Picture 3"/>
            <p:cNvPicPr>
              <a:picLocks noChangeAspect="1"/>
            </p:cNvPicPr>
            <p:nvPr/>
          </p:nvPicPr>
          <p:blipFill>
            <a:blip r:embed="rId2" cstate="email"/>
            <a:srcRect/>
            <a:stretch>
              <a:fillRect/>
            </a:stretch>
          </p:blipFill>
          <p:spPr bwMode="auto">
            <a:xfrm>
              <a:off x="1371600" y="1523999"/>
              <a:ext cx="6094476" cy="2521029"/>
            </a:xfrm>
            <a:prstGeom prst="rect">
              <a:avLst/>
            </a:prstGeom>
            <a:noFill/>
            <a:ln w="9525">
              <a:noFill/>
              <a:miter lim="800000"/>
              <a:headEnd/>
              <a:tailEnd/>
            </a:ln>
          </p:spPr>
        </p:pic>
        <p:sp>
          <p:nvSpPr>
            <p:cNvPr id="12296" name="Oval 8"/>
            <p:cNvSpPr>
              <a:spLocks noChangeArrowheads="1"/>
            </p:cNvSpPr>
            <p:nvPr/>
          </p:nvSpPr>
          <p:spPr bwMode="auto">
            <a:xfrm>
              <a:off x="3962400" y="2632113"/>
              <a:ext cx="304800" cy="304800"/>
            </a:xfrm>
            <a:prstGeom prst="ellipse">
              <a:avLst/>
            </a:prstGeom>
            <a:solidFill>
              <a:srgbClr val="003399"/>
            </a:solidFill>
            <a:ln w="9525">
              <a:noFill/>
              <a:round/>
              <a:headEnd/>
              <a:tailEnd/>
            </a:ln>
          </p:spPr>
          <p:txBody>
            <a:bodyPr tIns="28800" anchor="ctr"/>
            <a:lstStyle/>
            <a:p>
              <a:pPr algn="ctr"/>
              <a:r>
                <a:rPr lang="en-US" b="1">
                  <a:solidFill>
                    <a:schemeClr val="bg1"/>
                  </a:solidFill>
                </a:rPr>
                <a:t>1</a:t>
              </a:r>
            </a:p>
          </p:txBody>
        </p:sp>
      </p:grpSp>
      <p:pic>
        <p:nvPicPr>
          <p:cNvPr id="12294" name="Picture 9"/>
          <p:cNvPicPr>
            <a:picLocks noChangeAspect="1"/>
          </p:cNvPicPr>
          <p:nvPr/>
        </p:nvPicPr>
        <p:blipFill>
          <a:blip r:embed="rId3" cstate="email"/>
          <a:srcRect/>
          <a:stretch>
            <a:fillRect/>
          </a:stretch>
        </p:blipFill>
        <p:spPr bwMode="auto">
          <a:xfrm>
            <a:off x="6238875" y="1069975"/>
            <a:ext cx="2087563" cy="1676400"/>
          </a:xfrm>
          <a:prstGeom prst="rect">
            <a:avLst/>
          </a:prstGeom>
          <a:noFill/>
          <a:ln w="9525">
            <a:solidFill>
              <a:schemeClr val="bg2"/>
            </a:solidFill>
            <a:miter lim="800000"/>
            <a:headEnd/>
            <a:tailEnd/>
          </a:ln>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4"/>
          <p:cNvSpPr>
            <a:spLocks noGrp="1" noChangeArrowheads="1"/>
          </p:cNvSpPr>
          <p:nvPr>
            <p:ph type="title"/>
          </p:nvPr>
        </p:nvSpPr>
        <p:spPr/>
        <p:txBody>
          <a:bodyPr/>
          <a:lstStyle/>
          <a:p>
            <a:pPr eaLnBrk="1" hangingPunct="1"/>
            <a:r>
              <a:rPr lang="en-US" smtClean="0"/>
              <a:t>Integrated Software Layer</a:t>
            </a:r>
          </a:p>
        </p:txBody>
      </p:sp>
      <p:sp>
        <p:nvSpPr>
          <p:cNvPr id="30722" name="Content Placeholder 4"/>
          <p:cNvSpPr>
            <a:spLocks noGrp="1"/>
          </p:cNvSpPr>
          <p:nvPr>
            <p:ph idx="1"/>
          </p:nvPr>
        </p:nvSpPr>
        <p:spPr>
          <a:xfrm>
            <a:off x="152400" y="2846388"/>
            <a:ext cx="8229600" cy="1371600"/>
          </a:xfrm>
        </p:spPr>
        <p:txBody>
          <a:bodyPr/>
          <a:lstStyle/>
          <a:p>
            <a:pPr marL="800100" lvl="1" indent="-342900" algn="ctr" eaLnBrk="1" hangingPunct="1">
              <a:buClr>
                <a:schemeClr val="bg1"/>
              </a:buClr>
              <a:buFont typeface="Calibri" pitchFamily="34" charset="0"/>
              <a:buAutoNum type="arabicPeriod"/>
            </a:pPr>
            <a:r>
              <a:rPr lang="en-US" b="1" smtClean="0">
                <a:solidFill>
                  <a:schemeClr val="bg1"/>
                </a:solidFill>
              </a:rPr>
              <a:t>Integrated Sophisticated software</a:t>
            </a:r>
          </a:p>
          <a:p>
            <a:pPr marL="800100" lvl="1" indent="-342900" eaLnBrk="1" hangingPunct="1">
              <a:buFont typeface="Calibri" pitchFamily="34" charset="0"/>
              <a:buAutoNum type="arabicPeriod"/>
            </a:pPr>
            <a:r>
              <a:rPr lang="en-US" b="1" smtClean="0">
                <a:solidFill>
                  <a:srgbClr val="003399"/>
                </a:solidFill>
              </a:rPr>
              <a:t>Two sensors per lamp enables automatic dose adjustment according to  conditions in real time, for total reliability</a:t>
            </a:r>
            <a:endParaRPr lang="en-US" smtClean="0"/>
          </a:p>
          <a:p>
            <a:pPr marL="800100" lvl="1" indent="-342900">
              <a:buFont typeface="Calibri" pitchFamily="34" charset="0"/>
              <a:buAutoNum type="alphaLcPeriod"/>
            </a:pPr>
            <a:r>
              <a:rPr lang="en-US" smtClean="0"/>
              <a:t>Integrated sensor continuously monitors UV lamp intensity</a:t>
            </a:r>
          </a:p>
          <a:p>
            <a:pPr marL="800100" lvl="1" indent="-342900">
              <a:buFont typeface="Calibri" pitchFamily="34" charset="0"/>
              <a:buAutoNum type="alphaLcPeriod"/>
            </a:pPr>
            <a:r>
              <a:rPr lang="en-US" smtClean="0"/>
              <a:t>UVT sensor continuously monitors water quality for UV transmittance</a:t>
            </a:r>
          </a:p>
          <a:p>
            <a:pPr marL="800100" lvl="1" indent="-342900">
              <a:buFont typeface="Calibri" pitchFamily="34" charset="0"/>
              <a:buAutoNum type="alphaLcPeriod"/>
            </a:pPr>
            <a:r>
              <a:rPr lang="en-US" smtClean="0"/>
              <a:t>External flow meter transmits water flow rate data</a:t>
            </a:r>
            <a:br>
              <a:rPr lang="en-US" smtClean="0"/>
            </a:br>
            <a:endParaRPr lang="en-US" smtClean="0"/>
          </a:p>
          <a:p>
            <a:pPr marL="800100" lvl="1" indent="-342900">
              <a:buFont typeface="Wingdings" pitchFamily="2" charset="2"/>
              <a:buNone/>
            </a:pPr>
            <a:endParaRPr lang="en-US" smtClean="0"/>
          </a:p>
          <a:p>
            <a:pPr marL="0" indent="0">
              <a:buFont typeface="Wingdings" pitchFamily="2" charset="2"/>
              <a:buNone/>
            </a:pPr>
            <a:endParaRPr lang="en-US" smtClean="0"/>
          </a:p>
        </p:txBody>
      </p:sp>
      <p:sp>
        <p:nvSpPr>
          <p:cNvPr id="14340" name="Slide Number Placeholder 3"/>
          <p:cNvSpPr>
            <a:spLocks noGrp="1"/>
          </p:cNvSpPr>
          <p:nvPr>
            <p:ph type="sldNum" sz="quarter" idx="10"/>
          </p:nvPr>
        </p:nvSpPr>
        <p:spPr>
          <a:noFill/>
        </p:spPr>
        <p:txBody>
          <a:bodyPr/>
          <a:lstStyle/>
          <a:p>
            <a:fld id="{E1559399-2E03-4573-84C4-8FDC1BAB0AE7}" type="slidenum">
              <a:rPr lang="en-US"/>
              <a:pPr/>
              <a:t>48</a:t>
            </a:fld>
            <a:endParaRPr lang="en-US"/>
          </a:p>
        </p:txBody>
      </p:sp>
      <p:grpSp>
        <p:nvGrpSpPr>
          <p:cNvPr id="3" name="Group 1"/>
          <p:cNvGrpSpPr>
            <a:grpSpLocks/>
          </p:cNvGrpSpPr>
          <p:nvPr/>
        </p:nvGrpSpPr>
        <p:grpSpPr bwMode="auto">
          <a:xfrm>
            <a:off x="1905000" y="762000"/>
            <a:ext cx="5449888" cy="2376488"/>
            <a:chOff x="1371600" y="1523999"/>
            <a:chExt cx="6094476" cy="2657476"/>
          </a:xfrm>
        </p:grpSpPr>
        <p:pic>
          <p:nvPicPr>
            <p:cNvPr id="14344" name="Picture 3"/>
            <p:cNvPicPr>
              <a:picLocks noChangeAspect="1"/>
            </p:cNvPicPr>
            <p:nvPr/>
          </p:nvPicPr>
          <p:blipFill>
            <a:blip r:embed="rId2" cstate="email"/>
            <a:srcRect/>
            <a:stretch>
              <a:fillRect/>
            </a:stretch>
          </p:blipFill>
          <p:spPr bwMode="auto">
            <a:xfrm>
              <a:off x="1371600" y="1523999"/>
              <a:ext cx="6094476" cy="2521029"/>
            </a:xfrm>
            <a:prstGeom prst="rect">
              <a:avLst/>
            </a:prstGeom>
            <a:noFill/>
            <a:ln w="9525">
              <a:noFill/>
              <a:miter lim="800000"/>
              <a:headEnd/>
              <a:tailEnd/>
            </a:ln>
          </p:spPr>
        </p:pic>
        <p:sp>
          <p:nvSpPr>
            <p:cNvPr id="14345" name="Oval 8"/>
            <p:cNvSpPr>
              <a:spLocks noChangeArrowheads="1"/>
            </p:cNvSpPr>
            <p:nvPr/>
          </p:nvSpPr>
          <p:spPr bwMode="auto">
            <a:xfrm>
              <a:off x="3429000" y="3581400"/>
              <a:ext cx="381000" cy="381000"/>
            </a:xfrm>
            <a:prstGeom prst="ellipse">
              <a:avLst/>
            </a:prstGeom>
            <a:solidFill>
              <a:srgbClr val="003399"/>
            </a:solidFill>
            <a:ln w="9525">
              <a:noFill/>
              <a:round/>
              <a:headEnd/>
              <a:tailEnd/>
            </a:ln>
          </p:spPr>
          <p:txBody>
            <a:bodyPr lIns="0" tIns="0" rIns="0" bIns="0" anchor="ctr"/>
            <a:lstStyle/>
            <a:p>
              <a:pPr algn="ctr"/>
              <a:r>
                <a:rPr lang="en-US" b="1">
                  <a:solidFill>
                    <a:schemeClr val="bg1"/>
                  </a:solidFill>
                  <a:latin typeface="Calibri" pitchFamily="34" charset="0"/>
                  <a:cs typeface="Calibri" pitchFamily="34" charset="0"/>
                </a:rPr>
                <a:t>2</a:t>
              </a:r>
              <a:r>
                <a:rPr lang="en-US" sz="1600" b="1">
                  <a:solidFill>
                    <a:schemeClr val="bg1"/>
                  </a:solidFill>
                  <a:latin typeface="Calibri" pitchFamily="34" charset="0"/>
                  <a:cs typeface="Calibri" pitchFamily="34" charset="0"/>
                </a:rPr>
                <a:t>a</a:t>
              </a:r>
            </a:p>
          </p:txBody>
        </p:sp>
        <p:sp>
          <p:nvSpPr>
            <p:cNvPr id="14346" name="Oval 9"/>
            <p:cNvSpPr>
              <a:spLocks noChangeArrowheads="1"/>
            </p:cNvSpPr>
            <p:nvPr/>
          </p:nvSpPr>
          <p:spPr bwMode="auto">
            <a:xfrm>
              <a:off x="4190238" y="3800475"/>
              <a:ext cx="381000" cy="381000"/>
            </a:xfrm>
            <a:prstGeom prst="ellipse">
              <a:avLst/>
            </a:prstGeom>
            <a:solidFill>
              <a:srgbClr val="003399"/>
            </a:solidFill>
            <a:ln w="9525">
              <a:noFill/>
              <a:round/>
              <a:headEnd/>
              <a:tailEnd/>
            </a:ln>
          </p:spPr>
          <p:txBody>
            <a:bodyPr lIns="0" tIns="0" rIns="0" bIns="0" anchor="ctr"/>
            <a:lstStyle/>
            <a:p>
              <a:pPr algn="ctr"/>
              <a:r>
                <a:rPr lang="en-US" b="1">
                  <a:solidFill>
                    <a:schemeClr val="bg1"/>
                  </a:solidFill>
                  <a:latin typeface="Calibri" pitchFamily="34" charset="0"/>
                  <a:cs typeface="Calibri" pitchFamily="34" charset="0"/>
                </a:rPr>
                <a:t>2</a:t>
              </a:r>
              <a:r>
                <a:rPr lang="en-US" sz="1600" b="1">
                  <a:solidFill>
                    <a:schemeClr val="bg1"/>
                  </a:solidFill>
                  <a:latin typeface="Calibri" pitchFamily="34" charset="0"/>
                  <a:cs typeface="Calibri" pitchFamily="34" charset="0"/>
                </a:rPr>
                <a:t>b</a:t>
              </a:r>
            </a:p>
          </p:txBody>
        </p:sp>
      </p:grpSp>
      <p:sp>
        <p:nvSpPr>
          <p:cNvPr id="2" name="TextBox 1"/>
          <p:cNvSpPr txBox="1">
            <a:spLocks noChangeArrowheads="1"/>
          </p:cNvSpPr>
          <p:nvPr/>
        </p:nvSpPr>
        <p:spPr bwMode="auto">
          <a:xfrm>
            <a:off x="668338" y="5257800"/>
            <a:ext cx="7162800" cy="307975"/>
          </a:xfrm>
          <a:prstGeom prst="rect">
            <a:avLst/>
          </a:prstGeom>
          <a:solidFill>
            <a:srgbClr val="A3A3E0"/>
          </a:solidFill>
          <a:ln w="9525">
            <a:noFill/>
            <a:miter lim="800000"/>
            <a:headEnd/>
            <a:tailEnd/>
          </a:ln>
        </p:spPr>
        <p:txBody>
          <a:bodyPr>
            <a:spAutoFit/>
          </a:bodyPr>
          <a:lstStyle/>
          <a:p>
            <a:pPr algn="ctr"/>
            <a:r>
              <a:rPr lang="en-US" sz="1400"/>
              <a:t>The required UV dose is maintained all the time</a:t>
            </a:r>
          </a:p>
        </p:txBody>
      </p:sp>
      <p:sp>
        <p:nvSpPr>
          <p:cNvPr id="10" name="TextBox 9"/>
          <p:cNvSpPr txBox="1">
            <a:spLocks noChangeArrowheads="1"/>
          </p:cNvSpPr>
          <p:nvPr/>
        </p:nvSpPr>
        <p:spPr bwMode="auto">
          <a:xfrm>
            <a:off x="685800" y="5715000"/>
            <a:ext cx="7162800" cy="307975"/>
          </a:xfrm>
          <a:prstGeom prst="rect">
            <a:avLst/>
          </a:prstGeom>
          <a:solidFill>
            <a:srgbClr val="A3A3E0"/>
          </a:solidFill>
          <a:ln w="9525">
            <a:noFill/>
            <a:miter lim="800000"/>
            <a:headEnd/>
            <a:tailEnd/>
          </a:ln>
        </p:spPr>
        <p:txBody>
          <a:bodyPr>
            <a:spAutoFit/>
          </a:bodyPr>
          <a:lstStyle/>
          <a:p>
            <a:pPr algn="ctr"/>
            <a:r>
              <a:rPr lang="en-US" sz="1400"/>
              <a:t>The most efficient use of UV energy: lower energy consumption, longer lasting lamps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0"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4"/>
          <p:cNvSpPr>
            <a:spLocks noGrp="1" noChangeArrowheads="1"/>
          </p:cNvSpPr>
          <p:nvPr>
            <p:ph type="title"/>
          </p:nvPr>
        </p:nvSpPr>
        <p:spPr/>
        <p:txBody>
          <a:bodyPr/>
          <a:lstStyle/>
          <a:p>
            <a:pPr eaLnBrk="1" hangingPunct="1"/>
            <a:r>
              <a:rPr lang="en-US" smtClean="0"/>
              <a:t>Optimized UV Lamp Efficiency</a:t>
            </a:r>
          </a:p>
        </p:txBody>
      </p:sp>
      <p:sp>
        <p:nvSpPr>
          <p:cNvPr id="5" name="Content Placeholder 4"/>
          <p:cNvSpPr>
            <a:spLocks noGrp="1"/>
          </p:cNvSpPr>
          <p:nvPr>
            <p:ph idx="1"/>
          </p:nvPr>
        </p:nvSpPr>
        <p:spPr>
          <a:xfrm>
            <a:off x="0" y="1905000"/>
            <a:ext cx="8229600" cy="1371600"/>
          </a:xfrm>
        </p:spPr>
        <p:txBody>
          <a:bodyPr/>
          <a:lstStyle/>
          <a:p>
            <a:pPr marL="800100" lvl="1" indent="-342900" algn="ctr" eaLnBrk="1" hangingPunct="1">
              <a:buClr>
                <a:schemeClr val="bg1"/>
              </a:buClr>
              <a:buFont typeface="Calibri" pitchFamily="34" charset="0"/>
              <a:buAutoNum type="arabicPeriod"/>
            </a:pPr>
            <a:r>
              <a:rPr lang="en-US" b="1" smtClean="0">
                <a:solidFill>
                  <a:schemeClr val="bg1"/>
                </a:solidFill>
              </a:rPr>
              <a:t>Fiber-Optic and Hydraulic principles applied to UV system design</a:t>
            </a:r>
          </a:p>
          <a:p>
            <a:pPr marL="800100" lvl="1" indent="-342900" algn="ctr" eaLnBrk="1" hangingPunct="1">
              <a:buClr>
                <a:schemeClr val="bg1"/>
              </a:buClr>
              <a:buFont typeface="Calibri" pitchFamily="34" charset="0"/>
              <a:buAutoNum type="arabicPeriod"/>
            </a:pPr>
            <a:r>
              <a:rPr lang="en-US" b="1" smtClean="0">
                <a:solidFill>
                  <a:schemeClr val="bg1"/>
                </a:solidFill>
              </a:rPr>
              <a:t>lamp</a:t>
            </a:r>
          </a:p>
          <a:p>
            <a:pPr marL="800100" lvl="1" indent="-342900" eaLnBrk="1" hangingPunct="1">
              <a:buFont typeface="Calibri" pitchFamily="34" charset="0"/>
              <a:buAutoNum type="arabicPeriod"/>
            </a:pPr>
            <a:r>
              <a:rPr lang="en-US" b="1" smtClean="0">
                <a:solidFill>
                  <a:srgbClr val="003399"/>
                </a:solidFill>
              </a:rPr>
              <a:t>Medium Pressure high-intensity polychromatic lamps</a:t>
            </a:r>
            <a:endParaRPr lang="en-US" smtClean="0">
              <a:solidFill>
                <a:srgbClr val="003399"/>
              </a:solidFill>
            </a:endParaRPr>
          </a:p>
          <a:p>
            <a:pPr marL="800100" lvl="1" indent="-342900"/>
            <a:r>
              <a:rPr lang="en-US" smtClean="0"/>
              <a:t>1x Medium Pressure High-Intensity Atlantium lamp generates more UV than </a:t>
            </a:r>
            <a:br>
              <a:rPr lang="en-US" smtClean="0"/>
            </a:br>
            <a:r>
              <a:rPr lang="en-US" smtClean="0"/>
              <a:t>16x LP lamps or 2x MP lamps</a:t>
            </a:r>
          </a:p>
          <a:p>
            <a:pPr marL="800100" lvl="1" indent="-342900"/>
            <a:r>
              <a:rPr lang="en-US" smtClean="0"/>
              <a:t>Fewer lamps needed: fewer replacements, fewer ballasts: lower costs</a:t>
            </a:r>
          </a:p>
          <a:p>
            <a:pPr marL="800100" lvl="1" indent="-342900"/>
            <a:r>
              <a:rPr lang="en-US" smtClean="0"/>
              <a:t>Polychromatic light leverages entire germicidal spectrum</a:t>
            </a:r>
          </a:p>
          <a:p>
            <a:pPr marL="800100" lvl="1" indent="-342900"/>
            <a:r>
              <a:rPr lang="en-US" smtClean="0"/>
              <a:t>Inactivates even highly resistant microorganisms and their repair mechanism</a:t>
            </a:r>
          </a:p>
          <a:p>
            <a:pPr marL="800100" lvl="1" indent="-342900"/>
            <a:r>
              <a:rPr lang="en-US" smtClean="0"/>
              <a:t>Short lamps much easier to handle</a:t>
            </a:r>
          </a:p>
          <a:p>
            <a:pPr marL="800100" lvl="1" indent="-342900">
              <a:buFont typeface="Wingdings" pitchFamily="2" charset="2"/>
              <a:buNone/>
            </a:pPr>
            <a:endParaRPr lang="en-US" smtClean="0">
              <a:solidFill>
                <a:srgbClr val="003399"/>
              </a:solidFill>
            </a:endParaRPr>
          </a:p>
          <a:p>
            <a:endParaRPr lang="en-US" smtClean="0">
              <a:solidFill>
                <a:srgbClr val="003399"/>
              </a:solidFill>
            </a:endParaRPr>
          </a:p>
        </p:txBody>
      </p:sp>
      <p:sp>
        <p:nvSpPr>
          <p:cNvPr id="20484" name="Slide Number Placeholder 3"/>
          <p:cNvSpPr>
            <a:spLocks noGrp="1"/>
          </p:cNvSpPr>
          <p:nvPr>
            <p:ph type="sldNum" sz="quarter" idx="10"/>
          </p:nvPr>
        </p:nvSpPr>
        <p:spPr>
          <a:noFill/>
        </p:spPr>
        <p:txBody>
          <a:bodyPr/>
          <a:lstStyle/>
          <a:p>
            <a:fld id="{2D0A663F-7235-4513-AC2D-5B210A240B73}" type="slidenum">
              <a:rPr lang="en-US"/>
              <a:pPr/>
              <a:t>49</a:t>
            </a:fld>
            <a:endParaRPr lang="en-US"/>
          </a:p>
        </p:txBody>
      </p:sp>
      <p:grpSp>
        <p:nvGrpSpPr>
          <p:cNvPr id="2" name="Group 1"/>
          <p:cNvGrpSpPr>
            <a:grpSpLocks/>
          </p:cNvGrpSpPr>
          <p:nvPr/>
        </p:nvGrpSpPr>
        <p:grpSpPr bwMode="auto">
          <a:xfrm>
            <a:off x="2667000" y="592138"/>
            <a:ext cx="5410200" cy="2236787"/>
            <a:chOff x="1295400" y="838200"/>
            <a:chExt cx="6094476" cy="2521029"/>
          </a:xfrm>
        </p:grpSpPr>
        <p:pic>
          <p:nvPicPr>
            <p:cNvPr id="20487" name="Picture 3"/>
            <p:cNvPicPr>
              <a:picLocks noChangeAspect="1"/>
            </p:cNvPicPr>
            <p:nvPr/>
          </p:nvPicPr>
          <p:blipFill>
            <a:blip r:embed="rId2" cstate="email"/>
            <a:srcRect/>
            <a:stretch>
              <a:fillRect/>
            </a:stretch>
          </p:blipFill>
          <p:spPr bwMode="auto">
            <a:xfrm>
              <a:off x="1295400" y="838200"/>
              <a:ext cx="6094476" cy="2521029"/>
            </a:xfrm>
            <a:prstGeom prst="rect">
              <a:avLst/>
            </a:prstGeom>
            <a:noFill/>
            <a:ln w="9525">
              <a:noFill/>
              <a:miter lim="800000"/>
              <a:headEnd/>
              <a:tailEnd/>
            </a:ln>
          </p:spPr>
        </p:pic>
        <p:sp>
          <p:nvSpPr>
            <p:cNvPr id="20488" name="Oval 8"/>
            <p:cNvSpPr>
              <a:spLocks noChangeArrowheads="1"/>
            </p:cNvSpPr>
            <p:nvPr/>
          </p:nvSpPr>
          <p:spPr bwMode="auto">
            <a:xfrm>
              <a:off x="4572000" y="1946314"/>
              <a:ext cx="304800" cy="304800"/>
            </a:xfrm>
            <a:prstGeom prst="ellipse">
              <a:avLst/>
            </a:prstGeom>
            <a:solidFill>
              <a:srgbClr val="003399"/>
            </a:solidFill>
            <a:ln w="9525">
              <a:noFill/>
              <a:round/>
              <a:headEnd/>
              <a:tailEnd/>
            </a:ln>
          </p:spPr>
          <p:txBody>
            <a:bodyPr tIns="28800" anchor="ctr"/>
            <a:lstStyle/>
            <a:p>
              <a:pPr algn="ctr"/>
              <a:r>
                <a:rPr lang="en-US" b="1">
                  <a:solidFill>
                    <a:schemeClr val="bg1"/>
                  </a:solidFill>
                </a:rPr>
                <a:t>3</a:t>
              </a:r>
            </a:p>
          </p:txBody>
        </p:sp>
      </p:grpSp>
      <p:pic>
        <p:nvPicPr>
          <p:cNvPr id="20486" name="Picture 4"/>
          <p:cNvPicPr>
            <a:picLocks noChangeAspect="1"/>
          </p:cNvPicPr>
          <p:nvPr/>
        </p:nvPicPr>
        <p:blipFill>
          <a:blip r:embed="rId3" cstate="email"/>
          <a:srcRect/>
          <a:stretch>
            <a:fillRect/>
          </a:stretch>
        </p:blipFill>
        <p:spPr bwMode="auto">
          <a:xfrm>
            <a:off x="4343400" y="4953000"/>
            <a:ext cx="3048000" cy="15636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a:xfrm>
            <a:off x="7924800" y="6356350"/>
            <a:ext cx="762000" cy="365125"/>
          </a:xfrm>
        </p:spPr>
        <p:txBody>
          <a:bodyPr/>
          <a:lstStyle/>
          <a:p>
            <a:pPr>
              <a:defRPr/>
            </a:pPr>
            <a:fld id="{01F012EF-DF82-46EA-924C-D66EEE29275C}" type="slidenum">
              <a:rPr lang="he-IL" smtClean="0"/>
              <a:pPr>
                <a:defRPr/>
              </a:pPr>
              <a:t>50</a:t>
            </a:fld>
            <a:endParaRPr lang="en-US" dirty="0"/>
          </a:p>
        </p:txBody>
      </p:sp>
      <p:grpSp>
        <p:nvGrpSpPr>
          <p:cNvPr id="4" name="Group 5"/>
          <p:cNvGrpSpPr/>
          <p:nvPr/>
        </p:nvGrpSpPr>
        <p:grpSpPr>
          <a:xfrm>
            <a:off x="0" y="0"/>
            <a:ext cx="9158288" cy="6870700"/>
            <a:chOff x="0" y="0"/>
            <a:chExt cx="9158288" cy="6870700"/>
          </a:xfrm>
        </p:grpSpPr>
        <p:pic>
          <p:nvPicPr>
            <p:cNvPr id="3" name="Picture 6"/>
            <p:cNvPicPr>
              <a:picLocks noChangeAspect="1" noChangeArrowheads="1"/>
            </p:cNvPicPr>
            <p:nvPr/>
          </p:nvPicPr>
          <p:blipFill>
            <a:blip r:embed="rId3" cstate="email"/>
            <a:srcRect/>
            <a:stretch>
              <a:fillRect/>
            </a:stretch>
          </p:blipFill>
          <p:spPr bwMode="auto">
            <a:xfrm>
              <a:off x="0" y="0"/>
              <a:ext cx="9158288" cy="6870700"/>
            </a:xfrm>
            <a:prstGeom prst="rect">
              <a:avLst/>
            </a:prstGeom>
            <a:ln>
              <a:noFill/>
            </a:ln>
            <a:effectLst>
              <a:outerShdw blurRad="292100" dist="139700" dir="2700000" algn="tl" rotWithShape="0">
                <a:srgbClr val="333333">
                  <a:alpha val="65000"/>
                </a:srgbClr>
              </a:outerShdw>
            </a:effectLst>
          </p:spPr>
        </p:pic>
        <p:sp>
          <p:nvSpPr>
            <p:cNvPr id="56323" name="TextBox 3"/>
            <p:cNvSpPr txBox="1">
              <a:spLocks noChangeArrowheads="1"/>
            </p:cNvSpPr>
            <p:nvPr/>
          </p:nvSpPr>
          <p:spPr bwMode="auto">
            <a:xfrm>
              <a:off x="463550" y="750888"/>
              <a:ext cx="6242050" cy="369332"/>
            </a:xfrm>
            <a:prstGeom prst="rect">
              <a:avLst/>
            </a:prstGeom>
            <a:noFill/>
            <a:ln w="9525">
              <a:noFill/>
              <a:miter lim="800000"/>
              <a:headEnd/>
              <a:tailEnd/>
            </a:ln>
          </p:spPr>
          <p:txBody>
            <a:bodyPr wrap="square">
              <a:spAutoFit/>
            </a:bodyPr>
            <a:lstStyle/>
            <a:p>
              <a:pPr eaLnBrk="0" hangingPunct="0"/>
              <a:r>
                <a:rPr lang="en-US" b="1" dirty="0" smtClean="0">
                  <a:solidFill>
                    <a:schemeClr val="bg1"/>
                  </a:solidFill>
                </a:rPr>
                <a:t>Sea water - 14MGD </a:t>
              </a:r>
              <a:r>
                <a:rPr lang="en-US" b="1" dirty="0">
                  <a:solidFill>
                    <a:schemeClr val="bg1"/>
                  </a:solidFill>
                </a:rPr>
                <a:t>/ 2250 </a:t>
              </a:r>
              <a:r>
                <a:rPr lang="en-US" b="1" dirty="0" smtClean="0">
                  <a:solidFill>
                    <a:schemeClr val="bg1"/>
                  </a:solidFill>
                </a:rPr>
                <a:t>m</a:t>
              </a:r>
              <a:r>
                <a:rPr lang="en-US" b="1" baseline="30000" dirty="0" smtClean="0">
                  <a:solidFill>
                    <a:schemeClr val="bg1"/>
                  </a:solidFill>
                </a:rPr>
                <a:t>3</a:t>
              </a:r>
              <a:r>
                <a:rPr lang="en-US" b="1" dirty="0" smtClean="0">
                  <a:solidFill>
                    <a:schemeClr val="bg1"/>
                  </a:solidFill>
                </a:rPr>
                <a:t>/hr </a:t>
              </a:r>
              <a:r>
                <a:rPr lang="en-US" sz="1100" b="1" dirty="0" smtClean="0">
                  <a:solidFill>
                    <a:schemeClr val="bg1"/>
                  </a:solidFill>
                </a:rPr>
                <a:t>- Aquaculture in Norway  </a:t>
              </a:r>
              <a:endParaRPr lang="he-IL" sz="1100" b="1" dirty="0">
                <a:solidFill>
                  <a:schemeClr val="bg1"/>
                </a:solidFill>
              </a:endParaRPr>
            </a:p>
          </p:txBody>
        </p:sp>
      </p:grpSp>
      <p:grpSp>
        <p:nvGrpSpPr>
          <p:cNvPr id="5" name="Group 7"/>
          <p:cNvGrpSpPr/>
          <p:nvPr/>
        </p:nvGrpSpPr>
        <p:grpSpPr>
          <a:xfrm>
            <a:off x="0" y="0"/>
            <a:ext cx="9178223" cy="6948000"/>
            <a:chOff x="0" y="0"/>
            <a:chExt cx="9178223" cy="6948000"/>
          </a:xfrm>
        </p:grpSpPr>
        <p:pic>
          <p:nvPicPr>
            <p:cNvPr id="37889" name="Picture 1"/>
            <p:cNvPicPr>
              <a:picLocks noChangeAspect="1" noChangeArrowheads="1"/>
            </p:cNvPicPr>
            <p:nvPr/>
          </p:nvPicPr>
          <p:blipFill>
            <a:blip r:embed="rId4" cstate="email"/>
            <a:srcRect l="16250" t="7000" r="16875" b="12000"/>
            <a:stretch>
              <a:fillRect/>
            </a:stretch>
          </p:blipFill>
          <p:spPr bwMode="auto">
            <a:xfrm>
              <a:off x="0" y="0"/>
              <a:ext cx="9178223" cy="6948000"/>
            </a:xfrm>
            <a:prstGeom prst="rect">
              <a:avLst/>
            </a:prstGeom>
            <a:noFill/>
            <a:ln w="9525">
              <a:noFill/>
              <a:miter lim="800000"/>
              <a:headEnd/>
              <a:tailEnd/>
            </a:ln>
          </p:spPr>
        </p:pic>
        <p:sp>
          <p:nvSpPr>
            <p:cNvPr id="7" name="TextBox 3"/>
            <p:cNvSpPr txBox="1">
              <a:spLocks noChangeArrowheads="1"/>
            </p:cNvSpPr>
            <p:nvPr/>
          </p:nvSpPr>
          <p:spPr bwMode="auto">
            <a:xfrm>
              <a:off x="485320" y="746759"/>
              <a:ext cx="7994650" cy="369332"/>
            </a:xfrm>
            <a:prstGeom prst="rect">
              <a:avLst/>
            </a:prstGeom>
            <a:noFill/>
            <a:ln w="9525">
              <a:noFill/>
              <a:miter lim="800000"/>
              <a:headEnd/>
              <a:tailEnd/>
            </a:ln>
          </p:spPr>
          <p:txBody>
            <a:bodyPr wrap="square">
              <a:spAutoFit/>
            </a:bodyPr>
            <a:lstStyle/>
            <a:p>
              <a:pPr eaLnBrk="0" hangingPunct="0"/>
              <a:r>
                <a:rPr lang="en-US" b="1" dirty="0" smtClean="0">
                  <a:solidFill>
                    <a:schemeClr val="bg1"/>
                  </a:solidFill>
                </a:rPr>
                <a:t>Surface water – 25.3MGD </a:t>
              </a:r>
              <a:r>
                <a:rPr lang="en-US" b="1" dirty="0">
                  <a:solidFill>
                    <a:schemeClr val="bg1"/>
                  </a:solidFill>
                </a:rPr>
                <a:t>/ </a:t>
              </a:r>
              <a:r>
                <a:rPr lang="en-US" b="1" dirty="0" smtClean="0">
                  <a:solidFill>
                    <a:schemeClr val="bg1"/>
                  </a:solidFill>
                </a:rPr>
                <a:t>4000 m</a:t>
              </a:r>
              <a:r>
                <a:rPr lang="en-US" b="1" baseline="30000" dirty="0" smtClean="0">
                  <a:solidFill>
                    <a:schemeClr val="bg1"/>
                  </a:solidFill>
                </a:rPr>
                <a:t>3</a:t>
              </a:r>
              <a:r>
                <a:rPr lang="en-US" b="1" dirty="0" smtClean="0">
                  <a:solidFill>
                    <a:schemeClr val="bg1"/>
                  </a:solidFill>
                </a:rPr>
                <a:t>/hr </a:t>
              </a:r>
              <a:r>
                <a:rPr lang="en-US" sz="1100" b="1" dirty="0" smtClean="0">
                  <a:solidFill>
                    <a:schemeClr val="bg1"/>
                  </a:solidFill>
                </a:rPr>
                <a:t>- Aquaculture in Chile   </a:t>
              </a:r>
              <a:endParaRPr lang="he-IL" b="1" dirty="0">
                <a:solidFill>
                  <a:schemeClr val="bg1"/>
                </a:solidFill>
              </a:endParaRPr>
            </a:p>
          </p:txBody>
        </p:sp>
      </p:grpSp>
    </p:spTree>
    <p:extLst>
      <p:ext uri="{BB962C8B-B14F-4D97-AF65-F5344CB8AC3E}">
        <p14:creationId xmlns:p14="http://schemas.microsoft.com/office/powerpoint/2010/main" val="124327828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sz="3600" dirty="0" smtClean="0"/>
              <a:t>ATLANTIUM’S CHARTER MACRO/MICRO FOULING CONTROL PROGRAM</a:t>
            </a:r>
          </a:p>
          <a:p>
            <a:pPr lvl="1"/>
            <a:r>
              <a:rPr lang="en-US" dirty="0" smtClean="0"/>
              <a:t>ATLANTIUM WILL SUPPLY</a:t>
            </a:r>
            <a:r>
              <a:rPr lang="en-US" dirty="0"/>
              <a:t> </a:t>
            </a:r>
            <a:r>
              <a:rPr lang="en-US" dirty="0" smtClean="0"/>
              <a:t>- AT NO CHARGE:</a:t>
            </a:r>
          </a:p>
          <a:p>
            <a:pPr lvl="2"/>
            <a:r>
              <a:rPr lang="en-US" dirty="0" smtClean="0"/>
              <a:t>System designed / supplied, at no charge, to client</a:t>
            </a:r>
          </a:p>
          <a:p>
            <a:pPr lvl="2"/>
            <a:r>
              <a:rPr lang="en-US" dirty="0" smtClean="0"/>
              <a:t>Hire RNT to oversee study, results and write up white paper</a:t>
            </a:r>
          </a:p>
          <a:p>
            <a:pPr lvl="2"/>
            <a:r>
              <a:rPr lang="en-US" dirty="0" smtClean="0"/>
              <a:t>Maintenance &amp; lamps during trial</a:t>
            </a:r>
          </a:p>
          <a:p>
            <a:pPr lvl="1"/>
            <a:r>
              <a:rPr lang="en-US" dirty="0" smtClean="0"/>
              <a:t>Utility will supply:</a:t>
            </a:r>
          </a:p>
          <a:p>
            <a:pPr lvl="2"/>
            <a:r>
              <a:rPr lang="en-US" dirty="0" smtClean="0"/>
              <a:t>Installation of system</a:t>
            </a:r>
          </a:p>
          <a:p>
            <a:pPr lvl="2"/>
            <a:r>
              <a:rPr lang="en-US" dirty="0" smtClean="0"/>
              <a:t>Analytical / testing mutually agreed upon by RNT and Utility</a:t>
            </a:r>
          </a:p>
          <a:p>
            <a:pPr lvl="1"/>
            <a:r>
              <a:rPr lang="en-US" dirty="0" smtClean="0"/>
              <a:t>At conclusion of trial:</a:t>
            </a:r>
          </a:p>
          <a:p>
            <a:pPr lvl="2"/>
            <a:r>
              <a:rPr lang="en-US" dirty="0" smtClean="0"/>
              <a:t>With success:</a:t>
            </a:r>
          </a:p>
          <a:p>
            <a:pPr lvl="3"/>
            <a:r>
              <a:rPr lang="en-US" dirty="0" smtClean="0"/>
              <a:t>Utility can purchase the system or continue on a lease / maintenance fee</a:t>
            </a:r>
          </a:p>
          <a:p>
            <a:pPr lvl="2"/>
            <a:r>
              <a:rPr lang="en-US" dirty="0" smtClean="0"/>
              <a:t>Return system at no charge</a:t>
            </a:r>
          </a:p>
          <a:p>
            <a:pPr lvl="1"/>
            <a:endParaRPr lang="en-US" dirty="0"/>
          </a:p>
        </p:txBody>
      </p:sp>
      <p:sp>
        <p:nvSpPr>
          <p:cNvPr id="3" name="Title 2"/>
          <p:cNvSpPr>
            <a:spLocks noGrp="1"/>
          </p:cNvSpPr>
          <p:nvPr>
            <p:ph type="title"/>
          </p:nvPr>
        </p:nvSpPr>
        <p:spPr/>
        <p:txBody>
          <a:bodyPr/>
          <a:lstStyle/>
          <a:p>
            <a:r>
              <a:rPr lang="en-US" dirty="0" smtClean="0"/>
              <a:t>ATLANTIUM’S CHARTER AIS PROGRAM</a:t>
            </a:r>
            <a:endParaRPr lang="en-US" dirty="0"/>
          </a:p>
        </p:txBody>
      </p:sp>
      <p:sp>
        <p:nvSpPr>
          <p:cNvPr id="4" name="Slide Number Placeholder 3"/>
          <p:cNvSpPr>
            <a:spLocks noGrp="1"/>
          </p:cNvSpPr>
          <p:nvPr>
            <p:ph type="sldNum" sz="quarter" idx="10"/>
          </p:nvPr>
        </p:nvSpPr>
        <p:spPr/>
        <p:txBody>
          <a:bodyPr/>
          <a:lstStyle/>
          <a:p>
            <a:fld id="{788C79C9-16EA-4E27-BB9F-AEDEC9ADB76A}" type="slidenum">
              <a:rPr lang="en-US" smtClean="0"/>
              <a:pPr/>
              <a:t>51</a:t>
            </a:fld>
            <a:endParaRPr lang="en-US"/>
          </a:p>
        </p:txBody>
      </p:sp>
    </p:spTree>
    <p:extLst>
      <p:ext uri="{BB962C8B-B14F-4D97-AF65-F5344CB8AC3E}">
        <p14:creationId xmlns:p14="http://schemas.microsoft.com/office/powerpoint/2010/main" val="3658337205"/>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Content Placeholder 3"/>
          <p:cNvSpPr>
            <a:spLocks noGrp="1"/>
          </p:cNvSpPr>
          <p:nvPr>
            <p:ph idx="1"/>
          </p:nvPr>
        </p:nvSpPr>
        <p:spPr/>
        <p:txBody>
          <a:bodyPr/>
          <a:lstStyle/>
          <a:p>
            <a:r>
              <a:rPr lang="en-US" dirty="0" smtClean="0"/>
              <a:t>Proven Comprehensive solution </a:t>
            </a:r>
          </a:p>
          <a:p>
            <a:pPr lvl="1"/>
            <a:r>
              <a:rPr lang="en-US" dirty="0" smtClean="0"/>
              <a:t>Directly targets mussels and algae</a:t>
            </a:r>
          </a:p>
          <a:p>
            <a:pPr lvl="1"/>
            <a:r>
              <a:rPr lang="en-US" dirty="0" smtClean="0"/>
              <a:t>Pro-active instead of a Re-active approach</a:t>
            </a:r>
          </a:p>
          <a:p>
            <a:r>
              <a:rPr lang="en-US" dirty="0" smtClean="0"/>
              <a:t>Dramatically improves power efficiency</a:t>
            </a:r>
          </a:p>
          <a:p>
            <a:pPr lvl="1"/>
            <a:r>
              <a:rPr lang="en-US" dirty="0" smtClean="0"/>
              <a:t>Optimize heat-transfer coefficient - $$$</a:t>
            </a:r>
          </a:p>
          <a:p>
            <a:pPr lvl="1"/>
            <a:r>
              <a:rPr lang="en-US" dirty="0" smtClean="0"/>
              <a:t>Extend maintenance intervals and plant shut-down</a:t>
            </a:r>
          </a:p>
          <a:p>
            <a:r>
              <a:rPr lang="en-US" dirty="0" smtClean="0"/>
              <a:t>Significantly reduces chemicals usage</a:t>
            </a:r>
          </a:p>
          <a:p>
            <a:pPr lvl="1"/>
            <a:r>
              <a:rPr lang="en-US" dirty="0" smtClean="0"/>
              <a:t>Decreases corrosion, erosion and scaling </a:t>
            </a:r>
          </a:p>
          <a:p>
            <a:pPr lvl="1"/>
            <a:r>
              <a:rPr lang="en-US" dirty="0" smtClean="0"/>
              <a:t>Improves compliance with regulations – BEST in RISK Mitigation</a:t>
            </a:r>
          </a:p>
          <a:p>
            <a:pPr lvl="1"/>
            <a:r>
              <a:rPr lang="en-US" dirty="0" smtClean="0"/>
              <a:t>Employee Safety</a:t>
            </a:r>
          </a:p>
          <a:p>
            <a:r>
              <a:rPr lang="en-US" dirty="0" smtClean="0"/>
              <a:t>Easy to implement: </a:t>
            </a:r>
          </a:p>
          <a:p>
            <a:pPr lvl="1"/>
            <a:r>
              <a:rPr lang="en-US" dirty="0" smtClean="0"/>
              <a:t>Small foot print</a:t>
            </a:r>
          </a:p>
          <a:p>
            <a:pPr lvl="1"/>
            <a:r>
              <a:rPr lang="en-US" dirty="0" smtClean="0"/>
              <a:t>No contact time needed (tanks)</a:t>
            </a:r>
          </a:p>
        </p:txBody>
      </p:sp>
      <p:sp>
        <p:nvSpPr>
          <p:cNvPr id="11267" name="Title 2"/>
          <p:cNvSpPr>
            <a:spLocks noGrp="1"/>
          </p:cNvSpPr>
          <p:nvPr>
            <p:ph type="title"/>
          </p:nvPr>
        </p:nvSpPr>
        <p:spPr/>
        <p:txBody>
          <a:bodyPr/>
          <a:lstStyle/>
          <a:p>
            <a:r>
              <a:rPr lang="en-US" smtClean="0"/>
              <a:t>Atlantium Solution: More Efficiency Less Costs.</a:t>
            </a:r>
          </a:p>
        </p:txBody>
      </p:sp>
      <p:sp>
        <p:nvSpPr>
          <p:cNvPr id="11268" name="Slide Number Placeholder 1"/>
          <p:cNvSpPr>
            <a:spLocks noGrp="1"/>
          </p:cNvSpPr>
          <p:nvPr>
            <p:ph type="sldNum" sz="quarter" idx="10"/>
          </p:nvPr>
        </p:nvSpPr>
        <p:spPr>
          <a:noFill/>
        </p:spPr>
        <p:txBody>
          <a:bodyPr/>
          <a:lstStyle/>
          <a:p>
            <a:fld id="{8D06E6CC-4011-4186-A754-B482BB75C04E}" type="slidenum">
              <a:rPr lang="he-IL"/>
              <a:pPr/>
              <a:t>52</a:t>
            </a:fld>
            <a:endParaRPr lang="en-US"/>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Number Placeholder 3"/>
          <p:cNvSpPr>
            <a:spLocks noGrp="1"/>
          </p:cNvSpPr>
          <p:nvPr>
            <p:ph type="sldNum" sz="quarter" idx="10"/>
          </p:nvPr>
        </p:nvSpPr>
        <p:spPr>
          <a:noFill/>
        </p:spPr>
        <p:txBody>
          <a:bodyPr/>
          <a:lstStyle/>
          <a:p>
            <a:fld id="{657BBE1E-9381-416F-9D5D-5DF357D05072}" type="slidenum">
              <a:rPr lang="en-US"/>
              <a:pPr/>
              <a:t>53</a:t>
            </a:fld>
            <a:endParaRPr lang="en-US"/>
          </a:p>
        </p:txBody>
      </p:sp>
      <p:sp>
        <p:nvSpPr>
          <p:cNvPr id="25603" name="Rectangle 2"/>
          <p:cNvSpPr>
            <a:spLocks noGrp="1" noChangeArrowheads="1"/>
          </p:cNvSpPr>
          <p:nvPr>
            <p:ph type="title"/>
          </p:nvPr>
        </p:nvSpPr>
        <p:spPr/>
        <p:txBody>
          <a:bodyPr/>
          <a:lstStyle/>
          <a:p>
            <a:pPr eaLnBrk="1" hangingPunct="1"/>
            <a:r>
              <a:rPr lang="en-US" dirty="0" smtClean="0"/>
              <a:t>SAFE, SIMPLE AND SECURE</a:t>
            </a:r>
            <a:endParaRPr lang="he-IL" dirty="0" smtClean="0"/>
          </a:p>
        </p:txBody>
      </p:sp>
      <p:sp>
        <p:nvSpPr>
          <p:cNvPr id="25604" name="Rectangle 3"/>
          <p:cNvSpPr>
            <a:spLocks noGrp="1" noChangeArrowheads="1"/>
          </p:cNvSpPr>
          <p:nvPr>
            <p:ph type="body" idx="1"/>
          </p:nvPr>
        </p:nvSpPr>
        <p:spPr>
          <a:xfrm>
            <a:off x="5257800" y="2724150"/>
            <a:ext cx="2641600" cy="2362200"/>
          </a:xfrm>
        </p:spPr>
        <p:txBody>
          <a:bodyPr/>
          <a:lstStyle/>
          <a:p>
            <a:pPr eaLnBrk="1" hangingPunct="1">
              <a:lnSpc>
                <a:spcPct val="110000"/>
              </a:lnSpc>
              <a:buFont typeface="Wingdings" pitchFamily="2" charset="2"/>
              <a:buNone/>
            </a:pPr>
            <a:r>
              <a:rPr lang="en-US" sz="1200" b="1" dirty="0" err="1" smtClean="0"/>
              <a:t>Atlantium</a:t>
            </a:r>
            <a:r>
              <a:rPr lang="en-US" sz="1200" b="1" dirty="0" smtClean="0"/>
              <a:t> Technologies Ltd.</a:t>
            </a:r>
          </a:p>
          <a:p>
            <a:pPr eaLnBrk="1" hangingPunct="1">
              <a:lnSpc>
                <a:spcPct val="110000"/>
              </a:lnSpc>
              <a:buFont typeface="Wingdings" pitchFamily="2" charset="2"/>
              <a:buNone/>
            </a:pPr>
            <a:r>
              <a:rPr lang="en-US" sz="1200" dirty="0" err="1" smtClean="0"/>
              <a:t>Har</a:t>
            </a:r>
            <a:r>
              <a:rPr lang="en-US" sz="1200" dirty="0" smtClean="0"/>
              <a:t> </a:t>
            </a:r>
            <a:r>
              <a:rPr lang="en-US" sz="1200" dirty="0" err="1" smtClean="0"/>
              <a:t>Tuv</a:t>
            </a:r>
            <a:r>
              <a:rPr lang="en-US" sz="1200" dirty="0" smtClean="0"/>
              <a:t> Industrial Park</a:t>
            </a:r>
          </a:p>
          <a:p>
            <a:pPr eaLnBrk="1" hangingPunct="1">
              <a:lnSpc>
                <a:spcPct val="110000"/>
              </a:lnSpc>
              <a:buFont typeface="Wingdings" pitchFamily="2" charset="2"/>
              <a:buNone/>
            </a:pPr>
            <a:r>
              <a:rPr lang="en-US" sz="1200" dirty="0" smtClean="0"/>
              <a:t>POB 11071, Israel 99100</a:t>
            </a:r>
          </a:p>
          <a:p>
            <a:pPr eaLnBrk="1" hangingPunct="1">
              <a:lnSpc>
                <a:spcPct val="110000"/>
              </a:lnSpc>
              <a:buFont typeface="Wingdings" pitchFamily="2" charset="2"/>
              <a:buNone/>
            </a:pPr>
            <a:r>
              <a:rPr lang="en-US" sz="1200" dirty="0" smtClean="0"/>
              <a:t>Tel: +972-2-992 5001</a:t>
            </a:r>
          </a:p>
          <a:p>
            <a:pPr eaLnBrk="1" hangingPunct="1">
              <a:lnSpc>
                <a:spcPct val="110000"/>
              </a:lnSpc>
              <a:buFont typeface="Wingdings" pitchFamily="2" charset="2"/>
              <a:buNone/>
            </a:pPr>
            <a:r>
              <a:rPr lang="en-US" sz="1200" dirty="0" smtClean="0"/>
              <a:t>Fax: +972-2-992 5005</a:t>
            </a:r>
          </a:p>
          <a:p>
            <a:pPr eaLnBrk="1" hangingPunct="1">
              <a:lnSpc>
                <a:spcPct val="110000"/>
              </a:lnSpc>
              <a:buFont typeface="Wingdings" pitchFamily="2" charset="2"/>
              <a:buNone/>
            </a:pPr>
            <a:r>
              <a:rPr lang="en-US" sz="1200" dirty="0" smtClean="0">
                <a:hlinkClick r:id="rId2" tooltip="blocked::mailto:info@atlantium.com"/>
              </a:rPr>
              <a:t>info@atlantium.com</a:t>
            </a:r>
            <a:endParaRPr lang="en-US" sz="1200" dirty="0" smtClean="0"/>
          </a:p>
          <a:p>
            <a:pPr eaLnBrk="1" hangingPunct="1">
              <a:lnSpc>
                <a:spcPct val="110000"/>
              </a:lnSpc>
              <a:buFont typeface="Wingdings" pitchFamily="2" charset="2"/>
              <a:buNone/>
            </a:pPr>
            <a:r>
              <a:rPr lang="en-US" sz="1200" dirty="0" smtClean="0"/>
              <a:t>www.atlantium.com</a:t>
            </a:r>
          </a:p>
          <a:p>
            <a:pPr eaLnBrk="1" hangingPunct="1">
              <a:lnSpc>
                <a:spcPct val="110000"/>
              </a:lnSpc>
            </a:pPr>
            <a:endParaRPr lang="en-US" sz="1600" dirty="0" smtClean="0"/>
          </a:p>
        </p:txBody>
      </p:sp>
      <p:sp>
        <p:nvSpPr>
          <p:cNvPr id="25605" name="Rectangle 4"/>
          <p:cNvSpPr>
            <a:spLocks noChangeArrowheads="1"/>
          </p:cNvSpPr>
          <p:nvPr/>
        </p:nvSpPr>
        <p:spPr bwMode="auto">
          <a:xfrm>
            <a:off x="1552575" y="2038350"/>
            <a:ext cx="3048000" cy="685800"/>
          </a:xfrm>
          <a:prstGeom prst="rect">
            <a:avLst/>
          </a:prstGeom>
          <a:noFill/>
          <a:ln w="9525">
            <a:noFill/>
            <a:miter lim="800000"/>
            <a:headEnd/>
            <a:tailEnd/>
          </a:ln>
        </p:spPr>
        <p:txBody>
          <a:bodyPr/>
          <a:lstStyle/>
          <a:p>
            <a:pPr>
              <a:lnSpc>
                <a:spcPct val="90000"/>
              </a:lnSpc>
              <a:spcBef>
                <a:spcPct val="20000"/>
              </a:spcBef>
              <a:buClr>
                <a:srgbClr val="015699"/>
              </a:buClr>
              <a:buFont typeface="Wingdings" pitchFamily="2" charset="2"/>
              <a:buNone/>
            </a:pPr>
            <a:r>
              <a:rPr lang="en-US" sz="3200" b="1">
                <a:solidFill>
                  <a:srgbClr val="015699"/>
                </a:solidFill>
                <a:latin typeface="Calibri" pitchFamily="34" charset="0"/>
              </a:rPr>
              <a:t>Thank You</a:t>
            </a:r>
          </a:p>
        </p:txBody>
      </p:sp>
      <p:sp>
        <p:nvSpPr>
          <p:cNvPr id="2" name="TextBox 1"/>
          <p:cNvSpPr txBox="1"/>
          <p:nvPr/>
        </p:nvSpPr>
        <p:spPr>
          <a:xfrm>
            <a:off x="1371599" y="2724150"/>
            <a:ext cx="3657601" cy="1477328"/>
          </a:xfrm>
          <a:prstGeom prst="rect">
            <a:avLst/>
          </a:prstGeom>
          <a:noFill/>
        </p:spPr>
        <p:txBody>
          <a:bodyPr wrap="square" rtlCol="0">
            <a:spAutoFit/>
          </a:bodyPr>
          <a:lstStyle/>
          <a:p>
            <a:r>
              <a:rPr lang="en-US" b="1" dirty="0" err="1"/>
              <a:t>Atlantium</a:t>
            </a:r>
            <a:r>
              <a:rPr lang="en-US" b="1" dirty="0"/>
              <a:t> Technologies Ltd</a:t>
            </a:r>
            <a:r>
              <a:rPr lang="en-US" b="1" dirty="0" smtClean="0"/>
              <a:t>.</a:t>
            </a:r>
            <a:endParaRPr lang="en-US" dirty="0" smtClean="0"/>
          </a:p>
          <a:p>
            <a:r>
              <a:rPr lang="en-US" dirty="0" smtClean="0"/>
              <a:t>DENNIS BITTER</a:t>
            </a:r>
          </a:p>
          <a:p>
            <a:r>
              <a:rPr lang="en-US" sz="1400" dirty="0" smtClean="0"/>
              <a:t>Director of Sales - Aquatic Invasive Species</a:t>
            </a:r>
          </a:p>
          <a:p>
            <a:r>
              <a:rPr lang="en-US" sz="2000" dirty="0" smtClean="0"/>
              <a:t>(714) 305-6111 mobile</a:t>
            </a:r>
          </a:p>
          <a:p>
            <a:r>
              <a:rPr lang="en-US" sz="2000" dirty="0" smtClean="0"/>
              <a:t>(941) 923-9990 office</a:t>
            </a:r>
            <a:endParaRPr lang="en-US" sz="2000" dirty="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Operation principles:</a:t>
            </a:r>
          </a:p>
        </p:txBody>
      </p:sp>
      <p:sp>
        <p:nvSpPr>
          <p:cNvPr id="4" name="Slide Number Placeholder 3"/>
          <p:cNvSpPr>
            <a:spLocks noGrp="1"/>
          </p:cNvSpPr>
          <p:nvPr>
            <p:ph type="sldNum" sz="quarter" idx="10"/>
          </p:nvPr>
        </p:nvSpPr>
        <p:spPr/>
        <p:txBody>
          <a:bodyPr/>
          <a:lstStyle/>
          <a:p>
            <a:pPr>
              <a:defRPr/>
            </a:pPr>
            <a:fld id="{3D9F4A3A-5CDF-499B-94A4-66D9F63EC7A5}" type="slidenum">
              <a:rPr lang="he-IL" smtClean="0"/>
              <a:pPr>
                <a:defRPr/>
              </a:pPr>
              <a:t>54</a:t>
            </a:fld>
            <a:endParaRPr lang="en-US"/>
          </a:p>
        </p:txBody>
      </p:sp>
      <p:pic>
        <p:nvPicPr>
          <p:cNvPr id="5" name="Picture 27"/>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7057" y="1654179"/>
            <a:ext cx="8712200" cy="3657600"/>
          </a:xfrm>
          <a:prstGeom prst="rect">
            <a:avLst/>
          </a:prstGeom>
          <a:noFill/>
          <a:ln w="9525">
            <a:noFill/>
            <a:miter lim="800000"/>
            <a:headEnd/>
            <a:tailEnd/>
          </a:ln>
          <a:effectLst>
            <a:outerShdw dist="139700" dir="2700000" algn="tl" rotWithShape="0">
              <a:srgbClr val="333333">
                <a:alpha val="64999"/>
              </a:srgbClr>
            </a:outerShdw>
          </a:effectLst>
        </p:spPr>
      </p:pic>
      <p:sp>
        <p:nvSpPr>
          <p:cNvPr id="6" name="Rectangle 5"/>
          <p:cNvSpPr>
            <a:spLocks noChangeArrowheads="1"/>
          </p:cNvSpPr>
          <p:nvPr/>
        </p:nvSpPr>
        <p:spPr bwMode="auto">
          <a:xfrm>
            <a:off x="4745719" y="3017842"/>
            <a:ext cx="4149725" cy="841375"/>
          </a:xfrm>
          <a:prstGeom prst="rect">
            <a:avLst/>
          </a:prstGeom>
          <a:solidFill>
            <a:srgbClr val="0066FF">
              <a:alpha val="41960"/>
            </a:srgbClr>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endParaRPr lang="he-IL" sz="2000"/>
          </a:p>
        </p:txBody>
      </p:sp>
      <p:grpSp>
        <p:nvGrpSpPr>
          <p:cNvPr id="3" name="Group 8"/>
          <p:cNvGrpSpPr/>
          <p:nvPr/>
        </p:nvGrpSpPr>
        <p:grpSpPr>
          <a:xfrm>
            <a:off x="4492679" y="2938301"/>
            <a:ext cx="128786" cy="1016311"/>
            <a:chOff x="4550735" y="3141497"/>
            <a:chExt cx="128786" cy="1016311"/>
          </a:xfrm>
          <a:solidFill>
            <a:srgbClr val="9900CC"/>
          </a:solidFill>
        </p:grpSpPr>
        <p:sp>
          <p:nvSpPr>
            <p:cNvPr id="8" name="Rounded Rectangle 7"/>
            <p:cNvSpPr/>
            <p:nvPr/>
          </p:nvSpPr>
          <p:spPr bwMode="auto">
            <a:xfrm>
              <a:off x="4550735" y="3232298"/>
              <a:ext cx="127591" cy="839972"/>
            </a:xfrm>
            <a:prstGeom prst="roundRect">
              <a:avLst/>
            </a:prstGeom>
            <a:grpFill/>
            <a:ln>
              <a:headEnd type="none" w="med" len="med"/>
              <a:tailEnd type="none" w="med" len="med"/>
            </a:ln>
          </p:spPr>
          <p:style>
            <a:lnRef idx="0">
              <a:schemeClr val="accent3"/>
            </a:lnRef>
            <a:fillRef idx="3">
              <a:schemeClr val="accent3"/>
            </a:fillRef>
            <a:effectRef idx="3">
              <a:schemeClr val="accent3"/>
            </a:effectRef>
            <a:fontRef idx="minor">
              <a:schemeClr val="lt1"/>
            </a:fontRef>
          </p:style>
          <p:txBody>
            <a:bodyPr rtlCol="1"/>
            <a:lstStyle/>
            <a:p>
              <a:pPr>
                <a:defRPr/>
              </a:pPr>
              <a:endParaRPr lang="he-IL" sz="2000">
                <a:solidFill>
                  <a:schemeClr val="tx1"/>
                </a:solidFill>
              </a:endParaRPr>
            </a:p>
          </p:txBody>
        </p:sp>
        <p:sp>
          <p:nvSpPr>
            <p:cNvPr id="9" name="Isosceles Triangle 8"/>
            <p:cNvSpPr/>
            <p:nvPr/>
          </p:nvSpPr>
          <p:spPr bwMode="auto">
            <a:xfrm>
              <a:off x="4555171" y="3141497"/>
              <a:ext cx="123416" cy="100977"/>
            </a:xfrm>
            <a:prstGeom prst="triangle">
              <a:avLst/>
            </a:prstGeom>
            <a:grpFill/>
            <a:ln>
              <a:headEnd type="none" w="med" len="med"/>
              <a:tailEnd type="none" w="med" len="med"/>
            </a:ln>
          </p:spPr>
          <p:style>
            <a:lnRef idx="0">
              <a:schemeClr val="accent3"/>
            </a:lnRef>
            <a:fillRef idx="3">
              <a:schemeClr val="accent3"/>
            </a:fillRef>
            <a:effectRef idx="3">
              <a:schemeClr val="accent3"/>
            </a:effectRef>
            <a:fontRef idx="minor">
              <a:schemeClr val="lt1"/>
            </a:fontRef>
          </p:style>
          <p:txBody>
            <a:bodyPr rtlCol="1"/>
            <a:lstStyle/>
            <a:p>
              <a:pPr>
                <a:defRPr/>
              </a:pPr>
              <a:endParaRPr lang="he-IL" sz="2000">
                <a:solidFill>
                  <a:schemeClr val="tx1"/>
                </a:solidFill>
              </a:endParaRPr>
            </a:p>
          </p:txBody>
        </p:sp>
        <p:sp>
          <p:nvSpPr>
            <p:cNvPr id="10" name="Isosceles Triangle 9"/>
            <p:cNvSpPr/>
            <p:nvPr/>
          </p:nvSpPr>
          <p:spPr bwMode="auto">
            <a:xfrm rot="10800000" flipH="1">
              <a:off x="4556105" y="4056831"/>
              <a:ext cx="123416" cy="100977"/>
            </a:xfrm>
            <a:prstGeom prst="triangle">
              <a:avLst/>
            </a:prstGeom>
            <a:grpFill/>
            <a:ln>
              <a:headEnd type="none" w="med" len="med"/>
              <a:tailEnd type="none" w="med" len="med"/>
            </a:ln>
          </p:spPr>
          <p:style>
            <a:lnRef idx="0">
              <a:schemeClr val="accent3"/>
            </a:lnRef>
            <a:fillRef idx="3">
              <a:schemeClr val="accent3"/>
            </a:fillRef>
            <a:effectRef idx="3">
              <a:schemeClr val="accent3"/>
            </a:effectRef>
            <a:fontRef idx="minor">
              <a:schemeClr val="lt1"/>
            </a:fontRef>
          </p:style>
          <p:txBody>
            <a:bodyPr rtlCol="1"/>
            <a:lstStyle/>
            <a:p>
              <a:pPr>
                <a:defRPr/>
              </a:pPr>
              <a:endParaRPr lang="he-IL" sz="2000">
                <a:solidFill>
                  <a:schemeClr val="tx1"/>
                </a:solidFill>
              </a:endParaRPr>
            </a:p>
          </p:txBody>
        </p:sp>
      </p:grpSp>
      <p:sp>
        <p:nvSpPr>
          <p:cNvPr id="11" name="Rectangle 10"/>
          <p:cNvSpPr>
            <a:spLocks noChangeArrowheads="1"/>
          </p:cNvSpPr>
          <p:nvPr/>
        </p:nvSpPr>
        <p:spPr bwMode="auto">
          <a:xfrm>
            <a:off x="4736194" y="3021017"/>
            <a:ext cx="4179888" cy="855662"/>
          </a:xfrm>
          <a:prstGeom prst="rect">
            <a:avLst/>
          </a:prstGeom>
          <a:gradFill rotWithShape="1">
            <a:gsLst>
              <a:gs pos="0">
                <a:srgbClr val="FF0000"/>
              </a:gs>
              <a:gs pos="100000">
                <a:srgbClr val="B514A6">
                  <a:alpha val="79999"/>
                </a:srgbClr>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sz="2000"/>
              <a:t> </a:t>
            </a:r>
            <a:endParaRPr lang="he-IL" sz="2000"/>
          </a:p>
        </p:txBody>
      </p:sp>
      <p:grpSp>
        <p:nvGrpSpPr>
          <p:cNvPr id="7" name="Group 89"/>
          <p:cNvGrpSpPr>
            <a:grpSpLocks/>
          </p:cNvGrpSpPr>
          <p:nvPr/>
        </p:nvGrpSpPr>
        <p:grpSpPr bwMode="auto">
          <a:xfrm>
            <a:off x="6277657" y="1490667"/>
            <a:ext cx="2238375" cy="1517650"/>
            <a:chOff x="3060" y="1530"/>
            <a:chExt cx="1410" cy="956"/>
          </a:xfrm>
        </p:grpSpPr>
        <p:sp>
          <p:nvSpPr>
            <p:cNvPr id="13" name="Text Box 90"/>
            <p:cNvSpPr txBox="1">
              <a:spLocks noChangeArrowheads="1"/>
            </p:cNvSpPr>
            <p:nvPr/>
          </p:nvSpPr>
          <p:spPr bwMode="auto">
            <a:xfrm>
              <a:off x="3457" y="1915"/>
              <a:ext cx="1013" cy="182"/>
            </a:xfrm>
            <a:prstGeom prst="rect">
              <a:avLst/>
            </a:prstGeom>
            <a:ln>
              <a:headEnd/>
              <a:tailEnd/>
            </a:ln>
          </p:spPr>
          <p:style>
            <a:lnRef idx="0">
              <a:schemeClr val="accent3"/>
            </a:lnRef>
            <a:fillRef idx="3">
              <a:schemeClr val="accent3"/>
            </a:fillRef>
            <a:effectRef idx="3">
              <a:schemeClr val="accent3"/>
            </a:effectRef>
            <a:fontRef idx="minor">
              <a:schemeClr val="lt1"/>
            </a:fontRef>
          </p:style>
          <p:txBody>
            <a:bodyPr lIns="18000" rIns="18000" anchor="ctr"/>
            <a:lstStyle/>
            <a:p>
              <a:pPr algn="ctr" rtl="1" eaLnBrk="1" hangingPunct="1">
                <a:defRPr/>
              </a:pPr>
              <a:r>
                <a:rPr lang="en-US" sz="1600" b="1" dirty="0">
                  <a:solidFill>
                    <a:schemeClr val="bg2"/>
                  </a:solidFill>
                </a:rPr>
                <a:t>Quartz Tube</a:t>
              </a:r>
            </a:p>
          </p:txBody>
        </p:sp>
        <p:sp>
          <p:nvSpPr>
            <p:cNvPr id="14" name="Line 91"/>
            <p:cNvSpPr>
              <a:spLocks noChangeShapeType="1"/>
            </p:cNvSpPr>
            <p:nvPr/>
          </p:nvSpPr>
          <p:spPr bwMode="auto">
            <a:xfrm flipH="1">
              <a:off x="3060" y="1617"/>
              <a:ext cx="0" cy="815"/>
            </a:xfrm>
            <a:prstGeom prst="line">
              <a:avLst/>
            </a:prstGeom>
            <a:noFill/>
            <a:ln w="9525">
              <a:solidFill>
                <a:srgbClr val="969696"/>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nvGrpSpPr>
            <p:cNvPr id="12" name="Group 92"/>
            <p:cNvGrpSpPr>
              <a:grpSpLocks/>
            </p:cNvGrpSpPr>
            <p:nvPr/>
          </p:nvGrpSpPr>
          <p:grpSpPr bwMode="auto">
            <a:xfrm>
              <a:off x="3060" y="1530"/>
              <a:ext cx="906" cy="182"/>
              <a:chOff x="3060" y="1554"/>
              <a:chExt cx="906" cy="182"/>
            </a:xfrm>
          </p:grpSpPr>
          <p:sp>
            <p:nvSpPr>
              <p:cNvPr id="19" name="Text Box 93"/>
              <p:cNvSpPr txBox="1">
                <a:spLocks noChangeArrowheads="1"/>
              </p:cNvSpPr>
              <p:nvPr/>
            </p:nvSpPr>
            <p:spPr bwMode="auto">
              <a:xfrm>
                <a:off x="3121" y="1554"/>
                <a:ext cx="845" cy="182"/>
              </a:xfrm>
              <a:prstGeom prst="rect">
                <a:avLst/>
              </a:prstGeom>
              <a:ln>
                <a:headEnd/>
                <a:tailEnd/>
              </a:ln>
            </p:spPr>
            <p:style>
              <a:lnRef idx="0">
                <a:schemeClr val="accent3"/>
              </a:lnRef>
              <a:fillRef idx="3">
                <a:schemeClr val="accent3"/>
              </a:fillRef>
              <a:effectRef idx="3">
                <a:schemeClr val="accent3"/>
              </a:effectRef>
              <a:fontRef idx="minor">
                <a:schemeClr val="lt1"/>
              </a:fontRef>
            </p:style>
            <p:txBody>
              <a:bodyPr lIns="18000" rIns="18000" anchor="ctr"/>
              <a:lstStyle/>
              <a:p>
                <a:pPr algn="ctr" rtl="1" eaLnBrk="1" hangingPunct="1">
                  <a:defRPr/>
                </a:pPr>
                <a:r>
                  <a:rPr lang="en-US" sz="1600" b="1" dirty="0">
                    <a:solidFill>
                      <a:schemeClr val="bg2"/>
                    </a:solidFill>
                  </a:rPr>
                  <a:t>Air Block</a:t>
                </a:r>
              </a:p>
            </p:txBody>
          </p:sp>
          <p:sp>
            <p:nvSpPr>
              <p:cNvPr id="20" name="Line 94"/>
              <p:cNvSpPr>
                <a:spLocks noChangeShapeType="1"/>
              </p:cNvSpPr>
              <p:nvPr/>
            </p:nvSpPr>
            <p:spPr bwMode="auto">
              <a:xfrm>
                <a:off x="3060" y="1641"/>
                <a:ext cx="61" cy="0"/>
              </a:xfrm>
              <a:prstGeom prst="line">
                <a:avLst/>
              </a:prstGeom>
              <a:noFill/>
              <a:ln w="9525">
                <a:solidFill>
                  <a:srgbClr val="969696"/>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15" name="Group 95"/>
            <p:cNvGrpSpPr>
              <a:grpSpLocks/>
            </p:cNvGrpSpPr>
            <p:nvPr/>
          </p:nvGrpSpPr>
          <p:grpSpPr bwMode="auto">
            <a:xfrm>
              <a:off x="3374" y="1999"/>
              <a:ext cx="82" cy="487"/>
              <a:chOff x="3374" y="1967"/>
              <a:chExt cx="82" cy="487"/>
            </a:xfrm>
          </p:grpSpPr>
          <p:sp>
            <p:nvSpPr>
              <p:cNvPr id="17" name="Line 96"/>
              <p:cNvSpPr>
                <a:spLocks noChangeShapeType="1"/>
              </p:cNvSpPr>
              <p:nvPr/>
            </p:nvSpPr>
            <p:spPr bwMode="auto">
              <a:xfrm flipH="1">
                <a:off x="3374" y="1967"/>
                <a:ext cx="2" cy="487"/>
              </a:xfrm>
              <a:prstGeom prst="line">
                <a:avLst/>
              </a:prstGeom>
              <a:noFill/>
              <a:ln w="9525">
                <a:solidFill>
                  <a:srgbClr val="969696"/>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8" name="Line 97"/>
              <p:cNvSpPr>
                <a:spLocks noChangeShapeType="1"/>
              </p:cNvSpPr>
              <p:nvPr/>
            </p:nvSpPr>
            <p:spPr bwMode="auto">
              <a:xfrm>
                <a:off x="3376" y="1967"/>
                <a:ext cx="80" cy="0"/>
              </a:xfrm>
              <a:prstGeom prst="line">
                <a:avLst/>
              </a:prstGeom>
              <a:noFill/>
              <a:ln w="9525">
                <a:solidFill>
                  <a:srgbClr val="969696"/>
                </a:solidFill>
                <a:round/>
                <a:headEnd/>
                <a:tailEnd/>
              </a:ln>
              <a:extLst>
                <a:ext uri="{909E8E84-426E-40DD-AFC4-6F175D3DCCD1}">
                  <a14:hiddenFill xmlns:a14="http://schemas.microsoft.com/office/drawing/2010/main">
                    <a:noFill/>
                  </a14:hiddenFill>
                </a:ext>
              </a:extLst>
            </p:spPr>
            <p:txBody>
              <a:bodyPr/>
              <a:lstStyle/>
              <a:p>
                <a:endParaRPr lang="en-US"/>
              </a:p>
            </p:txBody>
          </p:sp>
        </p:grpSp>
      </p:grpSp>
      <p:sp>
        <p:nvSpPr>
          <p:cNvPr id="21" name="Rectangle 20"/>
          <p:cNvSpPr>
            <a:spLocks noChangeArrowheads="1"/>
          </p:cNvSpPr>
          <p:nvPr/>
        </p:nvSpPr>
        <p:spPr bwMode="auto">
          <a:xfrm>
            <a:off x="218169" y="3017842"/>
            <a:ext cx="4148138" cy="842962"/>
          </a:xfrm>
          <a:prstGeom prst="rect">
            <a:avLst/>
          </a:prstGeom>
          <a:solidFill>
            <a:srgbClr val="0066FF">
              <a:alpha val="41960"/>
            </a:srgbClr>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endParaRPr lang="he-IL" sz="2000"/>
          </a:p>
        </p:txBody>
      </p:sp>
      <p:sp>
        <p:nvSpPr>
          <p:cNvPr id="22" name="Rectangle 21"/>
          <p:cNvSpPr/>
          <p:nvPr/>
        </p:nvSpPr>
        <p:spPr bwMode="auto">
          <a:xfrm>
            <a:off x="214994" y="2854329"/>
            <a:ext cx="4148138" cy="166688"/>
          </a:xfrm>
          <a:prstGeom prst="rect">
            <a:avLst/>
          </a:prstGeom>
          <a:solidFill>
            <a:schemeClr val="bg1">
              <a:lumMod val="50000"/>
            </a:schemeClr>
          </a:solidFill>
          <a:ln w="9525" cap="flat" cmpd="sng" algn="ctr">
            <a:noFill/>
            <a:prstDash val="solid"/>
            <a:round/>
            <a:headEnd type="none" w="med" len="med"/>
            <a:tailEnd type="none" w="med" len="med"/>
          </a:ln>
          <a:effectLst/>
        </p:spPr>
        <p:txBody>
          <a:bodyPr rtlCol="1"/>
          <a:lstStyle/>
          <a:p>
            <a:pPr>
              <a:defRPr/>
            </a:pPr>
            <a:endParaRPr lang="he-IL" sz="2000">
              <a:latin typeface="Arial" pitchFamily="34" charset="0"/>
              <a:cs typeface="Arial" pitchFamily="34" charset="0"/>
            </a:endParaRPr>
          </a:p>
        </p:txBody>
      </p:sp>
      <p:sp>
        <p:nvSpPr>
          <p:cNvPr id="23" name="Rectangle 22"/>
          <p:cNvSpPr/>
          <p:nvPr/>
        </p:nvSpPr>
        <p:spPr bwMode="auto">
          <a:xfrm>
            <a:off x="216582" y="3865567"/>
            <a:ext cx="4148137" cy="166687"/>
          </a:xfrm>
          <a:prstGeom prst="rect">
            <a:avLst/>
          </a:prstGeom>
          <a:solidFill>
            <a:schemeClr val="bg1">
              <a:lumMod val="50000"/>
            </a:schemeClr>
          </a:solidFill>
          <a:ln w="9525" cap="flat" cmpd="sng" algn="ctr">
            <a:noFill/>
            <a:prstDash val="solid"/>
            <a:round/>
            <a:headEnd type="none" w="med" len="med"/>
            <a:tailEnd type="none" w="med" len="med"/>
          </a:ln>
          <a:effectLst/>
        </p:spPr>
        <p:txBody>
          <a:bodyPr rtlCol="1"/>
          <a:lstStyle/>
          <a:p>
            <a:pPr>
              <a:defRPr/>
            </a:pPr>
            <a:endParaRPr lang="he-IL" sz="2000">
              <a:latin typeface="Arial" pitchFamily="34" charset="0"/>
              <a:cs typeface="Arial" pitchFamily="34" charset="0"/>
            </a:endParaRPr>
          </a:p>
        </p:txBody>
      </p:sp>
      <p:sp>
        <p:nvSpPr>
          <p:cNvPr id="24" name="Rectangle 23"/>
          <p:cNvSpPr/>
          <p:nvPr/>
        </p:nvSpPr>
        <p:spPr bwMode="auto">
          <a:xfrm>
            <a:off x="4733019" y="2852742"/>
            <a:ext cx="4167188" cy="169862"/>
          </a:xfrm>
          <a:prstGeom prst="rect">
            <a:avLst/>
          </a:prstGeom>
          <a:solidFill>
            <a:schemeClr val="bg1">
              <a:lumMod val="50000"/>
            </a:schemeClr>
          </a:solidFill>
          <a:ln w="9525" cap="flat" cmpd="sng" algn="ctr">
            <a:noFill/>
            <a:prstDash val="solid"/>
            <a:round/>
            <a:headEnd type="none" w="med" len="med"/>
            <a:tailEnd type="none" w="med" len="med"/>
          </a:ln>
          <a:effectLst/>
        </p:spPr>
        <p:txBody>
          <a:bodyPr rtlCol="1"/>
          <a:lstStyle/>
          <a:p>
            <a:pPr>
              <a:defRPr/>
            </a:pPr>
            <a:endParaRPr lang="he-IL" sz="2000">
              <a:latin typeface="Arial" pitchFamily="34" charset="0"/>
              <a:cs typeface="Arial" pitchFamily="34" charset="0"/>
            </a:endParaRPr>
          </a:p>
        </p:txBody>
      </p:sp>
      <p:sp>
        <p:nvSpPr>
          <p:cNvPr id="25" name="Rectangle 24"/>
          <p:cNvSpPr/>
          <p:nvPr/>
        </p:nvSpPr>
        <p:spPr bwMode="auto">
          <a:xfrm>
            <a:off x="4734607" y="3868742"/>
            <a:ext cx="4165600" cy="168275"/>
          </a:xfrm>
          <a:prstGeom prst="rect">
            <a:avLst/>
          </a:prstGeom>
          <a:solidFill>
            <a:schemeClr val="bg1">
              <a:lumMod val="50000"/>
            </a:schemeClr>
          </a:solidFill>
          <a:ln w="9525" cap="flat" cmpd="sng" algn="ctr">
            <a:noFill/>
            <a:prstDash val="solid"/>
            <a:round/>
            <a:headEnd type="none" w="med" len="med"/>
            <a:tailEnd type="none" w="med" len="med"/>
          </a:ln>
          <a:effectLst/>
        </p:spPr>
        <p:txBody>
          <a:bodyPr rtlCol="1"/>
          <a:lstStyle/>
          <a:p>
            <a:pPr>
              <a:defRPr/>
            </a:pPr>
            <a:endParaRPr lang="he-IL" sz="2000">
              <a:latin typeface="Arial" pitchFamily="34" charset="0"/>
              <a:cs typeface="Arial" pitchFamily="34" charset="0"/>
            </a:endParaRPr>
          </a:p>
        </p:txBody>
      </p:sp>
      <p:grpSp>
        <p:nvGrpSpPr>
          <p:cNvPr id="16" name="Group 79"/>
          <p:cNvGrpSpPr>
            <a:grpSpLocks/>
          </p:cNvGrpSpPr>
          <p:nvPr/>
        </p:nvGrpSpPr>
        <p:grpSpPr bwMode="auto">
          <a:xfrm>
            <a:off x="4609194" y="3011492"/>
            <a:ext cx="4111625" cy="869950"/>
            <a:chOff x="4667416" y="1902580"/>
            <a:chExt cx="4111840" cy="868683"/>
          </a:xfrm>
        </p:grpSpPr>
        <p:grpSp>
          <p:nvGrpSpPr>
            <p:cNvPr id="26" name="Group 293"/>
            <p:cNvGrpSpPr>
              <a:grpSpLocks/>
            </p:cNvGrpSpPr>
            <p:nvPr/>
          </p:nvGrpSpPr>
          <p:grpSpPr bwMode="auto">
            <a:xfrm>
              <a:off x="4674671" y="1902580"/>
              <a:ext cx="4104585" cy="868683"/>
              <a:chOff x="4827177" y="4286480"/>
              <a:chExt cx="4104585" cy="868683"/>
            </a:xfrm>
          </p:grpSpPr>
          <p:grpSp>
            <p:nvGrpSpPr>
              <p:cNvPr id="27" name="Group 283"/>
              <p:cNvGrpSpPr>
                <a:grpSpLocks/>
              </p:cNvGrpSpPr>
              <p:nvPr/>
            </p:nvGrpSpPr>
            <p:grpSpPr bwMode="auto">
              <a:xfrm flipV="1">
                <a:off x="4830987" y="4718544"/>
                <a:ext cx="4100775" cy="436619"/>
                <a:chOff x="4678587" y="3209664"/>
                <a:chExt cx="4100775" cy="436619"/>
              </a:xfrm>
            </p:grpSpPr>
            <p:cxnSp>
              <p:nvCxnSpPr>
                <p:cNvPr id="35" name="Straight Arrow Connector 34"/>
                <p:cNvCxnSpPr/>
                <p:nvPr/>
              </p:nvCxnSpPr>
              <p:spPr bwMode="auto">
                <a:xfrm flipV="1">
                  <a:off x="4689748" y="3231857"/>
                  <a:ext cx="3062449" cy="410564"/>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36" name="Straight Arrow Connector 35"/>
                <p:cNvCxnSpPr/>
                <p:nvPr/>
              </p:nvCxnSpPr>
              <p:spPr bwMode="auto">
                <a:xfrm flipV="1">
                  <a:off x="4681810" y="3365012"/>
                  <a:ext cx="4097552" cy="277408"/>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37" name="Straight Arrow Connector 36"/>
                <p:cNvCxnSpPr/>
                <p:nvPr/>
              </p:nvCxnSpPr>
              <p:spPr bwMode="auto">
                <a:xfrm flipV="1">
                  <a:off x="4678635" y="3211250"/>
                  <a:ext cx="973188" cy="434341"/>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38" name="Straight Arrow Connector 37"/>
                <p:cNvCxnSpPr/>
                <p:nvPr/>
              </p:nvCxnSpPr>
              <p:spPr bwMode="auto">
                <a:xfrm flipV="1">
                  <a:off x="4678635" y="3209664"/>
                  <a:ext cx="563592" cy="431171"/>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grpSp>
          <p:grpSp>
            <p:nvGrpSpPr>
              <p:cNvPr id="29" name="Group 288"/>
              <p:cNvGrpSpPr>
                <a:grpSpLocks/>
              </p:cNvGrpSpPr>
              <p:nvPr/>
            </p:nvGrpSpPr>
            <p:grpSpPr bwMode="auto">
              <a:xfrm>
                <a:off x="4827177" y="4286480"/>
                <a:ext cx="4104585" cy="436619"/>
                <a:chOff x="4674777" y="3209664"/>
                <a:chExt cx="4104585" cy="436619"/>
              </a:xfrm>
            </p:grpSpPr>
            <p:cxnSp>
              <p:nvCxnSpPr>
                <p:cNvPr id="31" name="Straight Arrow Connector 30"/>
                <p:cNvCxnSpPr/>
                <p:nvPr/>
              </p:nvCxnSpPr>
              <p:spPr bwMode="auto">
                <a:xfrm flipV="1">
                  <a:off x="4689748" y="3231857"/>
                  <a:ext cx="3062448" cy="410563"/>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32" name="Straight Arrow Connector 31"/>
                <p:cNvCxnSpPr/>
                <p:nvPr/>
              </p:nvCxnSpPr>
              <p:spPr bwMode="auto">
                <a:xfrm flipV="1">
                  <a:off x="4681810" y="3365012"/>
                  <a:ext cx="4097552" cy="277407"/>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33" name="Straight Arrow Connector 32"/>
                <p:cNvCxnSpPr/>
                <p:nvPr/>
              </p:nvCxnSpPr>
              <p:spPr bwMode="auto">
                <a:xfrm flipV="1">
                  <a:off x="4678635" y="3211249"/>
                  <a:ext cx="973188" cy="434341"/>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34" name="Straight Arrow Connector 33"/>
                <p:cNvCxnSpPr/>
                <p:nvPr/>
              </p:nvCxnSpPr>
              <p:spPr bwMode="auto">
                <a:xfrm flipV="1">
                  <a:off x="4675460" y="3209664"/>
                  <a:ext cx="563592" cy="431171"/>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grpSp>
        </p:grpSp>
        <p:cxnSp>
          <p:nvCxnSpPr>
            <p:cNvPr id="28" name="Straight Arrow Connector 27"/>
            <p:cNvCxnSpPr/>
            <p:nvPr/>
          </p:nvCxnSpPr>
          <p:spPr bwMode="auto">
            <a:xfrm flipV="1">
              <a:off x="4667416" y="2336922"/>
              <a:ext cx="4102315" cy="0"/>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grpSp>
      <p:cxnSp>
        <p:nvCxnSpPr>
          <p:cNvPr id="39" name="Straight Connector 38"/>
          <p:cNvCxnSpPr/>
          <p:nvPr/>
        </p:nvCxnSpPr>
        <p:spPr bwMode="auto">
          <a:xfrm rot="16200000" flipH="1">
            <a:off x="5166406" y="3879855"/>
            <a:ext cx="85725" cy="50800"/>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40" name="Straight Connector 39"/>
          <p:cNvCxnSpPr/>
          <p:nvPr/>
        </p:nvCxnSpPr>
        <p:spPr bwMode="auto">
          <a:xfrm rot="16200000" flipH="1" flipV="1">
            <a:off x="8237425" y="3882236"/>
            <a:ext cx="85725" cy="52388"/>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41" name="Straight Connector 40"/>
          <p:cNvCxnSpPr/>
          <p:nvPr/>
        </p:nvCxnSpPr>
        <p:spPr bwMode="auto">
          <a:xfrm rot="16200000" flipH="1">
            <a:off x="7288100" y="3883823"/>
            <a:ext cx="84138" cy="50800"/>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42" name="Straight Arrow Connector 41"/>
          <p:cNvCxnSpPr/>
          <p:nvPr/>
        </p:nvCxnSpPr>
        <p:spPr bwMode="auto">
          <a:xfrm flipV="1">
            <a:off x="6833282" y="3438529"/>
            <a:ext cx="2078037" cy="430213"/>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43" name="Straight Arrow Connector 42"/>
          <p:cNvCxnSpPr>
            <a:stCxn id="8" idx="3"/>
          </p:cNvCxnSpPr>
          <p:nvPr/>
        </p:nvCxnSpPr>
        <p:spPr bwMode="auto">
          <a:xfrm flipV="1">
            <a:off x="4620307" y="3009904"/>
            <a:ext cx="2111375" cy="446088"/>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44" name="Straight Connector 43"/>
          <p:cNvCxnSpPr/>
          <p:nvPr/>
        </p:nvCxnSpPr>
        <p:spPr bwMode="auto">
          <a:xfrm rot="5400000" flipH="1">
            <a:off x="6750731" y="2943230"/>
            <a:ext cx="85725" cy="50800"/>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45" name="Straight Connector 44"/>
          <p:cNvCxnSpPr/>
          <p:nvPr/>
        </p:nvCxnSpPr>
        <p:spPr bwMode="auto">
          <a:xfrm rot="16200000" flipH="1" flipV="1">
            <a:off x="6696757" y="2946404"/>
            <a:ext cx="88900" cy="47625"/>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46" name="Straight Arrow Connector 45"/>
          <p:cNvCxnSpPr/>
          <p:nvPr/>
        </p:nvCxnSpPr>
        <p:spPr bwMode="auto">
          <a:xfrm>
            <a:off x="6818994" y="3011492"/>
            <a:ext cx="2076450" cy="430212"/>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47" name="Straight Arrow Connector 46"/>
          <p:cNvCxnSpPr/>
          <p:nvPr/>
        </p:nvCxnSpPr>
        <p:spPr bwMode="auto">
          <a:xfrm>
            <a:off x="4618719" y="3435354"/>
            <a:ext cx="974725" cy="436563"/>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48" name="Straight Connector 47"/>
          <p:cNvCxnSpPr/>
          <p:nvPr/>
        </p:nvCxnSpPr>
        <p:spPr bwMode="auto">
          <a:xfrm rot="16200000" flipH="1">
            <a:off x="5566456" y="3884617"/>
            <a:ext cx="85725" cy="50800"/>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49" name="Straight Connector 48"/>
          <p:cNvCxnSpPr/>
          <p:nvPr/>
        </p:nvCxnSpPr>
        <p:spPr bwMode="auto">
          <a:xfrm rot="5400000" flipH="1" flipV="1">
            <a:off x="5618845" y="3884616"/>
            <a:ext cx="88900" cy="47625"/>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50" name="Straight Arrow Connector 49"/>
          <p:cNvCxnSpPr/>
          <p:nvPr/>
        </p:nvCxnSpPr>
        <p:spPr bwMode="auto">
          <a:xfrm rot="10800000" flipV="1">
            <a:off x="5682344" y="3014667"/>
            <a:ext cx="1924050" cy="852487"/>
          </a:xfrm>
          <a:prstGeom prst="straightConnector1">
            <a:avLst/>
          </a:prstGeom>
          <a:ln>
            <a:solidFill>
              <a:srgbClr val="9900CC"/>
            </a:solidFill>
            <a:headEnd type="stealth" w="med" len="med"/>
            <a:tailEnd type="none"/>
          </a:ln>
        </p:spPr>
        <p:style>
          <a:lnRef idx="2">
            <a:schemeClr val="accent5"/>
          </a:lnRef>
          <a:fillRef idx="0">
            <a:schemeClr val="accent5"/>
          </a:fillRef>
          <a:effectRef idx="1">
            <a:schemeClr val="accent5"/>
          </a:effectRef>
          <a:fontRef idx="minor">
            <a:schemeClr val="tx1"/>
          </a:fontRef>
        </p:style>
      </p:cxnSp>
      <p:cxnSp>
        <p:nvCxnSpPr>
          <p:cNvPr id="51" name="Straight Connector 50"/>
          <p:cNvCxnSpPr/>
          <p:nvPr/>
        </p:nvCxnSpPr>
        <p:spPr bwMode="auto">
          <a:xfrm rot="5400000" flipH="1">
            <a:off x="7625444" y="2949580"/>
            <a:ext cx="85725" cy="50800"/>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52" name="Straight Connector 51"/>
          <p:cNvCxnSpPr/>
          <p:nvPr/>
        </p:nvCxnSpPr>
        <p:spPr bwMode="auto">
          <a:xfrm rot="16200000" flipH="1" flipV="1">
            <a:off x="7571470" y="2952754"/>
            <a:ext cx="88900" cy="47625"/>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53" name="Straight Arrow Connector 52"/>
          <p:cNvCxnSpPr/>
          <p:nvPr/>
        </p:nvCxnSpPr>
        <p:spPr bwMode="auto">
          <a:xfrm>
            <a:off x="7690532" y="3011492"/>
            <a:ext cx="1109662" cy="522287"/>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54" name="Straight Connector 53"/>
          <p:cNvCxnSpPr/>
          <p:nvPr/>
        </p:nvCxnSpPr>
        <p:spPr bwMode="auto">
          <a:xfrm rot="5400000" flipH="1" flipV="1">
            <a:off x="5560106" y="2949580"/>
            <a:ext cx="85725" cy="50800"/>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55" name="Straight Connector 54"/>
          <p:cNvCxnSpPr/>
          <p:nvPr/>
        </p:nvCxnSpPr>
        <p:spPr bwMode="auto">
          <a:xfrm rot="16200000" flipH="1">
            <a:off x="5610907" y="2952754"/>
            <a:ext cx="88900" cy="47625"/>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56" name="Straight Arrow Connector 55"/>
          <p:cNvCxnSpPr/>
          <p:nvPr/>
        </p:nvCxnSpPr>
        <p:spPr bwMode="auto">
          <a:xfrm rot="10800000">
            <a:off x="5675994" y="3017842"/>
            <a:ext cx="1924050" cy="852487"/>
          </a:xfrm>
          <a:prstGeom prst="straightConnector1">
            <a:avLst/>
          </a:prstGeom>
          <a:ln>
            <a:solidFill>
              <a:srgbClr val="9900CC"/>
            </a:solidFill>
            <a:headEnd type="stealth" w="med" len="med"/>
            <a:tailEnd type="none"/>
          </a:ln>
        </p:spPr>
        <p:style>
          <a:lnRef idx="2">
            <a:schemeClr val="accent5"/>
          </a:lnRef>
          <a:fillRef idx="0">
            <a:schemeClr val="accent5"/>
          </a:fillRef>
          <a:effectRef idx="1">
            <a:schemeClr val="accent5"/>
          </a:effectRef>
          <a:fontRef idx="minor">
            <a:schemeClr val="tx1"/>
          </a:fontRef>
        </p:style>
      </p:cxnSp>
      <p:cxnSp>
        <p:nvCxnSpPr>
          <p:cNvPr id="57" name="Straight Connector 56"/>
          <p:cNvCxnSpPr/>
          <p:nvPr/>
        </p:nvCxnSpPr>
        <p:spPr bwMode="auto">
          <a:xfrm rot="16200000" flipH="1" flipV="1">
            <a:off x="7619094" y="3884617"/>
            <a:ext cx="85725" cy="50800"/>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58" name="Straight Connector 57"/>
          <p:cNvCxnSpPr/>
          <p:nvPr/>
        </p:nvCxnSpPr>
        <p:spPr bwMode="auto">
          <a:xfrm rot="5400000" flipH="1">
            <a:off x="7565120" y="3884616"/>
            <a:ext cx="88900" cy="47625"/>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59" name="Straight Arrow Connector 58"/>
          <p:cNvCxnSpPr/>
          <p:nvPr/>
        </p:nvCxnSpPr>
        <p:spPr bwMode="auto">
          <a:xfrm flipV="1">
            <a:off x="7682594" y="3351217"/>
            <a:ext cx="1111250" cy="523875"/>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60" name="Straight Connector 59"/>
          <p:cNvCxnSpPr/>
          <p:nvPr/>
        </p:nvCxnSpPr>
        <p:spPr bwMode="auto">
          <a:xfrm rot="5400000" flipH="1">
            <a:off x="6126844" y="2947992"/>
            <a:ext cx="85725" cy="50800"/>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61" name="Straight Connector 60"/>
          <p:cNvCxnSpPr/>
          <p:nvPr/>
        </p:nvCxnSpPr>
        <p:spPr bwMode="auto">
          <a:xfrm rot="16200000" flipH="1" flipV="1">
            <a:off x="6072870" y="2951166"/>
            <a:ext cx="88900" cy="47625"/>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62" name="Straight Connector 61"/>
          <p:cNvCxnSpPr/>
          <p:nvPr/>
        </p:nvCxnSpPr>
        <p:spPr bwMode="auto">
          <a:xfrm rot="5400000" flipH="1" flipV="1">
            <a:off x="7339695" y="3883029"/>
            <a:ext cx="88900" cy="47625"/>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63" name="Straight Arrow Connector 62"/>
          <p:cNvCxnSpPr/>
          <p:nvPr/>
        </p:nvCxnSpPr>
        <p:spPr bwMode="auto">
          <a:xfrm rot="5400000" flipH="1" flipV="1">
            <a:off x="7365095" y="3021016"/>
            <a:ext cx="881062" cy="836613"/>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64" name="Straight Connector 63"/>
          <p:cNvCxnSpPr/>
          <p:nvPr/>
        </p:nvCxnSpPr>
        <p:spPr bwMode="auto">
          <a:xfrm rot="5400000" flipH="1">
            <a:off x="8244569" y="2944817"/>
            <a:ext cx="85725" cy="50800"/>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65" name="Straight Connector 64"/>
          <p:cNvCxnSpPr/>
          <p:nvPr/>
        </p:nvCxnSpPr>
        <p:spPr bwMode="auto">
          <a:xfrm rot="16200000" flipH="1" flipV="1">
            <a:off x="8189007" y="2947991"/>
            <a:ext cx="88900" cy="47625"/>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66" name="Straight Arrow Connector 65"/>
          <p:cNvCxnSpPr/>
          <p:nvPr/>
        </p:nvCxnSpPr>
        <p:spPr bwMode="auto">
          <a:xfrm>
            <a:off x="8298544" y="3011492"/>
            <a:ext cx="508000" cy="415925"/>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67" name="Straight Arrow Connector 66"/>
          <p:cNvCxnSpPr/>
          <p:nvPr/>
        </p:nvCxnSpPr>
        <p:spPr bwMode="auto">
          <a:xfrm>
            <a:off x="4618719" y="3441704"/>
            <a:ext cx="563563" cy="430213"/>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68" name="Straight Connector 67"/>
          <p:cNvCxnSpPr/>
          <p:nvPr/>
        </p:nvCxnSpPr>
        <p:spPr bwMode="auto">
          <a:xfrm rot="5400000" flipH="1" flipV="1">
            <a:off x="5217207" y="3879854"/>
            <a:ext cx="88900" cy="47625"/>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69" name="Straight Arrow Connector 68"/>
          <p:cNvCxnSpPr/>
          <p:nvPr/>
        </p:nvCxnSpPr>
        <p:spPr bwMode="auto">
          <a:xfrm rot="5400000" flipH="1" flipV="1">
            <a:off x="5264038" y="3032923"/>
            <a:ext cx="850900" cy="814388"/>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70" name="Straight Arrow Connector 69"/>
          <p:cNvCxnSpPr/>
          <p:nvPr/>
        </p:nvCxnSpPr>
        <p:spPr bwMode="auto">
          <a:xfrm>
            <a:off x="6191932" y="3006729"/>
            <a:ext cx="1119187" cy="868363"/>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71" name="Straight Connector 70"/>
          <p:cNvCxnSpPr/>
          <p:nvPr/>
        </p:nvCxnSpPr>
        <p:spPr bwMode="auto">
          <a:xfrm rot="5400000" flipH="1" flipV="1">
            <a:off x="7280956" y="2951167"/>
            <a:ext cx="85725" cy="50800"/>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72" name="Straight Connector 71"/>
          <p:cNvCxnSpPr/>
          <p:nvPr/>
        </p:nvCxnSpPr>
        <p:spPr bwMode="auto">
          <a:xfrm rot="16200000" flipH="1">
            <a:off x="7331757" y="2954341"/>
            <a:ext cx="88900" cy="47625"/>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73" name="Straight Arrow Connector 72"/>
          <p:cNvCxnSpPr/>
          <p:nvPr/>
        </p:nvCxnSpPr>
        <p:spPr bwMode="auto">
          <a:xfrm rot="16200000" flipH="1">
            <a:off x="7358745" y="3027366"/>
            <a:ext cx="881062" cy="836613"/>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74" name="Straight Connector 73"/>
          <p:cNvCxnSpPr/>
          <p:nvPr/>
        </p:nvCxnSpPr>
        <p:spPr bwMode="auto">
          <a:xfrm rot="5400000" flipH="1">
            <a:off x="8182657" y="3889379"/>
            <a:ext cx="88900" cy="47625"/>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75" name="Straight Arrow Connector 74"/>
          <p:cNvCxnSpPr/>
          <p:nvPr/>
        </p:nvCxnSpPr>
        <p:spPr bwMode="auto">
          <a:xfrm flipV="1">
            <a:off x="8292194" y="3457579"/>
            <a:ext cx="508000" cy="417513"/>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76" name="Straight Connector 75"/>
          <p:cNvCxnSpPr/>
          <p:nvPr/>
        </p:nvCxnSpPr>
        <p:spPr bwMode="auto">
          <a:xfrm rot="16200000" flipH="1" flipV="1">
            <a:off x="6120494" y="3886205"/>
            <a:ext cx="85725" cy="50800"/>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77" name="Straight Connector 76"/>
          <p:cNvCxnSpPr/>
          <p:nvPr/>
        </p:nvCxnSpPr>
        <p:spPr bwMode="auto">
          <a:xfrm rot="5400000" flipH="1">
            <a:off x="6066520" y="3886204"/>
            <a:ext cx="88900" cy="47625"/>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78" name="Straight Connector 77"/>
          <p:cNvCxnSpPr/>
          <p:nvPr/>
        </p:nvCxnSpPr>
        <p:spPr bwMode="auto">
          <a:xfrm rot="16200000" flipH="1">
            <a:off x="5210857" y="2957516"/>
            <a:ext cx="88900" cy="47625"/>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79" name="Straight Arrow Connector 78"/>
          <p:cNvCxnSpPr/>
          <p:nvPr/>
        </p:nvCxnSpPr>
        <p:spPr bwMode="auto">
          <a:xfrm flipV="1">
            <a:off x="6185582" y="3009904"/>
            <a:ext cx="1119187" cy="868363"/>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80" name="Straight Connector 79"/>
          <p:cNvCxnSpPr/>
          <p:nvPr/>
        </p:nvCxnSpPr>
        <p:spPr bwMode="auto">
          <a:xfrm rot="5400000" flipH="1" flipV="1">
            <a:off x="5160056" y="2954342"/>
            <a:ext cx="85725" cy="50800"/>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81" name="Straight Arrow Connector 80"/>
          <p:cNvCxnSpPr/>
          <p:nvPr/>
        </p:nvCxnSpPr>
        <p:spPr bwMode="auto">
          <a:xfrm rot="16200000" flipH="1">
            <a:off x="5257688" y="3037685"/>
            <a:ext cx="850900" cy="814388"/>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82" name="Straight Arrow Connector 81"/>
          <p:cNvCxnSpPr/>
          <p:nvPr/>
        </p:nvCxnSpPr>
        <p:spPr bwMode="auto">
          <a:xfrm flipV="1">
            <a:off x="4620307" y="3079754"/>
            <a:ext cx="4291012" cy="376238"/>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83" name="Straight Arrow Connector 82"/>
          <p:cNvCxnSpPr/>
          <p:nvPr/>
        </p:nvCxnSpPr>
        <p:spPr bwMode="auto">
          <a:xfrm>
            <a:off x="4634594" y="3436942"/>
            <a:ext cx="2111375" cy="446087"/>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84" name="Straight Connector 83"/>
          <p:cNvCxnSpPr/>
          <p:nvPr/>
        </p:nvCxnSpPr>
        <p:spPr bwMode="auto">
          <a:xfrm rot="16200000" flipH="1" flipV="1">
            <a:off x="6765019" y="3883030"/>
            <a:ext cx="85725" cy="50800"/>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85" name="Straight Connector 84"/>
          <p:cNvCxnSpPr/>
          <p:nvPr/>
        </p:nvCxnSpPr>
        <p:spPr bwMode="auto">
          <a:xfrm rot="5400000" flipH="1">
            <a:off x="6711045" y="3886204"/>
            <a:ext cx="88900" cy="47625"/>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86" name="Straight Arrow Connector 85"/>
          <p:cNvCxnSpPr/>
          <p:nvPr/>
        </p:nvCxnSpPr>
        <p:spPr bwMode="auto">
          <a:xfrm flipV="1">
            <a:off x="4620307" y="3014667"/>
            <a:ext cx="973137" cy="434975"/>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87" name="Straight Arrow Connector 86"/>
          <p:cNvCxnSpPr/>
          <p:nvPr/>
        </p:nvCxnSpPr>
        <p:spPr bwMode="auto">
          <a:xfrm flipV="1">
            <a:off x="4620307" y="3013079"/>
            <a:ext cx="563562" cy="430213"/>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88" name="Straight Arrow Connector 87"/>
          <p:cNvCxnSpPr/>
          <p:nvPr/>
        </p:nvCxnSpPr>
        <p:spPr bwMode="auto">
          <a:xfrm>
            <a:off x="4626657" y="3438529"/>
            <a:ext cx="4275137" cy="7938"/>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89" name="Straight Arrow Connector 88"/>
          <p:cNvCxnSpPr/>
          <p:nvPr/>
        </p:nvCxnSpPr>
        <p:spPr bwMode="auto">
          <a:xfrm>
            <a:off x="4613957" y="3449642"/>
            <a:ext cx="4291012" cy="374650"/>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grpSp>
        <p:nvGrpSpPr>
          <p:cNvPr id="30" name="Group 120"/>
          <p:cNvGrpSpPr>
            <a:grpSpLocks/>
          </p:cNvGrpSpPr>
          <p:nvPr/>
        </p:nvGrpSpPr>
        <p:grpSpPr bwMode="auto">
          <a:xfrm flipH="1">
            <a:off x="376919" y="3014667"/>
            <a:ext cx="4111625" cy="868362"/>
            <a:chOff x="4667416" y="1902580"/>
            <a:chExt cx="4111840" cy="868683"/>
          </a:xfrm>
        </p:grpSpPr>
        <p:grpSp>
          <p:nvGrpSpPr>
            <p:cNvPr id="90" name="Group 293"/>
            <p:cNvGrpSpPr>
              <a:grpSpLocks/>
            </p:cNvGrpSpPr>
            <p:nvPr/>
          </p:nvGrpSpPr>
          <p:grpSpPr bwMode="auto">
            <a:xfrm>
              <a:off x="4674671" y="1902580"/>
              <a:ext cx="4104585" cy="868683"/>
              <a:chOff x="4827177" y="4286480"/>
              <a:chExt cx="4104585" cy="868683"/>
            </a:xfrm>
          </p:grpSpPr>
          <p:grpSp>
            <p:nvGrpSpPr>
              <p:cNvPr id="91" name="Group 283"/>
              <p:cNvGrpSpPr>
                <a:grpSpLocks/>
              </p:cNvGrpSpPr>
              <p:nvPr/>
            </p:nvGrpSpPr>
            <p:grpSpPr bwMode="auto">
              <a:xfrm flipV="1">
                <a:off x="4830987" y="4718544"/>
                <a:ext cx="4100775" cy="436619"/>
                <a:chOff x="4678587" y="3209664"/>
                <a:chExt cx="4100775" cy="436619"/>
              </a:xfrm>
            </p:grpSpPr>
            <p:cxnSp>
              <p:nvCxnSpPr>
                <p:cNvPr id="99" name="Straight Arrow Connector 98"/>
                <p:cNvCxnSpPr/>
                <p:nvPr/>
              </p:nvCxnSpPr>
              <p:spPr bwMode="auto">
                <a:xfrm flipV="1">
                  <a:off x="4689748" y="3231897"/>
                  <a:ext cx="3062448" cy="411314"/>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100" name="Straight Arrow Connector 99"/>
                <p:cNvCxnSpPr/>
                <p:nvPr/>
              </p:nvCxnSpPr>
              <p:spPr bwMode="auto">
                <a:xfrm flipV="1">
                  <a:off x="4681809" y="3365296"/>
                  <a:ext cx="4097553" cy="277914"/>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101" name="Straight Arrow Connector 100"/>
                <p:cNvCxnSpPr/>
                <p:nvPr/>
              </p:nvCxnSpPr>
              <p:spPr bwMode="auto">
                <a:xfrm flipV="1">
                  <a:off x="4678634" y="3211252"/>
                  <a:ext cx="973189" cy="435135"/>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102" name="Straight Arrow Connector 101"/>
                <p:cNvCxnSpPr/>
                <p:nvPr/>
              </p:nvCxnSpPr>
              <p:spPr bwMode="auto">
                <a:xfrm flipV="1">
                  <a:off x="4678634" y="3209664"/>
                  <a:ext cx="563593" cy="431959"/>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grpSp>
          <p:grpSp>
            <p:nvGrpSpPr>
              <p:cNvPr id="93" name="Group 288"/>
              <p:cNvGrpSpPr>
                <a:grpSpLocks/>
              </p:cNvGrpSpPr>
              <p:nvPr/>
            </p:nvGrpSpPr>
            <p:grpSpPr bwMode="auto">
              <a:xfrm>
                <a:off x="4827177" y="4286480"/>
                <a:ext cx="4104585" cy="436619"/>
                <a:chOff x="4674777" y="3209664"/>
                <a:chExt cx="4104585" cy="436619"/>
              </a:xfrm>
            </p:grpSpPr>
            <p:cxnSp>
              <p:nvCxnSpPr>
                <p:cNvPr id="95" name="Straight Arrow Connector 94"/>
                <p:cNvCxnSpPr/>
                <p:nvPr/>
              </p:nvCxnSpPr>
              <p:spPr bwMode="auto">
                <a:xfrm flipV="1">
                  <a:off x="4689748" y="3231897"/>
                  <a:ext cx="3062447" cy="411314"/>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96" name="Straight Arrow Connector 95"/>
                <p:cNvCxnSpPr/>
                <p:nvPr/>
              </p:nvCxnSpPr>
              <p:spPr bwMode="auto">
                <a:xfrm flipV="1">
                  <a:off x="4681809" y="3365296"/>
                  <a:ext cx="4097553" cy="277914"/>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97" name="Straight Arrow Connector 96"/>
                <p:cNvCxnSpPr/>
                <p:nvPr/>
              </p:nvCxnSpPr>
              <p:spPr bwMode="auto">
                <a:xfrm flipV="1">
                  <a:off x="4678634" y="3211252"/>
                  <a:ext cx="973189" cy="435135"/>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98" name="Straight Arrow Connector 97"/>
                <p:cNvCxnSpPr/>
                <p:nvPr/>
              </p:nvCxnSpPr>
              <p:spPr bwMode="auto">
                <a:xfrm flipV="1">
                  <a:off x="4675459" y="3209664"/>
                  <a:ext cx="563593" cy="431959"/>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grpSp>
        </p:grpSp>
        <p:cxnSp>
          <p:nvCxnSpPr>
            <p:cNvPr id="92" name="Straight Arrow Connector 91"/>
            <p:cNvCxnSpPr/>
            <p:nvPr/>
          </p:nvCxnSpPr>
          <p:spPr bwMode="auto">
            <a:xfrm flipV="1">
              <a:off x="4667416" y="2337716"/>
              <a:ext cx="4102315" cy="0"/>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grpSp>
      <p:grpSp>
        <p:nvGrpSpPr>
          <p:cNvPr id="94" name="Group 144"/>
          <p:cNvGrpSpPr>
            <a:grpSpLocks/>
          </p:cNvGrpSpPr>
          <p:nvPr/>
        </p:nvGrpSpPr>
        <p:grpSpPr bwMode="auto">
          <a:xfrm>
            <a:off x="1740582" y="1498604"/>
            <a:ext cx="1346200" cy="1377950"/>
            <a:chOff x="4895850" y="1701800"/>
            <a:chExt cx="1346200" cy="1377950"/>
          </a:xfrm>
        </p:grpSpPr>
        <p:grpSp>
          <p:nvGrpSpPr>
            <p:cNvPr id="103" name="Group 143"/>
            <p:cNvGrpSpPr>
              <a:grpSpLocks/>
            </p:cNvGrpSpPr>
            <p:nvPr/>
          </p:nvGrpSpPr>
          <p:grpSpPr bwMode="auto">
            <a:xfrm>
              <a:off x="4895850" y="1701800"/>
              <a:ext cx="1339850" cy="273050"/>
              <a:chOff x="4895850" y="1701800"/>
              <a:chExt cx="1339850" cy="273050"/>
            </a:xfrm>
          </p:grpSpPr>
          <p:sp>
            <p:nvSpPr>
              <p:cNvPr id="106" name="TextBox 105"/>
              <p:cNvSpPr txBox="1"/>
              <p:nvPr/>
            </p:nvSpPr>
            <p:spPr>
              <a:xfrm>
                <a:off x="4895850" y="1701800"/>
                <a:ext cx="1155700" cy="273050"/>
              </a:xfrm>
              <a:prstGeom prst="rect">
                <a:avLst/>
              </a:prstGeom>
              <a:ln>
                <a:headEnd/>
                <a:tailEnd/>
              </a:ln>
            </p:spPr>
            <p:style>
              <a:lnRef idx="0">
                <a:schemeClr val="accent3"/>
              </a:lnRef>
              <a:fillRef idx="3">
                <a:schemeClr val="accent3"/>
              </a:fillRef>
              <a:effectRef idx="3">
                <a:schemeClr val="accent3"/>
              </a:effectRef>
              <a:fontRef idx="minor">
                <a:schemeClr val="lt1"/>
              </a:fontRef>
            </p:style>
            <p:txBody>
              <a:bodyPr lIns="18000" rIns="18000" anchor="ctr"/>
              <a:lstStyle/>
              <a:p>
                <a:pPr algn="ctr" rtl="1" eaLnBrk="1" hangingPunct="1">
                  <a:defRPr/>
                </a:pPr>
                <a:r>
                  <a:rPr lang="en-US" sz="1600" b="1" dirty="0">
                    <a:solidFill>
                      <a:schemeClr val="bg2"/>
                    </a:solidFill>
                  </a:rPr>
                  <a:t>Stainless</a:t>
                </a:r>
                <a:endParaRPr lang="he-IL" sz="1600" b="1" dirty="0">
                  <a:solidFill>
                    <a:schemeClr val="bg2"/>
                  </a:solidFill>
                </a:endParaRPr>
              </a:p>
            </p:txBody>
          </p:sp>
          <p:cxnSp>
            <p:nvCxnSpPr>
              <p:cNvPr id="107" name="Straight Connector 140"/>
              <p:cNvCxnSpPr>
                <a:cxnSpLocks noChangeShapeType="1"/>
              </p:cNvCxnSpPr>
              <p:nvPr/>
            </p:nvCxnSpPr>
            <p:spPr bwMode="auto">
              <a:xfrm>
                <a:off x="6064250" y="1835150"/>
                <a:ext cx="171450" cy="0"/>
              </a:xfrm>
              <a:prstGeom prst="line">
                <a:avLst/>
              </a:prstGeom>
              <a:noFill/>
              <a:ln w="9525">
                <a:solidFill>
                  <a:srgbClr val="969696"/>
                </a:solidFill>
                <a:round/>
                <a:headEnd/>
                <a:tailEnd/>
              </a:ln>
              <a:extLst>
                <a:ext uri="{909E8E84-426E-40DD-AFC4-6F175D3DCCD1}">
                  <a14:hiddenFill xmlns:a14="http://schemas.microsoft.com/office/drawing/2010/main">
                    <a:noFill/>
                  </a14:hiddenFill>
                </a:ext>
              </a:extLst>
            </p:spPr>
          </p:cxnSp>
        </p:grpSp>
        <p:cxnSp>
          <p:nvCxnSpPr>
            <p:cNvPr id="105" name="Straight Arrow Connector 142"/>
            <p:cNvCxnSpPr>
              <a:cxnSpLocks noChangeShapeType="1"/>
            </p:cNvCxnSpPr>
            <p:nvPr/>
          </p:nvCxnSpPr>
          <p:spPr bwMode="auto">
            <a:xfrm rot="16200000" flipH="1">
              <a:off x="5613400" y="2451100"/>
              <a:ext cx="1250950" cy="6350"/>
            </a:xfrm>
            <a:prstGeom prst="straightConnector1">
              <a:avLst/>
            </a:prstGeom>
            <a:noFill/>
            <a:ln w="9525">
              <a:solidFill>
                <a:srgbClr val="969696"/>
              </a:solidFill>
              <a:round/>
              <a:headEnd/>
              <a:tailEnd type="triangle" w="med" len="med"/>
            </a:ln>
            <a:extLst>
              <a:ext uri="{909E8E84-426E-40DD-AFC4-6F175D3DCCD1}">
                <a14:hiddenFill xmlns:a14="http://schemas.microsoft.com/office/drawing/2010/main">
                  <a:noFill/>
                </a14:hiddenFill>
              </a:ext>
            </a:extLst>
          </p:spPr>
        </p:cxnSp>
      </p:grpSp>
      <p:sp>
        <p:nvSpPr>
          <p:cNvPr id="108" name="Rectangle 107"/>
          <p:cNvSpPr>
            <a:spLocks noChangeArrowheads="1"/>
          </p:cNvSpPr>
          <p:nvPr/>
        </p:nvSpPr>
        <p:spPr bwMode="auto">
          <a:xfrm rot="10800000">
            <a:off x="178482" y="3017842"/>
            <a:ext cx="4181475" cy="855662"/>
          </a:xfrm>
          <a:prstGeom prst="rect">
            <a:avLst/>
          </a:prstGeom>
          <a:gradFill rotWithShape="1">
            <a:gsLst>
              <a:gs pos="0">
                <a:srgbClr val="FF0000"/>
              </a:gs>
              <a:gs pos="100000">
                <a:srgbClr val="B514A6">
                  <a:alpha val="79999"/>
                </a:srgbClr>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r>
              <a:rPr lang="en-US" sz="2000"/>
              <a:t> </a:t>
            </a:r>
            <a:endParaRPr lang="he-IL" sz="2000"/>
          </a:p>
        </p:txBody>
      </p:sp>
      <p:grpSp>
        <p:nvGrpSpPr>
          <p:cNvPr id="104" name="Group 119"/>
          <p:cNvGrpSpPr>
            <a:grpSpLocks/>
          </p:cNvGrpSpPr>
          <p:nvPr/>
        </p:nvGrpSpPr>
        <p:grpSpPr bwMode="auto">
          <a:xfrm flipH="1">
            <a:off x="194357" y="2925767"/>
            <a:ext cx="4297362" cy="1031875"/>
            <a:chOff x="4672146" y="3122947"/>
            <a:chExt cx="4297431" cy="1031428"/>
          </a:xfrm>
        </p:grpSpPr>
        <p:cxnSp>
          <p:nvCxnSpPr>
            <p:cNvPr id="110" name="Straight Connector 109"/>
            <p:cNvCxnSpPr/>
            <p:nvPr/>
          </p:nvCxnSpPr>
          <p:spPr bwMode="auto">
            <a:xfrm rot="16200000" flipH="1">
              <a:off x="5224624" y="4076610"/>
              <a:ext cx="85688" cy="50801"/>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grpSp>
          <p:nvGrpSpPr>
            <p:cNvPr id="109" name="Group 118"/>
            <p:cNvGrpSpPr>
              <a:grpSpLocks/>
            </p:cNvGrpSpPr>
            <p:nvPr/>
          </p:nvGrpSpPr>
          <p:grpSpPr bwMode="auto">
            <a:xfrm>
              <a:off x="4672146" y="3122947"/>
              <a:ext cx="4297431" cy="1031428"/>
              <a:chOff x="4672146" y="3129297"/>
              <a:chExt cx="4297431" cy="1031428"/>
            </a:xfrm>
          </p:grpSpPr>
          <p:cxnSp>
            <p:nvCxnSpPr>
              <p:cNvPr id="112" name="Straight Connector 111"/>
              <p:cNvCxnSpPr/>
              <p:nvPr/>
            </p:nvCxnSpPr>
            <p:spPr bwMode="auto">
              <a:xfrm rot="16200000" flipH="1" flipV="1">
                <a:off x="8294898" y="4086134"/>
                <a:ext cx="85688" cy="50801"/>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grpSp>
            <p:nvGrpSpPr>
              <p:cNvPr id="111" name="Group 117"/>
              <p:cNvGrpSpPr>
                <a:grpSpLocks/>
              </p:cNvGrpSpPr>
              <p:nvPr/>
            </p:nvGrpSpPr>
            <p:grpSpPr bwMode="auto">
              <a:xfrm>
                <a:off x="4672146" y="3129297"/>
                <a:ext cx="4297431" cy="1031428"/>
                <a:chOff x="4672146" y="3122947"/>
                <a:chExt cx="4297431" cy="1031428"/>
              </a:xfrm>
            </p:grpSpPr>
            <p:cxnSp>
              <p:nvCxnSpPr>
                <p:cNvPr id="114" name="Straight Connector 113"/>
                <p:cNvCxnSpPr/>
                <p:nvPr/>
              </p:nvCxnSpPr>
              <p:spPr bwMode="auto">
                <a:xfrm rot="16200000" flipH="1">
                  <a:off x="7346351" y="4080577"/>
                  <a:ext cx="84102" cy="50801"/>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grpSp>
              <p:nvGrpSpPr>
                <p:cNvPr id="113" name="Group 116"/>
                <p:cNvGrpSpPr>
                  <a:grpSpLocks/>
                </p:cNvGrpSpPr>
                <p:nvPr/>
              </p:nvGrpSpPr>
              <p:grpSpPr bwMode="auto">
                <a:xfrm>
                  <a:off x="4672146" y="3122947"/>
                  <a:ext cx="4297431" cy="1031428"/>
                  <a:chOff x="4672146" y="3122947"/>
                  <a:chExt cx="4297431" cy="1031428"/>
                </a:xfrm>
              </p:grpSpPr>
              <p:cxnSp>
                <p:nvCxnSpPr>
                  <p:cNvPr id="116" name="Straight Arrow Connector 115"/>
                  <p:cNvCxnSpPr/>
                  <p:nvPr/>
                </p:nvCxnSpPr>
                <p:spPr bwMode="auto">
                  <a:xfrm flipV="1">
                    <a:off x="6891507" y="3635487"/>
                    <a:ext cx="2078070" cy="430027"/>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grpSp>
                <p:nvGrpSpPr>
                  <p:cNvPr id="115" name="Group 115"/>
                  <p:cNvGrpSpPr>
                    <a:grpSpLocks/>
                  </p:cNvGrpSpPr>
                  <p:nvPr/>
                </p:nvGrpSpPr>
                <p:grpSpPr bwMode="auto">
                  <a:xfrm>
                    <a:off x="4672146" y="3122947"/>
                    <a:ext cx="4297431" cy="1031428"/>
                    <a:chOff x="4672146" y="3122947"/>
                    <a:chExt cx="4297431" cy="1031428"/>
                  </a:xfrm>
                </p:grpSpPr>
                <p:cxnSp>
                  <p:nvCxnSpPr>
                    <p:cNvPr id="118" name="Straight Arrow Connector 117"/>
                    <p:cNvCxnSpPr/>
                    <p:nvPr/>
                  </p:nvCxnSpPr>
                  <p:spPr bwMode="auto">
                    <a:xfrm flipV="1">
                      <a:off x="4678496" y="3207048"/>
                      <a:ext cx="2111409" cy="445895"/>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119" name="Straight Connector 118"/>
                    <p:cNvCxnSpPr/>
                    <p:nvPr/>
                  </p:nvCxnSpPr>
                  <p:spPr bwMode="auto">
                    <a:xfrm rot="5400000" flipH="1">
                      <a:off x="6808975" y="3140391"/>
                      <a:ext cx="85688" cy="50801"/>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20" name="Straight Connector 119"/>
                    <p:cNvCxnSpPr/>
                    <p:nvPr/>
                  </p:nvCxnSpPr>
                  <p:spPr bwMode="auto">
                    <a:xfrm rot="16200000" flipH="1" flipV="1">
                      <a:off x="6754998" y="3143564"/>
                      <a:ext cx="88861" cy="47626"/>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21" name="Straight Arrow Connector 120"/>
                    <p:cNvCxnSpPr/>
                    <p:nvPr/>
                  </p:nvCxnSpPr>
                  <p:spPr bwMode="auto">
                    <a:xfrm>
                      <a:off x="6877218" y="3208635"/>
                      <a:ext cx="2076483" cy="430026"/>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grpSp>
                  <p:nvGrpSpPr>
                    <p:cNvPr id="117" name="Group 114"/>
                    <p:cNvGrpSpPr>
                      <a:grpSpLocks/>
                    </p:cNvGrpSpPr>
                    <p:nvPr/>
                  </p:nvGrpSpPr>
                  <p:grpSpPr bwMode="auto">
                    <a:xfrm>
                      <a:off x="4672146" y="3124541"/>
                      <a:ext cx="4297431" cy="1029834"/>
                      <a:chOff x="4672146" y="3124541"/>
                      <a:chExt cx="4297431" cy="1029834"/>
                    </a:xfrm>
                  </p:grpSpPr>
                  <p:cxnSp>
                    <p:nvCxnSpPr>
                      <p:cNvPr id="123" name="Straight Arrow Connector 122"/>
                      <p:cNvCxnSpPr/>
                      <p:nvPr/>
                    </p:nvCxnSpPr>
                    <p:spPr bwMode="auto">
                      <a:xfrm>
                        <a:off x="4676908" y="3632313"/>
                        <a:ext cx="973154" cy="436374"/>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124" name="Straight Connector 123"/>
                      <p:cNvCxnSpPr/>
                      <p:nvPr/>
                    </p:nvCxnSpPr>
                    <p:spPr bwMode="auto">
                      <a:xfrm rot="16200000" flipH="1">
                        <a:off x="5624681" y="4081370"/>
                        <a:ext cx="85688" cy="50801"/>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25" name="Straight Connector 124"/>
                      <p:cNvCxnSpPr/>
                      <p:nvPr/>
                    </p:nvCxnSpPr>
                    <p:spPr bwMode="auto">
                      <a:xfrm rot="5400000" flipH="1" flipV="1">
                        <a:off x="5676275" y="4082164"/>
                        <a:ext cx="88862" cy="46038"/>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26" name="Straight Arrow Connector 125"/>
                      <p:cNvCxnSpPr/>
                      <p:nvPr/>
                    </p:nvCxnSpPr>
                    <p:spPr bwMode="auto">
                      <a:xfrm rot="10800000" flipV="1">
                        <a:off x="5740550" y="3211808"/>
                        <a:ext cx="1924081" cy="852118"/>
                      </a:xfrm>
                      <a:prstGeom prst="straightConnector1">
                        <a:avLst/>
                      </a:prstGeom>
                      <a:ln>
                        <a:solidFill>
                          <a:srgbClr val="9900CC"/>
                        </a:solidFill>
                        <a:headEnd type="stealth" w="med" len="med"/>
                        <a:tailEnd type="none"/>
                      </a:ln>
                    </p:spPr>
                    <p:style>
                      <a:lnRef idx="2">
                        <a:schemeClr val="accent5"/>
                      </a:lnRef>
                      <a:fillRef idx="0">
                        <a:schemeClr val="accent5"/>
                      </a:fillRef>
                      <a:effectRef idx="1">
                        <a:schemeClr val="accent5"/>
                      </a:effectRef>
                      <a:fontRef idx="minor">
                        <a:schemeClr val="tx1"/>
                      </a:fontRef>
                    </p:style>
                  </p:cxnSp>
                  <p:cxnSp>
                    <p:nvCxnSpPr>
                      <p:cNvPr id="127" name="Straight Connector 126"/>
                      <p:cNvCxnSpPr/>
                      <p:nvPr/>
                    </p:nvCxnSpPr>
                    <p:spPr bwMode="auto">
                      <a:xfrm rot="5400000" flipH="1">
                        <a:off x="7683702" y="3146738"/>
                        <a:ext cx="85688" cy="50801"/>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28" name="Straight Connector 127"/>
                      <p:cNvCxnSpPr/>
                      <p:nvPr/>
                    </p:nvCxnSpPr>
                    <p:spPr bwMode="auto">
                      <a:xfrm rot="16200000" flipH="1" flipV="1">
                        <a:off x="7629725" y="3149911"/>
                        <a:ext cx="88862" cy="47626"/>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29" name="Straight Arrow Connector 128"/>
                      <p:cNvCxnSpPr/>
                      <p:nvPr/>
                    </p:nvCxnSpPr>
                    <p:spPr bwMode="auto">
                      <a:xfrm>
                        <a:off x="7747182" y="3207047"/>
                        <a:ext cx="1111268" cy="523648"/>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grpSp>
                    <p:nvGrpSpPr>
                      <p:cNvPr id="122" name="Group 113"/>
                      <p:cNvGrpSpPr>
                        <a:grpSpLocks/>
                      </p:cNvGrpSpPr>
                      <p:nvPr/>
                    </p:nvGrpSpPr>
                    <p:grpSpPr bwMode="auto">
                      <a:xfrm>
                        <a:off x="4672146" y="3124541"/>
                        <a:ext cx="4297431" cy="1029834"/>
                        <a:chOff x="4672146" y="3124541"/>
                        <a:chExt cx="4297431" cy="1029834"/>
                      </a:xfrm>
                    </p:grpSpPr>
                    <p:cxnSp>
                      <p:nvCxnSpPr>
                        <p:cNvPr id="131" name="Straight Connector 130"/>
                        <p:cNvCxnSpPr/>
                        <p:nvPr/>
                      </p:nvCxnSpPr>
                      <p:spPr bwMode="auto">
                        <a:xfrm rot="5400000" flipH="1" flipV="1">
                          <a:off x="5618330" y="3146738"/>
                          <a:ext cx="85688" cy="50801"/>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32" name="Straight Connector 131"/>
                        <p:cNvCxnSpPr/>
                        <p:nvPr/>
                      </p:nvCxnSpPr>
                      <p:spPr bwMode="auto">
                        <a:xfrm rot="16200000" flipH="1">
                          <a:off x="5669131" y="3149911"/>
                          <a:ext cx="88862" cy="47626"/>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33" name="Straight Arrow Connector 132"/>
                        <p:cNvCxnSpPr/>
                        <p:nvPr/>
                      </p:nvCxnSpPr>
                      <p:spPr bwMode="auto">
                        <a:xfrm rot="10800000">
                          <a:off x="5734200" y="3214982"/>
                          <a:ext cx="1924081" cy="852118"/>
                        </a:xfrm>
                        <a:prstGeom prst="straightConnector1">
                          <a:avLst/>
                        </a:prstGeom>
                        <a:ln>
                          <a:solidFill>
                            <a:srgbClr val="9900CC"/>
                          </a:solidFill>
                          <a:headEnd type="stealth" w="med" len="med"/>
                          <a:tailEnd type="none"/>
                        </a:ln>
                      </p:spPr>
                      <p:style>
                        <a:lnRef idx="2">
                          <a:schemeClr val="accent5"/>
                        </a:lnRef>
                        <a:fillRef idx="0">
                          <a:schemeClr val="accent5"/>
                        </a:fillRef>
                        <a:effectRef idx="1">
                          <a:schemeClr val="accent5"/>
                        </a:effectRef>
                        <a:fontRef idx="minor">
                          <a:schemeClr val="tx1"/>
                        </a:fontRef>
                      </p:style>
                    </p:cxnSp>
                    <p:cxnSp>
                      <p:nvCxnSpPr>
                        <p:cNvPr id="134" name="Straight Connector 133"/>
                        <p:cNvCxnSpPr/>
                        <p:nvPr/>
                      </p:nvCxnSpPr>
                      <p:spPr bwMode="auto">
                        <a:xfrm rot="16200000" flipH="1" flipV="1">
                          <a:off x="7677351" y="4081370"/>
                          <a:ext cx="85688" cy="50801"/>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35" name="Straight Connector 134"/>
                        <p:cNvCxnSpPr/>
                        <p:nvPr/>
                      </p:nvCxnSpPr>
                      <p:spPr bwMode="auto">
                        <a:xfrm rot="5400000" flipH="1">
                          <a:off x="7623375" y="4081370"/>
                          <a:ext cx="88862" cy="47626"/>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36" name="Straight Arrow Connector 135"/>
                        <p:cNvCxnSpPr/>
                        <p:nvPr/>
                      </p:nvCxnSpPr>
                      <p:spPr bwMode="auto">
                        <a:xfrm flipV="1">
                          <a:off x="7740832" y="3548213"/>
                          <a:ext cx="1111268" cy="523648"/>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grpSp>
                      <p:nvGrpSpPr>
                        <p:cNvPr id="130" name="Group 112"/>
                        <p:cNvGrpSpPr>
                          <a:grpSpLocks/>
                        </p:cNvGrpSpPr>
                        <p:nvPr/>
                      </p:nvGrpSpPr>
                      <p:grpSpPr bwMode="auto">
                        <a:xfrm>
                          <a:off x="4672146" y="3124541"/>
                          <a:ext cx="4297431" cy="1029834"/>
                          <a:chOff x="4672146" y="3124541"/>
                          <a:chExt cx="4297431" cy="1029834"/>
                        </a:xfrm>
                      </p:grpSpPr>
                      <p:cxnSp>
                        <p:nvCxnSpPr>
                          <p:cNvPr id="138" name="Straight Connector 137"/>
                          <p:cNvCxnSpPr/>
                          <p:nvPr/>
                        </p:nvCxnSpPr>
                        <p:spPr bwMode="auto">
                          <a:xfrm rot="5400000" flipH="1">
                            <a:off x="6185078" y="3145151"/>
                            <a:ext cx="85688" cy="50801"/>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39" name="Straight Connector 138"/>
                          <p:cNvCxnSpPr/>
                          <p:nvPr/>
                        </p:nvCxnSpPr>
                        <p:spPr bwMode="auto">
                          <a:xfrm rot="16200000" flipH="1" flipV="1">
                            <a:off x="6131101" y="3148324"/>
                            <a:ext cx="88862" cy="47626"/>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40" name="Straight Connector 139"/>
                          <p:cNvCxnSpPr/>
                          <p:nvPr/>
                        </p:nvCxnSpPr>
                        <p:spPr bwMode="auto">
                          <a:xfrm rot="5400000" flipH="1" flipV="1">
                            <a:off x="7396359" y="4079784"/>
                            <a:ext cx="88862" cy="47626"/>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41" name="Straight Arrow Connector 140"/>
                          <p:cNvCxnSpPr/>
                          <p:nvPr/>
                        </p:nvCxnSpPr>
                        <p:spPr bwMode="auto">
                          <a:xfrm rot="5400000" flipH="1" flipV="1">
                            <a:off x="7422731" y="3217173"/>
                            <a:ext cx="882268" cy="836626"/>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142" name="Straight Connector 141"/>
                          <p:cNvCxnSpPr/>
                          <p:nvPr/>
                        </p:nvCxnSpPr>
                        <p:spPr bwMode="auto">
                          <a:xfrm rot="5400000" flipH="1">
                            <a:off x="8302043" y="3141183"/>
                            <a:ext cx="85688" cy="52389"/>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43" name="Straight Connector 142"/>
                          <p:cNvCxnSpPr/>
                          <p:nvPr/>
                        </p:nvCxnSpPr>
                        <p:spPr bwMode="auto">
                          <a:xfrm rot="16200000" flipH="1" flipV="1">
                            <a:off x="8247272" y="3145150"/>
                            <a:ext cx="88862" cy="47626"/>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44" name="Straight Arrow Connector 143"/>
                          <p:cNvCxnSpPr/>
                          <p:nvPr/>
                        </p:nvCxnSpPr>
                        <p:spPr bwMode="auto">
                          <a:xfrm>
                            <a:off x="8356792" y="3207047"/>
                            <a:ext cx="508008" cy="417332"/>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145" name="Straight Arrow Connector 144"/>
                          <p:cNvCxnSpPr/>
                          <p:nvPr/>
                        </p:nvCxnSpPr>
                        <p:spPr bwMode="auto">
                          <a:xfrm>
                            <a:off x="4676908" y="3638660"/>
                            <a:ext cx="563572" cy="430027"/>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146" name="Straight Connector 145"/>
                          <p:cNvCxnSpPr/>
                          <p:nvPr/>
                        </p:nvCxnSpPr>
                        <p:spPr bwMode="auto">
                          <a:xfrm rot="5400000" flipH="1" flipV="1">
                            <a:off x="5275425" y="4076610"/>
                            <a:ext cx="88862" cy="47626"/>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47" name="Straight Arrow Connector 146"/>
                          <p:cNvCxnSpPr/>
                          <p:nvPr/>
                        </p:nvCxnSpPr>
                        <p:spPr bwMode="auto">
                          <a:xfrm rot="5400000" flipH="1" flipV="1">
                            <a:off x="5322428" y="3229873"/>
                            <a:ext cx="850532" cy="814401"/>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148" name="Straight Arrow Connector 147"/>
                          <p:cNvCxnSpPr/>
                          <p:nvPr/>
                        </p:nvCxnSpPr>
                        <p:spPr bwMode="auto">
                          <a:xfrm>
                            <a:off x="6250146" y="3203874"/>
                            <a:ext cx="1119205" cy="867987"/>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grpSp>
                        <p:nvGrpSpPr>
                          <p:cNvPr id="137" name="Group 111"/>
                          <p:cNvGrpSpPr>
                            <a:grpSpLocks/>
                          </p:cNvGrpSpPr>
                          <p:nvPr/>
                        </p:nvGrpSpPr>
                        <p:grpSpPr bwMode="auto">
                          <a:xfrm>
                            <a:off x="4672146" y="3130121"/>
                            <a:ext cx="4297431" cy="1024254"/>
                            <a:chOff x="4672146" y="3130121"/>
                            <a:chExt cx="4297431" cy="1024254"/>
                          </a:xfrm>
                        </p:grpSpPr>
                        <p:cxnSp>
                          <p:nvCxnSpPr>
                            <p:cNvPr id="150" name="Straight Connector 149"/>
                            <p:cNvCxnSpPr/>
                            <p:nvPr/>
                          </p:nvCxnSpPr>
                          <p:spPr bwMode="auto">
                            <a:xfrm rot="5400000" flipH="1" flipV="1">
                              <a:off x="7339208" y="3148325"/>
                              <a:ext cx="85688" cy="50801"/>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51" name="Straight Connector 29"/>
                            <p:cNvCxnSpPr/>
                            <p:nvPr/>
                          </p:nvCxnSpPr>
                          <p:spPr bwMode="auto">
                            <a:xfrm rot="16200000" flipH="1">
                              <a:off x="7390009" y="3151498"/>
                              <a:ext cx="88861" cy="47626"/>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52" name="Straight Arrow Connector 151"/>
                            <p:cNvCxnSpPr/>
                            <p:nvPr/>
                          </p:nvCxnSpPr>
                          <p:spPr bwMode="auto">
                            <a:xfrm rot="16200000" flipH="1">
                              <a:off x="7417175" y="3225901"/>
                              <a:ext cx="880681" cy="836626"/>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153" name="Straight Connector 152"/>
                            <p:cNvCxnSpPr/>
                            <p:nvPr/>
                          </p:nvCxnSpPr>
                          <p:spPr bwMode="auto">
                            <a:xfrm rot="5400000" flipH="1">
                              <a:off x="8240922" y="4086131"/>
                              <a:ext cx="88861" cy="47626"/>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54" name="Straight Arrow Connector 153"/>
                            <p:cNvCxnSpPr/>
                            <p:nvPr/>
                          </p:nvCxnSpPr>
                          <p:spPr bwMode="auto">
                            <a:xfrm flipV="1">
                              <a:off x="8348855" y="3656116"/>
                              <a:ext cx="509595" cy="415745"/>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grpSp>
                          <p:nvGrpSpPr>
                            <p:cNvPr id="149" name="Group 110"/>
                            <p:cNvGrpSpPr>
                              <a:grpSpLocks/>
                            </p:cNvGrpSpPr>
                            <p:nvPr/>
                          </p:nvGrpSpPr>
                          <p:grpSpPr bwMode="auto">
                            <a:xfrm>
                              <a:off x="4672146" y="3133960"/>
                              <a:ext cx="4297431" cy="1017871"/>
                              <a:chOff x="4672146" y="3133960"/>
                              <a:chExt cx="4297431" cy="1017871"/>
                            </a:xfrm>
                          </p:grpSpPr>
                          <p:cxnSp>
                            <p:nvCxnSpPr>
                              <p:cNvPr id="156" name="Straight Connector 155"/>
                              <p:cNvCxnSpPr/>
                              <p:nvPr/>
                            </p:nvCxnSpPr>
                            <p:spPr bwMode="auto">
                              <a:xfrm rot="16200000" flipH="1" flipV="1">
                                <a:off x="6178727" y="4082957"/>
                                <a:ext cx="85688" cy="50801"/>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57" name="Straight Connector 156"/>
                              <p:cNvCxnSpPr/>
                              <p:nvPr/>
                            </p:nvCxnSpPr>
                            <p:spPr bwMode="auto">
                              <a:xfrm rot="5400000" flipH="1">
                                <a:off x="6124751" y="4082957"/>
                                <a:ext cx="88862" cy="47626"/>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58" name="Straight Connector 157"/>
                              <p:cNvCxnSpPr/>
                              <p:nvPr/>
                            </p:nvCxnSpPr>
                            <p:spPr bwMode="auto">
                              <a:xfrm rot="16200000" flipH="1">
                                <a:off x="5269075" y="3154671"/>
                                <a:ext cx="88862" cy="47626"/>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59" name="Straight Arrow Connector 158"/>
                              <p:cNvCxnSpPr/>
                              <p:nvPr/>
                            </p:nvCxnSpPr>
                            <p:spPr bwMode="auto">
                              <a:xfrm flipV="1">
                                <a:off x="6243796" y="3207047"/>
                                <a:ext cx="1119205" cy="867987"/>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grpSp>
                            <p:nvGrpSpPr>
                              <p:cNvPr id="155" name="Group 109"/>
                              <p:cNvGrpSpPr>
                                <a:grpSpLocks/>
                              </p:cNvGrpSpPr>
                              <p:nvPr/>
                            </p:nvGrpSpPr>
                            <p:grpSpPr bwMode="auto">
                              <a:xfrm>
                                <a:off x="4672146" y="3133961"/>
                                <a:ext cx="4297431" cy="1017870"/>
                                <a:chOff x="4672146" y="3133961"/>
                                <a:chExt cx="4297431" cy="1017870"/>
                              </a:xfrm>
                            </p:grpSpPr>
                            <p:cxnSp>
                              <p:nvCxnSpPr>
                                <p:cNvPr id="161" name="Straight Connector 160"/>
                                <p:cNvCxnSpPr/>
                                <p:nvPr/>
                              </p:nvCxnSpPr>
                              <p:spPr bwMode="auto">
                                <a:xfrm rot="5400000" flipH="1" flipV="1">
                                  <a:off x="5217480" y="3150704"/>
                                  <a:ext cx="85688" cy="52388"/>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62" name="Straight Arrow Connector 161"/>
                                <p:cNvCxnSpPr/>
                                <p:nvPr/>
                              </p:nvCxnSpPr>
                              <p:spPr bwMode="auto">
                                <a:xfrm rot="16200000" flipH="1">
                                  <a:off x="5316078" y="3234633"/>
                                  <a:ext cx="850532" cy="814401"/>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grpSp>
                              <p:nvGrpSpPr>
                                <p:cNvPr id="160" name="Group 108"/>
                                <p:cNvGrpSpPr>
                                  <a:grpSpLocks/>
                                </p:cNvGrpSpPr>
                                <p:nvPr/>
                              </p:nvGrpSpPr>
                              <p:grpSpPr bwMode="auto">
                                <a:xfrm>
                                  <a:off x="4672146" y="3209664"/>
                                  <a:ext cx="4297431" cy="942167"/>
                                  <a:chOff x="4672146" y="3209664"/>
                                  <a:chExt cx="4297431" cy="942167"/>
                                </a:xfrm>
                              </p:grpSpPr>
                              <p:cxnSp>
                                <p:nvCxnSpPr>
                                  <p:cNvPr id="164" name="Straight Arrow Connector 163"/>
                                  <p:cNvCxnSpPr/>
                                  <p:nvPr/>
                                </p:nvCxnSpPr>
                                <p:spPr bwMode="auto">
                                  <a:xfrm flipV="1">
                                    <a:off x="4678496" y="3276867"/>
                                    <a:ext cx="4291081" cy="376075"/>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grpSp>
                                <p:nvGrpSpPr>
                                  <p:cNvPr id="163" name="Group 107"/>
                                  <p:cNvGrpSpPr>
                                    <a:grpSpLocks/>
                                  </p:cNvGrpSpPr>
                                  <p:nvPr/>
                                </p:nvGrpSpPr>
                                <p:grpSpPr bwMode="auto">
                                  <a:xfrm>
                                    <a:off x="4672146" y="3209664"/>
                                    <a:ext cx="4291251" cy="942167"/>
                                    <a:chOff x="4672146" y="3209664"/>
                                    <a:chExt cx="4291251" cy="942167"/>
                                  </a:xfrm>
                                </p:grpSpPr>
                                <p:cxnSp>
                                  <p:nvCxnSpPr>
                                    <p:cNvPr id="166" name="Straight Arrow Connector 165"/>
                                    <p:cNvCxnSpPr/>
                                    <p:nvPr/>
                                  </p:nvCxnSpPr>
                                  <p:spPr bwMode="auto">
                                    <a:xfrm>
                                      <a:off x="4692783" y="3633900"/>
                                      <a:ext cx="2111409" cy="445894"/>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167" name="Straight Connector 166"/>
                                    <p:cNvCxnSpPr/>
                                    <p:nvPr/>
                                  </p:nvCxnSpPr>
                                  <p:spPr bwMode="auto">
                                    <a:xfrm rot="16200000" flipH="1" flipV="1">
                                      <a:off x="6823263" y="4079784"/>
                                      <a:ext cx="85688" cy="50801"/>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cxnSp>
                                  <p:nvCxnSpPr>
                                    <p:cNvPr id="168" name="Straight Connector 167"/>
                                    <p:cNvCxnSpPr/>
                                    <p:nvPr/>
                                  </p:nvCxnSpPr>
                                  <p:spPr bwMode="auto">
                                    <a:xfrm rot="5400000" flipH="1">
                                      <a:off x="6769287" y="4082957"/>
                                      <a:ext cx="88862" cy="47626"/>
                                    </a:xfrm>
                                    <a:prstGeom prst="line">
                                      <a:avLst/>
                                    </a:prstGeom>
                                    <a:ln>
                                      <a:solidFill>
                                        <a:srgbClr val="9900CC"/>
                                      </a:solidFill>
                                      <a:headEnd type="none" w="med" len="med"/>
                                      <a:tailEnd type="none" w="med" len="med"/>
                                    </a:ln>
                                  </p:spPr>
                                  <p:style>
                                    <a:lnRef idx="2">
                                      <a:schemeClr val="accent2"/>
                                    </a:lnRef>
                                    <a:fillRef idx="0">
                                      <a:schemeClr val="accent2"/>
                                    </a:fillRef>
                                    <a:effectRef idx="1">
                                      <a:schemeClr val="accent2"/>
                                    </a:effectRef>
                                    <a:fontRef idx="minor">
                                      <a:schemeClr val="tx1"/>
                                    </a:fontRef>
                                  </p:style>
                                </p:cxnSp>
                                <p:grpSp>
                                  <p:nvGrpSpPr>
                                    <p:cNvPr id="165" name="Group 106"/>
                                    <p:cNvGrpSpPr>
                                      <a:grpSpLocks/>
                                    </p:cNvGrpSpPr>
                                    <p:nvPr/>
                                  </p:nvGrpSpPr>
                                  <p:grpSpPr bwMode="auto">
                                    <a:xfrm>
                                      <a:off x="4672146" y="3209664"/>
                                      <a:ext cx="4291251" cy="811746"/>
                                      <a:chOff x="4672146" y="3209664"/>
                                      <a:chExt cx="4291251" cy="811746"/>
                                    </a:xfrm>
                                  </p:grpSpPr>
                                  <p:grpSp>
                                    <p:nvGrpSpPr>
                                      <p:cNvPr id="169" name="Group 105"/>
                                      <p:cNvGrpSpPr>
                                        <a:grpSpLocks/>
                                      </p:cNvGrpSpPr>
                                      <p:nvPr/>
                                    </p:nvGrpSpPr>
                                    <p:grpSpPr bwMode="auto">
                                      <a:xfrm>
                                        <a:off x="4678587" y="3209664"/>
                                        <a:ext cx="4280579" cy="436619"/>
                                        <a:chOff x="4678587" y="3209664"/>
                                        <a:chExt cx="4280579" cy="436619"/>
                                      </a:xfrm>
                                    </p:grpSpPr>
                                    <p:cxnSp>
                                      <p:nvCxnSpPr>
                                        <p:cNvPr id="172" name="Straight Arrow Connector 14"/>
                                        <p:cNvCxnSpPr/>
                                        <p:nvPr/>
                                      </p:nvCxnSpPr>
                                      <p:spPr bwMode="auto">
                                        <a:xfrm flipV="1">
                                          <a:off x="4678496" y="3211808"/>
                                          <a:ext cx="973153" cy="434787"/>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173" name="Straight Arrow Connector 172"/>
                                        <p:cNvCxnSpPr/>
                                        <p:nvPr/>
                                      </p:nvCxnSpPr>
                                      <p:spPr bwMode="auto">
                                        <a:xfrm flipV="1">
                                          <a:off x="4678496" y="3210221"/>
                                          <a:ext cx="563571" cy="431613"/>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cxnSp>
                                      <p:nvCxnSpPr>
                                        <p:cNvPr id="174" name="Straight Arrow Connector 173"/>
                                        <p:cNvCxnSpPr/>
                                        <p:nvPr/>
                                      </p:nvCxnSpPr>
                                      <p:spPr bwMode="auto">
                                        <a:xfrm>
                                          <a:off x="4683258" y="3635487"/>
                                          <a:ext cx="4275207" cy="7935"/>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grpSp>
                                  <p:cxnSp>
                                    <p:nvCxnSpPr>
                                      <p:cNvPr id="171" name="Straight Arrow Connector 170"/>
                                      <p:cNvCxnSpPr/>
                                      <p:nvPr/>
                                    </p:nvCxnSpPr>
                                    <p:spPr bwMode="auto">
                                      <a:xfrm>
                                        <a:off x="4672146" y="3646595"/>
                                        <a:ext cx="4291081" cy="374488"/>
                                      </a:xfrm>
                                      <a:prstGeom prst="straightConnector1">
                                        <a:avLst/>
                                      </a:prstGeom>
                                      <a:ln>
                                        <a:solidFill>
                                          <a:srgbClr val="9900CC"/>
                                        </a:solidFill>
                                        <a:headEnd type="none" w="med" len="med"/>
                                        <a:tailEnd type="stealth"/>
                                      </a:ln>
                                    </p:spPr>
                                    <p:style>
                                      <a:lnRef idx="2">
                                        <a:schemeClr val="accent5"/>
                                      </a:lnRef>
                                      <a:fillRef idx="0">
                                        <a:schemeClr val="accent5"/>
                                      </a:fillRef>
                                      <a:effectRef idx="1">
                                        <a:schemeClr val="accent5"/>
                                      </a:effectRef>
                                      <a:fontRef idx="minor">
                                        <a:schemeClr val="tx1"/>
                                      </a:fontRef>
                                    </p:style>
                                  </p:cxnSp>
                                </p:grpSp>
                              </p:grpSp>
                            </p:grpSp>
                          </p:grpSp>
                        </p:grpSp>
                      </p:grpSp>
                    </p:grpSp>
                  </p:grpSp>
                </p:grpSp>
              </p:grpSp>
            </p:grpSp>
          </p:grpSp>
        </p:grpSp>
      </p:grpSp>
    </p:spTree>
    <p:extLst>
      <p:ext uri="{BB962C8B-B14F-4D97-AF65-F5344CB8AC3E}">
        <p14:creationId xmlns:p14="http://schemas.microsoft.com/office/powerpoint/2010/main" val="3888737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
                                        <p:tgtEl>
                                          <p:spTgt spid="5"/>
                                        </p:tgtEl>
                                      </p:cBhvr>
                                    </p:animEffect>
                                  </p:childTnLst>
                                </p:cTn>
                              </p:par>
                              <p:par>
                                <p:cTn id="8" presetID="3" presetClass="entr" presetSubtype="10" fill="hold" grpId="1"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blinds(horizontal)">
                                      <p:cBhvr>
                                        <p:cTn id="10" dur="500"/>
                                        <p:tgtEl>
                                          <p:spTgt spid="23"/>
                                        </p:tgtEl>
                                      </p:cBhvr>
                                    </p:animEffect>
                                  </p:childTnLst>
                                </p:cTn>
                              </p:par>
                              <p:par>
                                <p:cTn id="11" presetID="3" presetClass="entr" presetSubtype="10" fill="hold" grpId="1"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blinds(horizontal)">
                                      <p:cBhvr>
                                        <p:cTn id="13" dur="500"/>
                                        <p:tgtEl>
                                          <p:spTgt spid="22"/>
                                        </p:tgtEl>
                                      </p:cBhvr>
                                    </p:animEffect>
                                  </p:childTnLst>
                                </p:cTn>
                              </p:par>
                              <p:par>
                                <p:cTn id="14" presetID="3" presetClass="entr" presetSubtype="10" fill="hold" grpId="1" nodeType="with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blinds(horizontal)">
                                      <p:cBhvr>
                                        <p:cTn id="16" dur="500"/>
                                        <p:tgtEl>
                                          <p:spTgt spid="24"/>
                                        </p:tgtEl>
                                      </p:cBhvr>
                                    </p:animEffect>
                                  </p:childTnLst>
                                </p:cTn>
                              </p:par>
                              <p:par>
                                <p:cTn id="17" presetID="3" presetClass="entr" presetSubtype="10" fill="hold" grpId="1" nodeType="with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blinds(horizontal)">
                                      <p:cBhvr>
                                        <p:cTn id="19" dur="500"/>
                                        <p:tgtEl>
                                          <p:spTgt spid="25"/>
                                        </p:tgtEl>
                                      </p:cBhvr>
                                    </p:animEffec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94"/>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wipe(left)">
                                      <p:cBhvr>
                                        <p:cTn id="28" dur="500"/>
                                        <p:tgtEl>
                                          <p:spTgt spid="21"/>
                                        </p:tgtEl>
                                      </p:cBhvr>
                                    </p:animEffect>
                                  </p:childTnLst>
                                </p:cTn>
                              </p:par>
                            </p:childTnLst>
                          </p:cTn>
                        </p:par>
                        <p:par>
                          <p:cTn id="29" fill="hold">
                            <p:stCondLst>
                              <p:cond delay="500"/>
                            </p:stCondLst>
                            <p:childTnLst>
                              <p:par>
                                <p:cTn id="30" presetID="22" presetClass="entr" presetSubtype="8" fill="hold" grpId="0"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wipe(left)">
                                      <p:cBhvr>
                                        <p:cTn id="32" dur="200"/>
                                        <p:tgtEl>
                                          <p:spTgt spid="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fade">
                                      <p:cBhvr>
                                        <p:cTn id="37" dur="2000"/>
                                        <p:tgtEl>
                                          <p:spTgt spid="3"/>
                                        </p:tgtEl>
                                      </p:cBhvr>
                                    </p:animEffect>
                                  </p:childTnLst>
                                </p:cTn>
                              </p:par>
                            </p:childTnLst>
                          </p:cTn>
                        </p:par>
                        <p:par>
                          <p:cTn id="38" fill="hold">
                            <p:stCondLst>
                              <p:cond delay="2000"/>
                            </p:stCondLst>
                            <p:childTnLst>
                              <p:par>
                                <p:cTn id="39" presetID="22" presetClass="entr" presetSubtype="8" fill="hold" nodeType="after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wipe(left)">
                                      <p:cBhvr>
                                        <p:cTn id="41" dur="500"/>
                                        <p:tgtEl>
                                          <p:spTgt spid="16"/>
                                        </p:tgtEl>
                                      </p:cBhvr>
                                    </p:animEffect>
                                  </p:childTnLst>
                                </p:cTn>
                              </p:par>
                              <p:par>
                                <p:cTn id="42" presetID="22" presetClass="entr" presetSubtype="2" fill="hold" nodeType="withEffect">
                                  <p:stCondLst>
                                    <p:cond delay="0"/>
                                  </p:stCondLst>
                                  <p:childTnLst>
                                    <p:set>
                                      <p:cBhvr>
                                        <p:cTn id="43" dur="1" fill="hold">
                                          <p:stCondLst>
                                            <p:cond delay="0"/>
                                          </p:stCondLst>
                                        </p:cTn>
                                        <p:tgtEl>
                                          <p:spTgt spid="30"/>
                                        </p:tgtEl>
                                        <p:attrNameLst>
                                          <p:attrName>style.visibility</p:attrName>
                                        </p:attrNameLst>
                                      </p:cBhvr>
                                      <p:to>
                                        <p:strVal val="visible"/>
                                      </p:to>
                                    </p:set>
                                    <p:animEffect transition="in" filter="wipe(right)">
                                      <p:cBhvr>
                                        <p:cTn id="44" dur="500"/>
                                        <p:tgtEl>
                                          <p:spTgt spid="30"/>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xit" presetSubtype="0" fill="hold" grpId="0" nodeType="clickEffect">
                                  <p:stCondLst>
                                    <p:cond delay="0"/>
                                  </p:stCondLst>
                                  <p:childTnLst>
                                    <p:animEffect transition="out" filter="fade">
                                      <p:cBhvr>
                                        <p:cTn id="48" dur="2000"/>
                                        <p:tgtEl>
                                          <p:spTgt spid="24"/>
                                        </p:tgtEl>
                                      </p:cBhvr>
                                    </p:animEffect>
                                    <p:set>
                                      <p:cBhvr>
                                        <p:cTn id="49" dur="1" fill="hold">
                                          <p:stCondLst>
                                            <p:cond delay="1999"/>
                                          </p:stCondLst>
                                        </p:cTn>
                                        <p:tgtEl>
                                          <p:spTgt spid="24"/>
                                        </p:tgtEl>
                                        <p:attrNameLst>
                                          <p:attrName>style.visibility</p:attrName>
                                        </p:attrNameLst>
                                      </p:cBhvr>
                                      <p:to>
                                        <p:strVal val="hidden"/>
                                      </p:to>
                                    </p:set>
                                  </p:childTnLst>
                                </p:cTn>
                              </p:par>
                              <p:par>
                                <p:cTn id="50" presetID="10" presetClass="exit" presetSubtype="0" fill="hold" grpId="0" nodeType="withEffect">
                                  <p:stCondLst>
                                    <p:cond delay="0"/>
                                  </p:stCondLst>
                                  <p:childTnLst>
                                    <p:animEffect transition="out" filter="fade">
                                      <p:cBhvr>
                                        <p:cTn id="51" dur="2000"/>
                                        <p:tgtEl>
                                          <p:spTgt spid="25"/>
                                        </p:tgtEl>
                                      </p:cBhvr>
                                    </p:animEffect>
                                    <p:set>
                                      <p:cBhvr>
                                        <p:cTn id="52" dur="1" fill="hold">
                                          <p:stCondLst>
                                            <p:cond delay="1999"/>
                                          </p:stCondLst>
                                        </p:cTn>
                                        <p:tgtEl>
                                          <p:spTgt spid="25"/>
                                        </p:tgtEl>
                                        <p:attrNameLst>
                                          <p:attrName>style.visibility</p:attrName>
                                        </p:attrNameLst>
                                      </p:cBhvr>
                                      <p:to>
                                        <p:strVal val="hidden"/>
                                      </p:to>
                                    </p:set>
                                  </p:childTnLst>
                                </p:cTn>
                              </p:par>
                            </p:childTnLst>
                          </p:cTn>
                        </p:par>
                        <p:par>
                          <p:cTn id="53" fill="hold">
                            <p:stCondLst>
                              <p:cond delay="2000"/>
                            </p:stCondLst>
                            <p:childTnLst>
                              <p:par>
                                <p:cTn id="54" presetID="1" presetClass="entr" presetSubtype="0" fill="hold" nodeType="afterEffect">
                                  <p:stCondLst>
                                    <p:cond delay="0"/>
                                  </p:stCondLst>
                                  <p:childTnLst>
                                    <p:set>
                                      <p:cBhvr>
                                        <p:cTn id="55" dur="1" fill="hold">
                                          <p:stCondLst>
                                            <p:cond delay="0"/>
                                          </p:stCondLst>
                                        </p:cTn>
                                        <p:tgtEl>
                                          <p:spTgt spid="7"/>
                                        </p:tgtEl>
                                        <p:attrNameLst>
                                          <p:attrName>style.visibility</p:attrName>
                                        </p:attrNameLst>
                                      </p:cBhvr>
                                      <p:to>
                                        <p:strVal val="visible"/>
                                      </p:to>
                                    </p:set>
                                  </p:childTnLst>
                                </p:cTn>
                              </p:par>
                            </p:childTnLst>
                          </p:cTn>
                        </p:par>
                        <p:par>
                          <p:cTn id="56" fill="hold">
                            <p:stCondLst>
                              <p:cond delay="2000"/>
                            </p:stCondLst>
                            <p:childTnLst>
                              <p:par>
                                <p:cTn id="57" presetID="3" presetClass="exit" presetSubtype="10" fill="hold" nodeType="afterEffect">
                                  <p:stCondLst>
                                    <p:cond delay="0"/>
                                  </p:stCondLst>
                                  <p:childTnLst>
                                    <p:animEffect transition="out" filter="blinds(horizontal)">
                                      <p:cBhvr>
                                        <p:cTn id="58" dur="500"/>
                                        <p:tgtEl>
                                          <p:spTgt spid="16"/>
                                        </p:tgtEl>
                                      </p:cBhvr>
                                    </p:animEffect>
                                    <p:set>
                                      <p:cBhvr>
                                        <p:cTn id="59" dur="1" fill="hold">
                                          <p:stCondLst>
                                            <p:cond delay="499"/>
                                          </p:stCondLst>
                                        </p:cTn>
                                        <p:tgtEl>
                                          <p:spTgt spid="16"/>
                                        </p:tgtEl>
                                        <p:attrNameLst>
                                          <p:attrName>style.visibility</p:attrName>
                                        </p:attrNameLst>
                                      </p:cBhvr>
                                      <p:to>
                                        <p:strVal val="hidden"/>
                                      </p:to>
                                    </p:set>
                                  </p:childTnLst>
                                </p:cTn>
                              </p:par>
                            </p:childTnLst>
                          </p:cTn>
                        </p:par>
                        <p:par>
                          <p:cTn id="60" fill="hold">
                            <p:stCondLst>
                              <p:cond delay="2500"/>
                            </p:stCondLst>
                            <p:childTnLst>
                              <p:par>
                                <p:cTn id="61" presetID="22" presetClass="entr" presetSubtype="8" fill="hold" nodeType="afterEffect">
                                  <p:stCondLst>
                                    <p:cond delay="0"/>
                                  </p:stCondLst>
                                  <p:childTnLst>
                                    <p:set>
                                      <p:cBhvr>
                                        <p:cTn id="62" dur="1" fill="hold">
                                          <p:stCondLst>
                                            <p:cond delay="0"/>
                                          </p:stCondLst>
                                        </p:cTn>
                                        <p:tgtEl>
                                          <p:spTgt spid="87"/>
                                        </p:tgtEl>
                                        <p:attrNameLst>
                                          <p:attrName>style.visibility</p:attrName>
                                        </p:attrNameLst>
                                      </p:cBhvr>
                                      <p:to>
                                        <p:strVal val="visible"/>
                                      </p:to>
                                    </p:set>
                                    <p:animEffect transition="in" filter="wipe(left)">
                                      <p:cBhvr>
                                        <p:cTn id="63" dur="100"/>
                                        <p:tgtEl>
                                          <p:spTgt spid="87"/>
                                        </p:tgtEl>
                                      </p:cBhvr>
                                    </p:animEffect>
                                  </p:childTnLst>
                                </p:cTn>
                              </p:par>
                            </p:childTnLst>
                          </p:cTn>
                        </p:par>
                        <p:par>
                          <p:cTn id="64" fill="hold">
                            <p:stCondLst>
                              <p:cond delay="2600"/>
                            </p:stCondLst>
                            <p:childTnLst>
                              <p:par>
                                <p:cTn id="65" presetID="22" presetClass="entr" presetSubtype="8" fill="hold" nodeType="afterEffect">
                                  <p:stCondLst>
                                    <p:cond delay="0"/>
                                  </p:stCondLst>
                                  <p:childTnLst>
                                    <p:set>
                                      <p:cBhvr>
                                        <p:cTn id="66" dur="1" fill="hold">
                                          <p:stCondLst>
                                            <p:cond delay="0"/>
                                          </p:stCondLst>
                                        </p:cTn>
                                        <p:tgtEl>
                                          <p:spTgt spid="80"/>
                                        </p:tgtEl>
                                        <p:attrNameLst>
                                          <p:attrName>style.visibility</p:attrName>
                                        </p:attrNameLst>
                                      </p:cBhvr>
                                      <p:to>
                                        <p:strVal val="visible"/>
                                      </p:to>
                                    </p:set>
                                    <p:animEffect transition="in" filter="wipe(left)">
                                      <p:cBhvr>
                                        <p:cTn id="67" dur="300"/>
                                        <p:tgtEl>
                                          <p:spTgt spid="80"/>
                                        </p:tgtEl>
                                      </p:cBhvr>
                                    </p:animEffect>
                                  </p:childTnLst>
                                </p:cTn>
                              </p:par>
                            </p:childTnLst>
                          </p:cTn>
                        </p:par>
                        <p:par>
                          <p:cTn id="68" fill="hold">
                            <p:stCondLst>
                              <p:cond delay="2900"/>
                            </p:stCondLst>
                            <p:childTnLst>
                              <p:par>
                                <p:cTn id="69" presetID="22" presetClass="entr" presetSubtype="8" fill="hold" nodeType="afterEffect">
                                  <p:stCondLst>
                                    <p:cond delay="0"/>
                                  </p:stCondLst>
                                  <p:childTnLst>
                                    <p:set>
                                      <p:cBhvr>
                                        <p:cTn id="70" dur="1" fill="hold">
                                          <p:stCondLst>
                                            <p:cond delay="0"/>
                                          </p:stCondLst>
                                        </p:cTn>
                                        <p:tgtEl>
                                          <p:spTgt spid="78"/>
                                        </p:tgtEl>
                                        <p:attrNameLst>
                                          <p:attrName>style.visibility</p:attrName>
                                        </p:attrNameLst>
                                      </p:cBhvr>
                                      <p:to>
                                        <p:strVal val="visible"/>
                                      </p:to>
                                    </p:set>
                                    <p:animEffect transition="in" filter="wipe(left)">
                                      <p:cBhvr>
                                        <p:cTn id="71" dur="300"/>
                                        <p:tgtEl>
                                          <p:spTgt spid="78"/>
                                        </p:tgtEl>
                                      </p:cBhvr>
                                    </p:animEffect>
                                  </p:childTnLst>
                                </p:cTn>
                              </p:par>
                            </p:childTnLst>
                          </p:cTn>
                        </p:par>
                        <p:par>
                          <p:cTn id="72" fill="hold">
                            <p:stCondLst>
                              <p:cond delay="3200"/>
                            </p:stCondLst>
                            <p:childTnLst>
                              <p:par>
                                <p:cTn id="73" presetID="22" presetClass="entr" presetSubtype="8" fill="hold" nodeType="afterEffect">
                                  <p:stCondLst>
                                    <p:cond delay="0"/>
                                  </p:stCondLst>
                                  <p:childTnLst>
                                    <p:set>
                                      <p:cBhvr>
                                        <p:cTn id="74" dur="1" fill="hold">
                                          <p:stCondLst>
                                            <p:cond delay="0"/>
                                          </p:stCondLst>
                                        </p:cTn>
                                        <p:tgtEl>
                                          <p:spTgt spid="81"/>
                                        </p:tgtEl>
                                        <p:attrNameLst>
                                          <p:attrName>style.visibility</p:attrName>
                                        </p:attrNameLst>
                                      </p:cBhvr>
                                      <p:to>
                                        <p:strVal val="visible"/>
                                      </p:to>
                                    </p:set>
                                    <p:animEffect transition="in" filter="wipe(left)">
                                      <p:cBhvr>
                                        <p:cTn id="75" dur="300"/>
                                        <p:tgtEl>
                                          <p:spTgt spid="81"/>
                                        </p:tgtEl>
                                      </p:cBhvr>
                                    </p:animEffect>
                                  </p:childTnLst>
                                </p:cTn>
                              </p:par>
                            </p:childTnLst>
                          </p:cTn>
                        </p:par>
                        <p:par>
                          <p:cTn id="76" fill="hold">
                            <p:stCondLst>
                              <p:cond delay="3500"/>
                            </p:stCondLst>
                            <p:childTnLst>
                              <p:par>
                                <p:cTn id="77" presetID="22" presetClass="entr" presetSubtype="8" fill="hold" nodeType="afterEffect">
                                  <p:stCondLst>
                                    <p:cond delay="0"/>
                                  </p:stCondLst>
                                  <p:childTnLst>
                                    <p:set>
                                      <p:cBhvr>
                                        <p:cTn id="78" dur="1" fill="hold">
                                          <p:stCondLst>
                                            <p:cond delay="0"/>
                                          </p:stCondLst>
                                        </p:cTn>
                                        <p:tgtEl>
                                          <p:spTgt spid="77"/>
                                        </p:tgtEl>
                                        <p:attrNameLst>
                                          <p:attrName>style.visibility</p:attrName>
                                        </p:attrNameLst>
                                      </p:cBhvr>
                                      <p:to>
                                        <p:strVal val="visible"/>
                                      </p:to>
                                    </p:set>
                                    <p:animEffect transition="in" filter="wipe(left)">
                                      <p:cBhvr>
                                        <p:cTn id="79" dur="300"/>
                                        <p:tgtEl>
                                          <p:spTgt spid="77"/>
                                        </p:tgtEl>
                                      </p:cBhvr>
                                    </p:animEffect>
                                  </p:childTnLst>
                                </p:cTn>
                              </p:par>
                            </p:childTnLst>
                          </p:cTn>
                        </p:par>
                        <p:par>
                          <p:cTn id="80" fill="hold">
                            <p:stCondLst>
                              <p:cond delay="3800"/>
                            </p:stCondLst>
                            <p:childTnLst>
                              <p:par>
                                <p:cTn id="81" presetID="22" presetClass="entr" presetSubtype="8" fill="hold" nodeType="afterEffect">
                                  <p:stCondLst>
                                    <p:cond delay="0"/>
                                  </p:stCondLst>
                                  <p:childTnLst>
                                    <p:set>
                                      <p:cBhvr>
                                        <p:cTn id="82" dur="1" fill="hold">
                                          <p:stCondLst>
                                            <p:cond delay="0"/>
                                          </p:stCondLst>
                                        </p:cTn>
                                        <p:tgtEl>
                                          <p:spTgt spid="76"/>
                                        </p:tgtEl>
                                        <p:attrNameLst>
                                          <p:attrName>style.visibility</p:attrName>
                                        </p:attrNameLst>
                                      </p:cBhvr>
                                      <p:to>
                                        <p:strVal val="visible"/>
                                      </p:to>
                                    </p:set>
                                    <p:animEffect transition="in" filter="wipe(left)">
                                      <p:cBhvr>
                                        <p:cTn id="83" dur="300"/>
                                        <p:tgtEl>
                                          <p:spTgt spid="76"/>
                                        </p:tgtEl>
                                      </p:cBhvr>
                                    </p:animEffect>
                                  </p:childTnLst>
                                </p:cTn>
                              </p:par>
                            </p:childTnLst>
                          </p:cTn>
                        </p:par>
                        <p:par>
                          <p:cTn id="84" fill="hold">
                            <p:stCondLst>
                              <p:cond delay="4100"/>
                            </p:stCondLst>
                            <p:childTnLst>
                              <p:par>
                                <p:cTn id="85" presetID="22" presetClass="entr" presetSubtype="8" fill="hold" nodeType="afterEffect">
                                  <p:stCondLst>
                                    <p:cond delay="0"/>
                                  </p:stCondLst>
                                  <p:childTnLst>
                                    <p:set>
                                      <p:cBhvr>
                                        <p:cTn id="86" dur="1" fill="hold">
                                          <p:stCondLst>
                                            <p:cond delay="0"/>
                                          </p:stCondLst>
                                        </p:cTn>
                                        <p:tgtEl>
                                          <p:spTgt spid="79"/>
                                        </p:tgtEl>
                                        <p:attrNameLst>
                                          <p:attrName>style.visibility</p:attrName>
                                        </p:attrNameLst>
                                      </p:cBhvr>
                                      <p:to>
                                        <p:strVal val="visible"/>
                                      </p:to>
                                    </p:set>
                                    <p:animEffect transition="in" filter="wipe(left)">
                                      <p:cBhvr>
                                        <p:cTn id="87" dur="300"/>
                                        <p:tgtEl>
                                          <p:spTgt spid="79"/>
                                        </p:tgtEl>
                                      </p:cBhvr>
                                    </p:animEffect>
                                  </p:childTnLst>
                                </p:cTn>
                              </p:par>
                            </p:childTnLst>
                          </p:cTn>
                        </p:par>
                        <p:par>
                          <p:cTn id="88" fill="hold">
                            <p:stCondLst>
                              <p:cond delay="4400"/>
                            </p:stCondLst>
                            <p:childTnLst>
                              <p:par>
                                <p:cTn id="89" presetID="22" presetClass="entr" presetSubtype="8" fill="hold" nodeType="afterEffect">
                                  <p:stCondLst>
                                    <p:cond delay="0"/>
                                  </p:stCondLst>
                                  <p:childTnLst>
                                    <p:set>
                                      <p:cBhvr>
                                        <p:cTn id="90" dur="1" fill="hold">
                                          <p:stCondLst>
                                            <p:cond delay="0"/>
                                          </p:stCondLst>
                                        </p:cTn>
                                        <p:tgtEl>
                                          <p:spTgt spid="71"/>
                                        </p:tgtEl>
                                        <p:attrNameLst>
                                          <p:attrName>style.visibility</p:attrName>
                                        </p:attrNameLst>
                                      </p:cBhvr>
                                      <p:to>
                                        <p:strVal val="visible"/>
                                      </p:to>
                                    </p:set>
                                    <p:animEffect transition="in" filter="wipe(left)">
                                      <p:cBhvr>
                                        <p:cTn id="91" dur="300"/>
                                        <p:tgtEl>
                                          <p:spTgt spid="71"/>
                                        </p:tgtEl>
                                      </p:cBhvr>
                                    </p:animEffect>
                                  </p:childTnLst>
                                </p:cTn>
                              </p:par>
                            </p:childTnLst>
                          </p:cTn>
                        </p:par>
                        <p:par>
                          <p:cTn id="92" fill="hold">
                            <p:stCondLst>
                              <p:cond delay="4700"/>
                            </p:stCondLst>
                            <p:childTnLst>
                              <p:par>
                                <p:cTn id="93" presetID="22" presetClass="entr" presetSubtype="8" fill="hold" nodeType="afterEffect">
                                  <p:stCondLst>
                                    <p:cond delay="0"/>
                                  </p:stCondLst>
                                  <p:childTnLst>
                                    <p:set>
                                      <p:cBhvr>
                                        <p:cTn id="94" dur="1" fill="hold">
                                          <p:stCondLst>
                                            <p:cond delay="0"/>
                                          </p:stCondLst>
                                        </p:cTn>
                                        <p:tgtEl>
                                          <p:spTgt spid="72"/>
                                        </p:tgtEl>
                                        <p:attrNameLst>
                                          <p:attrName>style.visibility</p:attrName>
                                        </p:attrNameLst>
                                      </p:cBhvr>
                                      <p:to>
                                        <p:strVal val="visible"/>
                                      </p:to>
                                    </p:set>
                                    <p:animEffect transition="in" filter="wipe(left)">
                                      <p:cBhvr>
                                        <p:cTn id="95" dur="300"/>
                                        <p:tgtEl>
                                          <p:spTgt spid="72"/>
                                        </p:tgtEl>
                                      </p:cBhvr>
                                    </p:animEffect>
                                  </p:childTnLst>
                                </p:cTn>
                              </p:par>
                            </p:childTnLst>
                          </p:cTn>
                        </p:par>
                        <p:par>
                          <p:cTn id="96" fill="hold">
                            <p:stCondLst>
                              <p:cond delay="5000"/>
                            </p:stCondLst>
                            <p:childTnLst>
                              <p:par>
                                <p:cTn id="97" presetID="22" presetClass="entr" presetSubtype="8" fill="hold" nodeType="afterEffect">
                                  <p:stCondLst>
                                    <p:cond delay="0"/>
                                  </p:stCondLst>
                                  <p:childTnLst>
                                    <p:set>
                                      <p:cBhvr>
                                        <p:cTn id="98" dur="1" fill="hold">
                                          <p:stCondLst>
                                            <p:cond delay="0"/>
                                          </p:stCondLst>
                                        </p:cTn>
                                        <p:tgtEl>
                                          <p:spTgt spid="73"/>
                                        </p:tgtEl>
                                        <p:attrNameLst>
                                          <p:attrName>style.visibility</p:attrName>
                                        </p:attrNameLst>
                                      </p:cBhvr>
                                      <p:to>
                                        <p:strVal val="visible"/>
                                      </p:to>
                                    </p:set>
                                    <p:animEffect transition="in" filter="wipe(left)">
                                      <p:cBhvr>
                                        <p:cTn id="99" dur="300"/>
                                        <p:tgtEl>
                                          <p:spTgt spid="73"/>
                                        </p:tgtEl>
                                      </p:cBhvr>
                                    </p:animEffect>
                                  </p:childTnLst>
                                </p:cTn>
                              </p:par>
                            </p:childTnLst>
                          </p:cTn>
                        </p:par>
                        <p:par>
                          <p:cTn id="100" fill="hold">
                            <p:stCondLst>
                              <p:cond delay="5300"/>
                            </p:stCondLst>
                            <p:childTnLst>
                              <p:par>
                                <p:cTn id="101" presetID="22" presetClass="entr" presetSubtype="8" fill="hold" nodeType="afterEffect">
                                  <p:stCondLst>
                                    <p:cond delay="0"/>
                                  </p:stCondLst>
                                  <p:childTnLst>
                                    <p:set>
                                      <p:cBhvr>
                                        <p:cTn id="102" dur="1" fill="hold">
                                          <p:stCondLst>
                                            <p:cond delay="0"/>
                                          </p:stCondLst>
                                        </p:cTn>
                                        <p:tgtEl>
                                          <p:spTgt spid="74"/>
                                        </p:tgtEl>
                                        <p:attrNameLst>
                                          <p:attrName>style.visibility</p:attrName>
                                        </p:attrNameLst>
                                      </p:cBhvr>
                                      <p:to>
                                        <p:strVal val="visible"/>
                                      </p:to>
                                    </p:set>
                                    <p:animEffect transition="in" filter="wipe(left)">
                                      <p:cBhvr>
                                        <p:cTn id="103" dur="300"/>
                                        <p:tgtEl>
                                          <p:spTgt spid="74"/>
                                        </p:tgtEl>
                                      </p:cBhvr>
                                    </p:animEffect>
                                  </p:childTnLst>
                                </p:cTn>
                              </p:par>
                            </p:childTnLst>
                          </p:cTn>
                        </p:par>
                        <p:par>
                          <p:cTn id="104" fill="hold">
                            <p:stCondLst>
                              <p:cond delay="5600"/>
                            </p:stCondLst>
                            <p:childTnLst>
                              <p:par>
                                <p:cTn id="105" presetID="22" presetClass="entr" presetSubtype="8" fill="hold" nodeType="afterEffect">
                                  <p:stCondLst>
                                    <p:cond delay="0"/>
                                  </p:stCondLst>
                                  <p:childTnLst>
                                    <p:set>
                                      <p:cBhvr>
                                        <p:cTn id="106" dur="1" fill="hold">
                                          <p:stCondLst>
                                            <p:cond delay="0"/>
                                          </p:stCondLst>
                                        </p:cTn>
                                        <p:tgtEl>
                                          <p:spTgt spid="40"/>
                                        </p:tgtEl>
                                        <p:attrNameLst>
                                          <p:attrName>style.visibility</p:attrName>
                                        </p:attrNameLst>
                                      </p:cBhvr>
                                      <p:to>
                                        <p:strVal val="visible"/>
                                      </p:to>
                                    </p:set>
                                    <p:animEffect transition="in" filter="wipe(left)">
                                      <p:cBhvr>
                                        <p:cTn id="107" dur="300"/>
                                        <p:tgtEl>
                                          <p:spTgt spid="40"/>
                                        </p:tgtEl>
                                      </p:cBhvr>
                                    </p:animEffect>
                                  </p:childTnLst>
                                </p:cTn>
                              </p:par>
                            </p:childTnLst>
                          </p:cTn>
                        </p:par>
                        <p:par>
                          <p:cTn id="108" fill="hold">
                            <p:stCondLst>
                              <p:cond delay="5900"/>
                            </p:stCondLst>
                            <p:childTnLst>
                              <p:par>
                                <p:cTn id="109" presetID="22" presetClass="entr" presetSubtype="8" fill="hold" nodeType="afterEffect">
                                  <p:stCondLst>
                                    <p:cond delay="0"/>
                                  </p:stCondLst>
                                  <p:childTnLst>
                                    <p:set>
                                      <p:cBhvr>
                                        <p:cTn id="110" dur="1" fill="hold">
                                          <p:stCondLst>
                                            <p:cond delay="0"/>
                                          </p:stCondLst>
                                        </p:cTn>
                                        <p:tgtEl>
                                          <p:spTgt spid="75"/>
                                        </p:tgtEl>
                                        <p:attrNameLst>
                                          <p:attrName>style.visibility</p:attrName>
                                        </p:attrNameLst>
                                      </p:cBhvr>
                                      <p:to>
                                        <p:strVal val="visible"/>
                                      </p:to>
                                    </p:set>
                                    <p:animEffect transition="in" filter="wipe(left)">
                                      <p:cBhvr>
                                        <p:cTn id="111" dur="300"/>
                                        <p:tgtEl>
                                          <p:spTgt spid="75"/>
                                        </p:tgtEl>
                                      </p:cBhvr>
                                    </p:animEffect>
                                  </p:childTnLst>
                                </p:cTn>
                              </p:par>
                            </p:childTnLst>
                          </p:cTn>
                        </p:par>
                        <p:par>
                          <p:cTn id="112" fill="hold">
                            <p:stCondLst>
                              <p:cond delay="6200"/>
                            </p:stCondLst>
                            <p:childTnLst>
                              <p:par>
                                <p:cTn id="113" presetID="22" presetClass="entr" presetSubtype="8" fill="hold" nodeType="afterEffect">
                                  <p:stCondLst>
                                    <p:cond delay="0"/>
                                  </p:stCondLst>
                                  <p:childTnLst>
                                    <p:set>
                                      <p:cBhvr>
                                        <p:cTn id="114" dur="1" fill="hold">
                                          <p:stCondLst>
                                            <p:cond delay="0"/>
                                          </p:stCondLst>
                                        </p:cTn>
                                        <p:tgtEl>
                                          <p:spTgt spid="67"/>
                                        </p:tgtEl>
                                        <p:attrNameLst>
                                          <p:attrName>style.visibility</p:attrName>
                                        </p:attrNameLst>
                                      </p:cBhvr>
                                      <p:to>
                                        <p:strVal val="visible"/>
                                      </p:to>
                                    </p:set>
                                    <p:animEffect transition="in" filter="wipe(left)">
                                      <p:cBhvr>
                                        <p:cTn id="115" dur="300"/>
                                        <p:tgtEl>
                                          <p:spTgt spid="67"/>
                                        </p:tgtEl>
                                      </p:cBhvr>
                                    </p:animEffect>
                                  </p:childTnLst>
                                </p:cTn>
                              </p:par>
                            </p:childTnLst>
                          </p:cTn>
                        </p:par>
                        <p:par>
                          <p:cTn id="116" fill="hold">
                            <p:stCondLst>
                              <p:cond delay="6500"/>
                            </p:stCondLst>
                            <p:childTnLst>
                              <p:par>
                                <p:cTn id="117" presetID="22" presetClass="entr" presetSubtype="8" fill="hold" nodeType="afterEffect">
                                  <p:stCondLst>
                                    <p:cond delay="0"/>
                                  </p:stCondLst>
                                  <p:childTnLst>
                                    <p:set>
                                      <p:cBhvr>
                                        <p:cTn id="118" dur="1" fill="hold">
                                          <p:stCondLst>
                                            <p:cond delay="0"/>
                                          </p:stCondLst>
                                        </p:cTn>
                                        <p:tgtEl>
                                          <p:spTgt spid="39"/>
                                        </p:tgtEl>
                                        <p:attrNameLst>
                                          <p:attrName>style.visibility</p:attrName>
                                        </p:attrNameLst>
                                      </p:cBhvr>
                                      <p:to>
                                        <p:strVal val="visible"/>
                                      </p:to>
                                    </p:set>
                                    <p:animEffect transition="in" filter="wipe(left)">
                                      <p:cBhvr>
                                        <p:cTn id="119" dur="300"/>
                                        <p:tgtEl>
                                          <p:spTgt spid="39"/>
                                        </p:tgtEl>
                                      </p:cBhvr>
                                    </p:animEffect>
                                  </p:childTnLst>
                                </p:cTn>
                              </p:par>
                            </p:childTnLst>
                          </p:cTn>
                        </p:par>
                        <p:par>
                          <p:cTn id="120" fill="hold">
                            <p:stCondLst>
                              <p:cond delay="6800"/>
                            </p:stCondLst>
                            <p:childTnLst>
                              <p:par>
                                <p:cTn id="121" presetID="22" presetClass="entr" presetSubtype="8" fill="hold" nodeType="afterEffect">
                                  <p:stCondLst>
                                    <p:cond delay="0"/>
                                  </p:stCondLst>
                                  <p:childTnLst>
                                    <p:set>
                                      <p:cBhvr>
                                        <p:cTn id="122" dur="1" fill="hold">
                                          <p:stCondLst>
                                            <p:cond delay="0"/>
                                          </p:stCondLst>
                                        </p:cTn>
                                        <p:tgtEl>
                                          <p:spTgt spid="68"/>
                                        </p:tgtEl>
                                        <p:attrNameLst>
                                          <p:attrName>style.visibility</p:attrName>
                                        </p:attrNameLst>
                                      </p:cBhvr>
                                      <p:to>
                                        <p:strVal val="visible"/>
                                      </p:to>
                                    </p:set>
                                    <p:animEffect transition="in" filter="wipe(left)">
                                      <p:cBhvr>
                                        <p:cTn id="123" dur="300"/>
                                        <p:tgtEl>
                                          <p:spTgt spid="68"/>
                                        </p:tgtEl>
                                      </p:cBhvr>
                                    </p:animEffect>
                                  </p:childTnLst>
                                </p:cTn>
                              </p:par>
                            </p:childTnLst>
                          </p:cTn>
                        </p:par>
                        <p:par>
                          <p:cTn id="124" fill="hold">
                            <p:stCondLst>
                              <p:cond delay="7100"/>
                            </p:stCondLst>
                            <p:childTnLst>
                              <p:par>
                                <p:cTn id="125" presetID="22" presetClass="entr" presetSubtype="8" fill="hold" nodeType="afterEffect">
                                  <p:stCondLst>
                                    <p:cond delay="0"/>
                                  </p:stCondLst>
                                  <p:childTnLst>
                                    <p:set>
                                      <p:cBhvr>
                                        <p:cTn id="126" dur="1" fill="hold">
                                          <p:stCondLst>
                                            <p:cond delay="0"/>
                                          </p:stCondLst>
                                        </p:cTn>
                                        <p:tgtEl>
                                          <p:spTgt spid="69"/>
                                        </p:tgtEl>
                                        <p:attrNameLst>
                                          <p:attrName>style.visibility</p:attrName>
                                        </p:attrNameLst>
                                      </p:cBhvr>
                                      <p:to>
                                        <p:strVal val="visible"/>
                                      </p:to>
                                    </p:set>
                                    <p:animEffect transition="in" filter="wipe(left)">
                                      <p:cBhvr>
                                        <p:cTn id="127" dur="300"/>
                                        <p:tgtEl>
                                          <p:spTgt spid="69"/>
                                        </p:tgtEl>
                                      </p:cBhvr>
                                    </p:animEffect>
                                  </p:childTnLst>
                                </p:cTn>
                              </p:par>
                            </p:childTnLst>
                          </p:cTn>
                        </p:par>
                        <p:par>
                          <p:cTn id="128" fill="hold">
                            <p:stCondLst>
                              <p:cond delay="7400"/>
                            </p:stCondLst>
                            <p:childTnLst>
                              <p:par>
                                <p:cTn id="129" presetID="22" presetClass="entr" presetSubtype="8" fill="hold" nodeType="afterEffect">
                                  <p:stCondLst>
                                    <p:cond delay="0"/>
                                  </p:stCondLst>
                                  <p:childTnLst>
                                    <p:set>
                                      <p:cBhvr>
                                        <p:cTn id="130" dur="1" fill="hold">
                                          <p:stCondLst>
                                            <p:cond delay="0"/>
                                          </p:stCondLst>
                                        </p:cTn>
                                        <p:tgtEl>
                                          <p:spTgt spid="61"/>
                                        </p:tgtEl>
                                        <p:attrNameLst>
                                          <p:attrName>style.visibility</p:attrName>
                                        </p:attrNameLst>
                                      </p:cBhvr>
                                      <p:to>
                                        <p:strVal val="visible"/>
                                      </p:to>
                                    </p:set>
                                    <p:animEffect transition="in" filter="wipe(left)">
                                      <p:cBhvr>
                                        <p:cTn id="131" dur="300"/>
                                        <p:tgtEl>
                                          <p:spTgt spid="61"/>
                                        </p:tgtEl>
                                      </p:cBhvr>
                                    </p:animEffect>
                                  </p:childTnLst>
                                </p:cTn>
                              </p:par>
                            </p:childTnLst>
                          </p:cTn>
                        </p:par>
                        <p:par>
                          <p:cTn id="132" fill="hold">
                            <p:stCondLst>
                              <p:cond delay="7700"/>
                            </p:stCondLst>
                            <p:childTnLst>
                              <p:par>
                                <p:cTn id="133" presetID="22" presetClass="entr" presetSubtype="8" fill="hold" nodeType="afterEffect">
                                  <p:stCondLst>
                                    <p:cond delay="0"/>
                                  </p:stCondLst>
                                  <p:childTnLst>
                                    <p:set>
                                      <p:cBhvr>
                                        <p:cTn id="134" dur="1" fill="hold">
                                          <p:stCondLst>
                                            <p:cond delay="0"/>
                                          </p:stCondLst>
                                        </p:cTn>
                                        <p:tgtEl>
                                          <p:spTgt spid="60"/>
                                        </p:tgtEl>
                                        <p:attrNameLst>
                                          <p:attrName>style.visibility</p:attrName>
                                        </p:attrNameLst>
                                      </p:cBhvr>
                                      <p:to>
                                        <p:strVal val="visible"/>
                                      </p:to>
                                    </p:set>
                                    <p:animEffect transition="in" filter="wipe(left)">
                                      <p:cBhvr>
                                        <p:cTn id="135" dur="300"/>
                                        <p:tgtEl>
                                          <p:spTgt spid="60"/>
                                        </p:tgtEl>
                                      </p:cBhvr>
                                    </p:animEffect>
                                  </p:childTnLst>
                                </p:cTn>
                              </p:par>
                            </p:childTnLst>
                          </p:cTn>
                        </p:par>
                        <p:par>
                          <p:cTn id="136" fill="hold">
                            <p:stCondLst>
                              <p:cond delay="8000"/>
                            </p:stCondLst>
                            <p:childTnLst>
                              <p:par>
                                <p:cTn id="137" presetID="22" presetClass="entr" presetSubtype="8" fill="hold" nodeType="afterEffect">
                                  <p:stCondLst>
                                    <p:cond delay="0"/>
                                  </p:stCondLst>
                                  <p:childTnLst>
                                    <p:set>
                                      <p:cBhvr>
                                        <p:cTn id="138" dur="1" fill="hold">
                                          <p:stCondLst>
                                            <p:cond delay="0"/>
                                          </p:stCondLst>
                                        </p:cTn>
                                        <p:tgtEl>
                                          <p:spTgt spid="70"/>
                                        </p:tgtEl>
                                        <p:attrNameLst>
                                          <p:attrName>style.visibility</p:attrName>
                                        </p:attrNameLst>
                                      </p:cBhvr>
                                      <p:to>
                                        <p:strVal val="visible"/>
                                      </p:to>
                                    </p:set>
                                    <p:animEffect transition="in" filter="wipe(left)">
                                      <p:cBhvr>
                                        <p:cTn id="139" dur="300"/>
                                        <p:tgtEl>
                                          <p:spTgt spid="70"/>
                                        </p:tgtEl>
                                      </p:cBhvr>
                                    </p:animEffect>
                                  </p:childTnLst>
                                </p:cTn>
                              </p:par>
                            </p:childTnLst>
                          </p:cTn>
                        </p:par>
                        <p:par>
                          <p:cTn id="140" fill="hold">
                            <p:stCondLst>
                              <p:cond delay="8300"/>
                            </p:stCondLst>
                            <p:childTnLst>
                              <p:par>
                                <p:cTn id="141" presetID="22" presetClass="entr" presetSubtype="8" fill="hold" nodeType="afterEffect">
                                  <p:stCondLst>
                                    <p:cond delay="0"/>
                                  </p:stCondLst>
                                  <p:childTnLst>
                                    <p:set>
                                      <p:cBhvr>
                                        <p:cTn id="142" dur="1" fill="hold">
                                          <p:stCondLst>
                                            <p:cond delay="0"/>
                                          </p:stCondLst>
                                        </p:cTn>
                                        <p:tgtEl>
                                          <p:spTgt spid="41"/>
                                        </p:tgtEl>
                                        <p:attrNameLst>
                                          <p:attrName>style.visibility</p:attrName>
                                        </p:attrNameLst>
                                      </p:cBhvr>
                                      <p:to>
                                        <p:strVal val="visible"/>
                                      </p:to>
                                    </p:set>
                                    <p:animEffect transition="in" filter="wipe(left)">
                                      <p:cBhvr>
                                        <p:cTn id="143" dur="300"/>
                                        <p:tgtEl>
                                          <p:spTgt spid="41"/>
                                        </p:tgtEl>
                                      </p:cBhvr>
                                    </p:animEffect>
                                  </p:childTnLst>
                                </p:cTn>
                              </p:par>
                            </p:childTnLst>
                          </p:cTn>
                        </p:par>
                        <p:par>
                          <p:cTn id="144" fill="hold">
                            <p:stCondLst>
                              <p:cond delay="8600"/>
                            </p:stCondLst>
                            <p:childTnLst>
                              <p:par>
                                <p:cTn id="145" presetID="22" presetClass="entr" presetSubtype="8" fill="hold" nodeType="afterEffect">
                                  <p:stCondLst>
                                    <p:cond delay="0"/>
                                  </p:stCondLst>
                                  <p:childTnLst>
                                    <p:set>
                                      <p:cBhvr>
                                        <p:cTn id="146" dur="1" fill="hold">
                                          <p:stCondLst>
                                            <p:cond delay="0"/>
                                          </p:stCondLst>
                                        </p:cTn>
                                        <p:tgtEl>
                                          <p:spTgt spid="62"/>
                                        </p:tgtEl>
                                        <p:attrNameLst>
                                          <p:attrName>style.visibility</p:attrName>
                                        </p:attrNameLst>
                                      </p:cBhvr>
                                      <p:to>
                                        <p:strVal val="visible"/>
                                      </p:to>
                                    </p:set>
                                    <p:animEffect transition="in" filter="wipe(left)">
                                      <p:cBhvr>
                                        <p:cTn id="147" dur="300"/>
                                        <p:tgtEl>
                                          <p:spTgt spid="62"/>
                                        </p:tgtEl>
                                      </p:cBhvr>
                                    </p:animEffect>
                                  </p:childTnLst>
                                </p:cTn>
                              </p:par>
                            </p:childTnLst>
                          </p:cTn>
                        </p:par>
                        <p:par>
                          <p:cTn id="148" fill="hold">
                            <p:stCondLst>
                              <p:cond delay="8900"/>
                            </p:stCondLst>
                            <p:childTnLst>
                              <p:par>
                                <p:cTn id="149" presetID="22" presetClass="entr" presetSubtype="8" fill="hold" nodeType="afterEffect">
                                  <p:stCondLst>
                                    <p:cond delay="0"/>
                                  </p:stCondLst>
                                  <p:childTnLst>
                                    <p:set>
                                      <p:cBhvr>
                                        <p:cTn id="150" dur="1" fill="hold">
                                          <p:stCondLst>
                                            <p:cond delay="0"/>
                                          </p:stCondLst>
                                        </p:cTn>
                                        <p:tgtEl>
                                          <p:spTgt spid="63"/>
                                        </p:tgtEl>
                                        <p:attrNameLst>
                                          <p:attrName>style.visibility</p:attrName>
                                        </p:attrNameLst>
                                      </p:cBhvr>
                                      <p:to>
                                        <p:strVal val="visible"/>
                                      </p:to>
                                    </p:set>
                                    <p:animEffect transition="in" filter="wipe(left)">
                                      <p:cBhvr>
                                        <p:cTn id="151" dur="300"/>
                                        <p:tgtEl>
                                          <p:spTgt spid="63"/>
                                        </p:tgtEl>
                                      </p:cBhvr>
                                    </p:animEffect>
                                  </p:childTnLst>
                                </p:cTn>
                              </p:par>
                            </p:childTnLst>
                          </p:cTn>
                        </p:par>
                        <p:par>
                          <p:cTn id="152" fill="hold">
                            <p:stCondLst>
                              <p:cond delay="9200"/>
                            </p:stCondLst>
                            <p:childTnLst>
                              <p:par>
                                <p:cTn id="153" presetID="22" presetClass="entr" presetSubtype="8" fill="hold" nodeType="afterEffect">
                                  <p:stCondLst>
                                    <p:cond delay="0"/>
                                  </p:stCondLst>
                                  <p:childTnLst>
                                    <p:set>
                                      <p:cBhvr>
                                        <p:cTn id="154" dur="1" fill="hold">
                                          <p:stCondLst>
                                            <p:cond delay="0"/>
                                          </p:stCondLst>
                                        </p:cTn>
                                        <p:tgtEl>
                                          <p:spTgt spid="65"/>
                                        </p:tgtEl>
                                        <p:attrNameLst>
                                          <p:attrName>style.visibility</p:attrName>
                                        </p:attrNameLst>
                                      </p:cBhvr>
                                      <p:to>
                                        <p:strVal val="visible"/>
                                      </p:to>
                                    </p:set>
                                    <p:animEffect transition="in" filter="wipe(left)">
                                      <p:cBhvr>
                                        <p:cTn id="155" dur="300"/>
                                        <p:tgtEl>
                                          <p:spTgt spid="65"/>
                                        </p:tgtEl>
                                      </p:cBhvr>
                                    </p:animEffect>
                                  </p:childTnLst>
                                </p:cTn>
                              </p:par>
                            </p:childTnLst>
                          </p:cTn>
                        </p:par>
                        <p:par>
                          <p:cTn id="156" fill="hold">
                            <p:stCondLst>
                              <p:cond delay="9500"/>
                            </p:stCondLst>
                            <p:childTnLst>
                              <p:par>
                                <p:cTn id="157" presetID="22" presetClass="entr" presetSubtype="8" fill="hold" nodeType="afterEffect">
                                  <p:stCondLst>
                                    <p:cond delay="0"/>
                                  </p:stCondLst>
                                  <p:childTnLst>
                                    <p:set>
                                      <p:cBhvr>
                                        <p:cTn id="158" dur="1" fill="hold">
                                          <p:stCondLst>
                                            <p:cond delay="0"/>
                                          </p:stCondLst>
                                        </p:cTn>
                                        <p:tgtEl>
                                          <p:spTgt spid="64"/>
                                        </p:tgtEl>
                                        <p:attrNameLst>
                                          <p:attrName>style.visibility</p:attrName>
                                        </p:attrNameLst>
                                      </p:cBhvr>
                                      <p:to>
                                        <p:strVal val="visible"/>
                                      </p:to>
                                    </p:set>
                                    <p:animEffect transition="in" filter="wipe(left)">
                                      <p:cBhvr>
                                        <p:cTn id="159" dur="300"/>
                                        <p:tgtEl>
                                          <p:spTgt spid="64"/>
                                        </p:tgtEl>
                                      </p:cBhvr>
                                    </p:animEffect>
                                  </p:childTnLst>
                                </p:cTn>
                              </p:par>
                            </p:childTnLst>
                          </p:cTn>
                        </p:par>
                        <p:par>
                          <p:cTn id="160" fill="hold">
                            <p:stCondLst>
                              <p:cond delay="9800"/>
                            </p:stCondLst>
                            <p:childTnLst>
                              <p:par>
                                <p:cTn id="161" presetID="22" presetClass="entr" presetSubtype="8" fill="hold" nodeType="afterEffect">
                                  <p:stCondLst>
                                    <p:cond delay="0"/>
                                  </p:stCondLst>
                                  <p:childTnLst>
                                    <p:set>
                                      <p:cBhvr>
                                        <p:cTn id="162" dur="1" fill="hold">
                                          <p:stCondLst>
                                            <p:cond delay="0"/>
                                          </p:stCondLst>
                                        </p:cTn>
                                        <p:tgtEl>
                                          <p:spTgt spid="66"/>
                                        </p:tgtEl>
                                        <p:attrNameLst>
                                          <p:attrName>style.visibility</p:attrName>
                                        </p:attrNameLst>
                                      </p:cBhvr>
                                      <p:to>
                                        <p:strVal val="visible"/>
                                      </p:to>
                                    </p:set>
                                    <p:animEffect transition="in" filter="wipe(left)">
                                      <p:cBhvr>
                                        <p:cTn id="163" dur="300"/>
                                        <p:tgtEl>
                                          <p:spTgt spid="66"/>
                                        </p:tgtEl>
                                      </p:cBhvr>
                                    </p:animEffect>
                                  </p:childTnLst>
                                </p:cTn>
                              </p:par>
                            </p:childTnLst>
                          </p:cTn>
                        </p:par>
                        <p:par>
                          <p:cTn id="164" fill="hold">
                            <p:stCondLst>
                              <p:cond delay="10100"/>
                            </p:stCondLst>
                            <p:childTnLst>
                              <p:par>
                                <p:cTn id="165" presetID="22" presetClass="entr" presetSubtype="8" fill="hold" nodeType="afterEffect">
                                  <p:stCondLst>
                                    <p:cond delay="0"/>
                                  </p:stCondLst>
                                  <p:childTnLst>
                                    <p:set>
                                      <p:cBhvr>
                                        <p:cTn id="166" dur="1" fill="hold">
                                          <p:stCondLst>
                                            <p:cond delay="0"/>
                                          </p:stCondLst>
                                        </p:cTn>
                                        <p:tgtEl>
                                          <p:spTgt spid="86"/>
                                        </p:tgtEl>
                                        <p:attrNameLst>
                                          <p:attrName>style.visibility</p:attrName>
                                        </p:attrNameLst>
                                      </p:cBhvr>
                                      <p:to>
                                        <p:strVal val="visible"/>
                                      </p:to>
                                    </p:set>
                                    <p:animEffect transition="in" filter="wipe(left)">
                                      <p:cBhvr>
                                        <p:cTn id="167" dur="300"/>
                                        <p:tgtEl>
                                          <p:spTgt spid="86"/>
                                        </p:tgtEl>
                                      </p:cBhvr>
                                    </p:animEffect>
                                  </p:childTnLst>
                                </p:cTn>
                              </p:par>
                            </p:childTnLst>
                          </p:cTn>
                        </p:par>
                        <p:par>
                          <p:cTn id="168" fill="hold">
                            <p:stCondLst>
                              <p:cond delay="10400"/>
                            </p:stCondLst>
                            <p:childTnLst>
                              <p:par>
                                <p:cTn id="169" presetID="22" presetClass="entr" presetSubtype="8" fill="hold" nodeType="afterEffect">
                                  <p:stCondLst>
                                    <p:cond delay="0"/>
                                  </p:stCondLst>
                                  <p:childTnLst>
                                    <p:set>
                                      <p:cBhvr>
                                        <p:cTn id="170" dur="1" fill="hold">
                                          <p:stCondLst>
                                            <p:cond delay="0"/>
                                          </p:stCondLst>
                                        </p:cTn>
                                        <p:tgtEl>
                                          <p:spTgt spid="54"/>
                                        </p:tgtEl>
                                        <p:attrNameLst>
                                          <p:attrName>style.visibility</p:attrName>
                                        </p:attrNameLst>
                                      </p:cBhvr>
                                      <p:to>
                                        <p:strVal val="visible"/>
                                      </p:to>
                                    </p:set>
                                    <p:animEffect transition="in" filter="wipe(left)">
                                      <p:cBhvr>
                                        <p:cTn id="171" dur="300"/>
                                        <p:tgtEl>
                                          <p:spTgt spid="54"/>
                                        </p:tgtEl>
                                      </p:cBhvr>
                                    </p:animEffect>
                                  </p:childTnLst>
                                </p:cTn>
                              </p:par>
                            </p:childTnLst>
                          </p:cTn>
                        </p:par>
                        <p:par>
                          <p:cTn id="172" fill="hold">
                            <p:stCondLst>
                              <p:cond delay="10700"/>
                            </p:stCondLst>
                            <p:childTnLst>
                              <p:par>
                                <p:cTn id="173" presetID="22" presetClass="entr" presetSubtype="8" fill="hold" nodeType="afterEffect">
                                  <p:stCondLst>
                                    <p:cond delay="0"/>
                                  </p:stCondLst>
                                  <p:childTnLst>
                                    <p:set>
                                      <p:cBhvr>
                                        <p:cTn id="174" dur="1" fill="hold">
                                          <p:stCondLst>
                                            <p:cond delay="0"/>
                                          </p:stCondLst>
                                        </p:cTn>
                                        <p:tgtEl>
                                          <p:spTgt spid="55"/>
                                        </p:tgtEl>
                                        <p:attrNameLst>
                                          <p:attrName>style.visibility</p:attrName>
                                        </p:attrNameLst>
                                      </p:cBhvr>
                                      <p:to>
                                        <p:strVal val="visible"/>
                                      </p:to>
                                    </p:set>
                                    <p:animEffect transition="in" filter="wipe(left)">
                                      <p:cBhvr>
                                        <p:cTn id="175" dur="300"/>
                                        <p:tgtEl>
                                          <p:spTgt spid="55"/>
                                        </p:tgtEl>
                                      </p:cBhvr>
                                    </p:animEffect>
                                  </p:childTnLst>
                                </p:cTn>
                              </p:par>
                            </p:childTnLst>
                          </p:cTn>
                        </p:par>
                        <p:par>
                          <p:cTn id="176" fill="hold">
                            <p:stCondLst>
                              <p:cond delay="11000"/>
                            </p:stCondLst>
                            <p:childTnLst>
                              <p:par>
                                <p:cTn id="177" presetID="22" presetClass="entr" presetSubtype="8" fill="hold" nodeType="afterEffect">
                                  <p:stCondLst>
                                    <p:cond delay="0"/>
                                  </p:stCondLst>
                                  <p:childTnLst>
                                    <p:set>
                                      <p:cBhvr>
                                        <p:cTn id="178" dur="1" fill="hold">
                                          <p:stCondLst>
                                            <p:cond delay="0"/>
                                          </p:stCondLst>
                                        </p:cTn>
                                        <p:tgtEl>
                                          <p:spTgt spid="56"/>
                                        </p:tgtEl>
                                        <p:attrNameLst>
                                          <p:attrName>style.visibility</p:attrName>
                                        </p:attrNameLst>
                                      </p:cBhvr>
                                      <p:to>
                                        <p:strVal val="visible"/>
                                      </p:to>
                                    </p:set>
                                    <p:animEffect transition="in" filter="wipe(left)">
                                      <p:cBhvr>
                                        <p:cTn id="179" dur="300"/>
                                        <p:tgtEl>
                                          <p:spTgt spid="56"/>
                                        </p:tgtEl>
                                      </p:cBhvr>
                                    </p:animEffect>
                                  </p:childTnLst>
                                </p:cTn>
                              </p:par>
                            </p:childTnLst>
                          </p:cTn>
                        </p:par>
                        <p:par>
                          <p:cTn id="180" fill="hold">
                            <p:stCondLst>
                              <p:cond delay="11300"/>
                            </p:stCondLst>
                            <p:childTnLst>
                              <p:par>
                                <p:cTn id="181" presetID="22" presetClass="entr" presetSubtype="8" fill="hold" nodeType="afterEffect">
                                  <p:stCondLst>
                                    <p:cond delay="0"/>
                                  </p:stCondLst>
                                  <p:childTnLst>
                                    <p:set>
                                      <p:cBhvr>
                                        <p:cTn id="182" dur="1" fill="hold">
                                          <p:stCondLst>
                                            <p:cond delay="0"/>
                                          </p:stCondLst>
                                        </p:cTn>
                                        <p:tgtEl>
                                          <p:spTgt spid="58"/>
                                        </p:tgtEl>
                                        <p:attrNameLst>
                                          <p:attrName>style.visibility</p:attrName>
                                        </p:attrNameLst>
                                      </p:cBhvr>
                                      <p:to>
                                        <p:strVal val="visible"/>
                                      </p:to>
                                    </p:set>
                                    <p:animEffect transition="in" filter="wipe(left)">
                                      <p:cBhvr>
                                        <p:cTn id="183" dur="300"/>
                                        <p:tgtEl>
                                          <p:spTgt spid="58"/>
                                        </p:tgtEl>
                                      </p:cBhvr>
                                    </p:animEffect>
                                  </p:childTnLst>
                                </p:cTn>
                              </p:par>
                            </p:childTnLst>
                          </p:cTn>
                        </p:par>
                        <p:par>
                          <p:cTn id="184" fill="hold">
                            <p:stCondLst>
                              <p:cond delay="11600"/>
                            </p:stCondLst>
                            <p:childTnLst>
                              <p:par>
                                <p:cTn id="185" presetID="22" presetClass="entr" presetSubtype="8" fill="hold" nodeType="afterEffect">
                                  <p:stCondLst>
                                    <p:cond delay="0"/>
                                  </p:stCondLst>
                                  <p:childTnLst>
                                    <p:set>
                                      <p:cBhvr>
                                        <p:cTn id="186" dur="1" fill="hold">
                                          <p:stCondLst>
                                            <p:cond delay="0"/>
                                          </p:stCondLst>
                                        </p:cTn>
                                        <p:tgtEl>
                                          <p:spTgt spid="57"/>
                                        </p:tgtEl>
                                        <p:attrNameLst>
                                          <p:attrName>style.visibility</p:attrName>
                                        </p:attrNameLst>
                                      </p:cBhvr>
                                      <p:to>
                                        <p:strVal val="visible"/>
                                      </p:to>
                                    </p:set>
                                    <p:animEffect transition="in" filter="wipe(left)">
                                      <p:cBhvr>
                                        <p:cTn id="187" dur="300"/>
                                        <p:tgtEl>
                                          <p:spTgt spid="57"/>
                                        </p:tgtEl>
                                      </p:cBhvr>
                                    </p:animEffect>
                                  </p:childTnLst>
                                </p:cTn>
                              </p:par>
                            </p:childTnLst>
                          </p:cTn>
                        </p:par>
                        <p:par>
                          <p:cTn id="188" fill="hold">
                            <p:stCondLst>
                              <p:cond delay="11900"/>
                            </p:stCondLst>
                            <p:childTnLst>
                              <p:par>
                                <p:cTn id="189" presetID="22" presetClass="entr" presetSubtype="8" fill="hold" nodeType="afterEffect">
                                  <p:stCondLst>
                                    <p:cond delay="0"/>
                                  </p:stCondLst>
                                  <p:childTnLst>
                                    <p:set>
                                      <p:cBhvr>
                                        <p:cTn id="190" dur="1" fill="hold">
                                          <p:stCondLst>
                                            <p:cond delay="0"/>
                                          </p:stCondLst>
                                        </p:cTn>
                                        <p:tgtEl>
                                          <p:spTgt spid="59"/>
                                        </p:tgtEl>
                                        <p:attrNameLst>
                                          <p:attrName>style.visibility</p:attrName>
                                        </p:attrNameLst>
                                      </p:cBhvr>
                                      <p:to>
                                        <p:strVal val="visible"/>
                                      </p:to>
                                    </p:set>
                                    <p:animEffect transition="in" filter="wipe(left)">
                                      <p:cBhvr>
                                        <p:cTn id="191" dur="300"/>
                                        <p:tgtEl>
                                          <p:spTgt spid="59"/>
                                        </p:tgtEl>
                                      </p:cBhvr>
                                    </p:animEffect>
                                  </p:childTnLst>
                                </p:cTn>
                              </p:par>
                            </p:childTnLst>
                          </p:cTn>
                        </p:par>
                        <p:par>
                          <p:cTn id="192" fill="hold">
                            <p:stCondLst>
                              <p:cond delay="12200"/>
                            </p:stCondLst>
                            <p:childTnLst>
                              <p:par>
                                <p:cTn id="193" presetID="22" presetClass="entr" presetSubtype="8" fill="hold" nodeType="afterEffect">
                                  <p:stCondLst>
                                    <p:cond delay="0"/>
                                  </p:stCondLst>
                                  <p:childTnLst>
                                    <p:set>
                                      <p:cBhvr>
                                        <p:cTn id="194" dur="1" fill="hold">
                                          <p:stCondLst>
                                            <p:cond delay="0"/>
                                          </p:stCondLst>
                                        </p:cTn>
                                        <p:tgtEl>
                                          <p:spTgt spid="47"/>
                                        </p:tgtEl>
                                        <p:attrNameLst>
                                          <p:attrName>style.visibility</p:attrName>
                                        </p:attrNameLst>
                                      </p:cBhvr>
                                      <p:to>
                                        <p:strVal val="visible"/>
                                      </p:to>
                                    </p:set>
                                    <p:animEffect transition="in" filter="wipe(left)">
                                      <p:cBhvr>
                                        <p:cTn id="195" dur="300"/>
                                        <p:tgtEl>
                                          <p:spTgt spid="47"/>
                                        </p:tgtEl>
                                      </p:cBhvr>
                                    </p:animEffect>
                                  </p:childTnLst>
                                </p:cTn>
                              </p:par>
                            </p:childTnLst>
                          </p:cTn>
                        </p:par>
                        <p:par>
                          <p:cTn id="196" fill="hold">
                            <p:stCondLst>
                              <p:cond delay="12500"/>
                            </p:stCondLst>
                            <p:childTnLst>
                              <p:par>
                                <p:cTn id="197" presetID="22" presetClass="entr" presetSubtype="8" fill="hold" nodeType="afterEffect">
                                  <p:stCondLst>
                                    <p:cond delay="0"/>
                                  </p:stCondLst>
                                  <p:childTnLst>
                                    <p:set>
                                      <p:cBhvr>
                                        <p:cTn id="198" dur="1" fill="hold">
                                          <p:stCondLst>
                                            <p:cond delay="0"/>
                                          </p:stCondLst>
                                        </p:cTn>
                                        <p:tgtEl>
                                          <p:spTgt spid="48"/>
                                        </p:tgtEl>
                                        <p:attrNameLst>
                                          <p:attrName>style.visibility</p:attrName>
                                        </p:attrNameLst>
                                      </p:cBhvr>
                                      <p:to>
                                        <p:strVal val="visible"/>
                                      </p:to>
                                    </p:set>
                                    <p:animEffect transition="in" filter="wipe(left)">
                                      <p:cBhvr>
                                        <p:cTn id="199" dur="300"/>
                                        <p:tgtEl>
                                          <p:spTgt spid="48"/>
                                        </p:tgtEl>
                                      </p:cBhvr>
                                    </p:animEffect>
                                  </p:childTnLst>
                                </p:cTn>
                              </p:par>
                            </p:childTnLst>
                          </p:cTn>
                        </p:par>
                        <p:par>
                          <p:cTn id="200" fill="hold">
                            <p:stCondLst>
                              <p:cond delay="12800"/>
                            </p:stCondLst>
                            <p:childTnLst>
                              <p:par>
                                <p:cTn id="201" presetID="22" presetClass="entr" presetSubtype="8" fill="hold" nodeType="afterEffect">
                                  <p:stCondLst>
                                    <p:cond delay="0"/>
                                  </p:stCondLst>
                                  <p:childTnLst>
                                    <p:set>
                                      <p:cBhvr>
                                        <p:cTn id="202" dur="1" fill="hold">
                                          <p:stCondLst>
                                            <p:cond delay="0"/>
                                          </p:stCondLst>
                                        </p:cTn>
                                        <p:tgtEl>
                                          <p:spTgt spid="49"/>
                                        </p:tgtEl>
                                        <p:attrNameLst>
                                          <p:attrName>style.visibility</p:attrName>
                                        </p:attrNameLst>
                                      </p:cBhvr>
                                      <p:to>
                                        <p:strVal val="visible"/>
                                      </p:to>
                                    </p:set>
                                    <p:animEffect transition="in" filter="wipe(left)">
                                      <p:cBhvr>
                                        <p:cTn id="203" dur="300"/>
                                        <p:tgtEl>
                                          <p:spTgt spid="49"/>
                                        </p:tgtEl>
                                      </p:cBhvr>
                                    </p:animEffect>
                                  </p:childTnLst>
                                </p:cTn>
                              </p:par>
                            </p:childTnLst>
                          </p:cTn>
                        </p:par>
                        <p:par>
                          <p:cTn id="204" fill="hold">
                            <p:stCondLst>
                              <p:cond delay="13100"/>
                            </p:stCondLst>
                            <p:childTnLst>
                              <p:par>
                                <p:cTn id="205" presetID="22" presetClass="entr" presetSubtype="8" fill="hold" nodeType="afterEffect">
                                  <p:stCondLst>
                                    <p:cond delay="0"/>
                                  </p:stCondLst>
                                  <p:childTnLst>
                                    <p:set>
                                      <p:cBhvr>
                                        <p:cTn id="206" dur="1" fill="hold">
                                          <p:stCondLst>
                                            <p:cond delay="0"/>
                                          </p:stCondLst>
                                        </p:cTn>
                                        <p:tgtEl>
                                          <p:spTgt spid="50"/>
                                        </p:tgtEl>
                                        <p:attrNameLst>
                                          <p:attrName>style.visibility</p:attrName>
                                        </p:attrNameLst>
                                      </p:cBhvr>
                                      <p:to>
                                        <p:strVal val="visible"/>
                                      </p:to>
                                    </p:set>
                                    <p:animEffect transition="in" filter="wipe(left)">
                                      <p:cBhvr>
                                        <p:cTn id="207" dur="300"/>
                                        <p:tgtEl>
                                          <p:spTgt spid="50"/>
                                        </p:tgtEl>
                                      </p:cBhvr>
                                    </p:animEffect>
                                  </p:childTnLst>
                                </p:cTn>
                              </p:par>
                            </p:childTnLst>
                          </p:cTn>
                        </p:par>
                        <p:par>
                          <p:cTn id="208" fill="hold">
                            <p:stCondLst>
                              <p:cond delay="13400"/>
                            </p:stCondLst>
                            <p:childTnLst>
                              <p:par>
                                <p:cTn id="209" presetID="22" presetClass="entr" presetSubtype="8" fill="hold" nodeType="afterEffect">
                                  <p:stCondLst>
                                    <p:cond delay="0"/>
                                  </p:stCondLst>
                                  <p:childTnLst>
                                    <p:set>
                                      <p:cBhvr>
                                        <p:cTn id="210" dur="1" fill="hold">
                                          <p:stCondLst>
                                            <p:cond delay="0"/>
                                          </p:stCondLst>
                                        </p:cTn>
                                        <p:tgtEl>
                                          <p:spTgt spid="52"/>
                                        </p:tgtEl>
                                        <p:attrNameLst>
                                          <p:attrName>style.visibility</p:attrName>
                                        </p:attrNameLst>
                                      </p:cBhvr>
                                      <p:to>
                                        <p:strVal val="visible"/>
                                      </p:to>
                                    </p:set>
                                    <p:animEffect transition="in" filter="wipe(left)">
                                      <p:cBhvr>
                                        <p:cTn id="211" dur="300"/>
                                        <p:tgtEl>
                                          <p:spTgt spid="52"/>
                                        </p:tgtEl>
                                      </p:cBhvr>
                                    </p:animEffect>
                                  </p:childTnLst>
                                </p:cTn>
                              </p:par>
                            </p:childTnLst>
                          </p:cTn>
                        </p:par>
                        <p:par>
                          <p:cTn id="212" fill="hold">
                            <p:stCondLst>
                              <p:cond delay="13700"/>
                            </p:stCondLst>
                            <p:childTnLst>
                              <p:par>
                                <p:cTn id="213" presetID="22" presetClass="entr" presetSubtype="8" fill="hold" nodeType="afterEffect">
                                  <p:stCondLst>
                                    <p:cond delay="0"/>
                                  </p:stCondLst>
                                  <p:childTnLst>
                                    <p:set>
                                      <p:cBhvr>
                                        <p:cTn id="214" dur="1" fill="hold">
                                          <p:stCondLst>
                                            <p:cond delay="0"/>
                                          </p:stCondLst>
                                        </p:cTn>
                                        <p:tgtEl>
                                          <p:spTgt spid="51"/>
                                        </p:tgtEl>
                                        <p:attrNameLst>
                                          <p:attrName>style.visibility</p:attrName>
                                        </p:attrNameLst>
                                      </p:cBhvr>
                                      <p:to>
                                        <p:strVal val="visible"/>
                                      </p:to>
                                    </p:set>
                                    <p:animEffect transition="in" filter="wipe(left)">
                                      <p:cBhvr>
                                        <p:cTn id="215" dur="300"/>
                                        <p:tgtEl>
                                          <p:spTgt spid="51"/>
                                        </p:tgtEl>
                                      </p:cBhvr>
                                    </p:animEffect>
                                  </p:childTnLst>
                                </p:cTn>
                              </p:par>
                            </p:childTnLst>
                          </p:cTn>
                        </p:par>
                        <p:par>
                          <p:cTn id="216" fill="hold">
                            <p:stCondLst>
                              <p:cond delay="14000"/>
                            </p:stCondLst>
                            <p:childTnLst>
                              <p:par>
                                <p:cTn id="217" presetID="22" presetClass="entr" presetSubtype="8" fill="hold" nodeType="afterEffect">
                                  <p:stCondLst>
                                    <p:cond delay="0"/>
                                  </p:stCondLst>
                                  <p:childTnLst>
                                    <p:set>
                                      <p:cBhvr>
                                        <p:cTn id="218" dur="1" fill="hold">
                                          <p:stCondLst>
                                            <p:cond delay="0"/>
                                          </p:stCondLst>
                                        </p:cTn>
                                        <p:tgtEl>
                                          <p:spTgt spid="53"/>
                                        </p:tgtEl>
                                        <p:attrNameLst>
                                          <p:attrName>style.visibility</p:attrName>
                                        </p:attrNameLst>
                                      </p:cBhvr>
                                      <p:to>
                                        <p:strVal val="visible"/>
                                      </p:to>
                                    </p:set>
                                    <p:animEffect transition="in" filter="wipe(left)">
                                      <p:cBhvr>
                                        <p:cTn id="219" dur="300"/>
                                        <p:tgtEl>
                                          <p:spTgt spid="53"/>
                                        </p:tgtEl>
                                      </p:cBhvr>
                                    </p:animEffect>
                                  </p:childTnLst>
                                </p:cTn>
                              </p:par>
                            </p:childTnLst>
                          </p:cTn>
                        </p:par>
                        <p:par>
                          <p:cTn id="220" fill="hold">
                            <p:stCondLst>
                              <p:cond delay="14300"/>
                            </p:stCondLst>
                            <p:childTnLst>
                              <p:par>
                                <p:cTn id="221" presetID="22" presetClass="entr" presetSubtype="8" fill="hold" nodeType="afterEffect">
                                  <p:stCondLst>
                                    <p:cond delay="0"/>
                                  </p:stCondLst>
                                  <p:childTnLst>
                                    <p:set>
                                      <p:cBhvr>
                                        <p:cTn id="222" dur="1" fill="hold">
                                          <p:stCondLst>
                                            <p:cond delay="0"/>
                                          </p:stCondLst>
                                        </p:cTn>
                                        <p:tgtEl>
                                          <p:spTgt spid="43"/>
                                        </p:tgtEl>
                                        <p:attrNameLst>
                                          <p:attrName>style.visibility</p:attrName>
                                        </p:attrNameLst>
                                      </p:cBhvr>
                                      <p:to>
                                        <p:strVal val="visible"/>
                                      </p:to>
                                    </p:set>
                                    <p:animEffect transition="in" filter="wipe(left)">
                                      <p:cBhvr>
                                        <p:cTn id="223" dur="300"/>
                                        <p:tgtEl>
                                          <p:spTgt spid="43"/>
                                        </p:tgtEl>
                                      </p:cBhvr>
                                    </p:animEffect>
                                  </p:childTnLst>
                                </p:cTn>
                              </p:par>
                            </p:childTnLst>
                          </p:cTn>
                        </p:par>
                        <p:par>
                          <p:cTn id="224" fill="hold">
                            <p:stCondLst>
                              <p:cond delay="14600"/>
                            </p:stCondLst>
                            <p:childTnLst>
                              <p:par>
                                <p:cTn id="225" presetID="22" presetClass="entr" presetSubtype="8" fill="hold" nodeType="afterEffect">
                                  <p:stCondLst>
                                    <p:cond delay="0"/>
                                  </p:stCondLst>
                                  <p:childTnLst>
                                    <p:set>
                                      <p:cBhvr>
                                        <p:cTn id="226" dur="1" fill="hold">
                                          <p:stCondLst>
                                            <p:cond delay="0"/>
                                          </p:stCondLst>
                                        </p:cTn>
                                        <p:tgtEl>
                                          <p:spTgt spid="45"/>
                                        </p:tgtEl>
                                        <p:attrNameLst>
                                          <p:attrName>style.visibility</p:attrName>
                                        </p:attrNameLst>
                                      </p:cBhvr>
                                      <p:to>
                                        <p:strVal val="visible"/>
                                      </p:to>
                                    </p:set>
                                    <p:animEffect transition="in" filter="wipe(left)">
                                      <p:cBhvr>
                                        <p:cTn id="227" dur="300"/>
                                        <p:tgtEl>
                                          <p:spTgt spid="45"/>
                                        </p:tgtEl>
                                      </p:cBhvr>
                                    </p:animEffect>
                                  </p:childTnLst>
                                </p:cTn>
                              </p:par>
                            </p:childTnLst>
                          </p:cTn>
                        </p:par>
                        <p:par>
                          <p:cTn id="228" fill="hold">
                            <p:stCondLst>
                              <p:cond delay="14900"/>
                            </p:stCondLst>
                            <p:childTnLst>
                              <p:par>
                                <p:cTn id="229" presetID="22" presetClass="entr" presetSubtype="8" fill="hold" nodeType="afterEffect">
                                  <p:stCondLst>
                                    <p:cond delay="0"/>
                                  </p:stCondLst>
                                  <p:childTnLst>
                                    <p:set>
                                      <p:cBhvr>
                                        <p:cTn id="230" dur="1" fill="hold">
                                          <p:stCondLst>
                                            <p:cond delay="0"/>
                                          </p:stCondLst>
                                        </p:cTn>
                                        <p:tgtEl>
                                          <p:spTgt spid="44"/>
                                        </p:tgtEl>
                                        <p:attrNameLst>
                                          <p:attrName>style.visibility</p:attrName>
                                        </p:attrNameLst>
                                      </p:cBhvr>
                                      <p:to>
                                        <p:strVal val="visible"/>
                                      </p:to>
                                    </p:set>
                                    <p:animEffect transition="in" filter="wipe(left)">
                                      <p:cBhvr>
                                        <p:cTn id="231" dur="300"/>
                                        <p:tgtEl>
                                          <p:spTgt spid="44"/>
                                        </p:tgtEl>
                                      </p:cBhvr>
                                    </p:animEffect>
                                  </p:childTnLst>
                                </p:cTn>
                              </p:par>
                            </p:childTnLst>
                          </p:cTn>
                        </p:par>
                        <p:par>
                          <p:cTn id="232" fill="hold">
                            <p:stCondLst>
                              <p:cond delay="15200"/>
                            </p:stCondLst>
                            <p:childTnLst>
                              <p:par>
                                <p:cTn id="233" presetID="22" presetClass="entr" presetSubtype="8" fill="hold" nodeType="afterEffect">
                                  <p:stCondLst>
                                    <p:cond delay="0"/>
                                  </p:stCondLst>
                                  <p:childTnLst>
                                    <p:set>
                                      <p:cBhvr>
                                        <p:cTn id="234" dur="1" fill="hold">
                                          <p:stCondLst>
                                            <p:cond delay="0"/>
                                          </p:stCondLst>
                                        </p:cTn>
                                        <p:tgtEl>
                                          <p:spTgt spid="46"/>
                                        </p:tgtEl>
                                        <p:attrNameLst>
                                          <p:attrName>style.visibility</p:attrName>
                                        </p:attrNameLst>
                                      </p:cBhvr>
                                      <p:to>
                                        <p:strVal val="visible"/>
                                      </p:to>
                                    </p:set>
                                    <p:animEffect transition="in" filter="wipe(left)">
                                      <p:cBhvr>
                                        <p:cTn id="235" dur="300"/>
                                        <p:tgtEl>
                                          <p:spTgt spid="46"/>
                                        </p:tgtEl>
                                      </p:cBhvr>
                                    </p:animEffect>
                                  </p:childTnLst>
                                </p:cTn>
                              </p:par>
                            </p:childTnLst>
                          </p:cTn>
                        </p:par>
                        <p:par>
                          <p:cTn id="236" fill="hold">
                            <p:stCondLst>
                              <p:cond delay="15500"/>
                            </p:stCondLst>
                            <p:childTnLst>
                              <p:par>
                                <p:cTn id="237" presetID="22" presetClass="entr" presetSubtype="8" fill="hold" nodeType="afterEffect">
                                  <p:stCondLst>
                                    <p:cond delay="0"/>
                                  </p:stCondLst>
                                  <p:childTnLst>
                                    <p:set>
                                      <p:cBhvr>
                                        <p:cTn id="238" dur="1" fill="hold">
                                          <p:stCondLst>
                                            <p:cond delay="0"/>
                                          </p:stCondLst>
                                        </p:cTn>
                                        <p:tgtEl>
                                          <p:spTgt spid="83"/>
                                        </p:tgtEl>
                                        <p:attrNameLst>
                                          <p:attrName>style.visibility</p:attrName>
                                        </p:attrNameLst>
                                      </p:cBhvr>
                                      <p:to>
                                        <p:strVal val="visible"/>
                                      </p:to>
                                    </p:set>
                                    <p:animEffect transition="in" filter="wipe(left)">
                                      <p:cBhvr>
                                        <p:cTn id="239" dur="300"/>
                                        <p:tgtEl>
                                          <p:spTgt spid="83"/>
                                        </p:tgtEl>
                                      </p:cBhvr>
                                    </p:animEffect>
                                  </p:childTnLst>
                                </p:cTn>
                              </p:par>
                            </p:childTnLst>
                          </p:cTn>
                        </p:par>
                        <p:par>
                          <p:cTn id="240" fill="hold">
                            <p:stCondLst>
                              <p:cond delay="15800"/>
                            </p:stCondLst>
                            <p:childTnLst>
                              <p:par>
                                <p:cTn id="241" presetID="22" presetClass="entr" presetSubtype="8" fill="hold" nodeType="afterEffect">
                                  <p:stCondLst>
                                    <p:cond delay="0"/>
                                  </p:stCondLst>
                                  <p:childTnLst>
                                    <p:set>
                                      <p:cBhvr>
                                        <p:cTn id="242" dur="1" fill="hold">
                                          <p:stCondLst>
                                            <p:cond delay="0"/>
                                          </p:stCondLst>
                                        </p:cTn>
                                        <p:tgtEl>
                                          <p:spTgt spid="85"/>
                                        </p:tgtEl>
                                        <p:attrNameLst>
                                          <p:attrName>style.visibility</p:attrName>
                                        </p:attrNameLst>
                                      </p:cBhvr>
                                      <p:to>
                                        <p:strVal val="visible"/>
                                      </p:to>
                                    </p:set>
                                    <p:animEffect transition="in" filter="wipe(left)">
                                      <p:cBhvr>
                                        <p:cTn id="243" dur="300"/>
                                        <p:tgtEl>
                                          <p:spTgt spid="85"/>
                                        </p:tgtEl>
                                      </p:cBhvr>
                                    </p:animEffect>
                                  </p:childTnLst>
                                </p:cTn>
                              </p:par>
                            </p:childTnLst>
                          </p:cTn>
                        </p:par>
                        <p:par>
                          <p:cTn id="244" fill="hold">
                            <p:stCondLst>
                              <p:cond delay="16100"/>
                            </p:stCondLst>
                            <p:childTnLst>
                              <p:par>
                                <p:cTn id="245" presetID="22" presetClass="entr" presetSubtype="8" fill="hold" nodeType="afterEffect">
                                  <p:stCondLst>
                                    <p:cond delay="0"/>
                                  </p:stCondLst>
                                  <p:childTnLst>
                                    <p:set>
                                      <p:cBhvr>
                                        <p:cTn id="246" dur="1" fill="hold">
                                          <p:stCondLst>
                                            <p:cond delay="0"/>
                                          </p:stCondLst>
                                        </p:cTn>
                                        <p:tgtEl>
                                          <p:spTgt spid="84"/>
                                        </p:tgtEl>
                                        <p:attrNameLst>
                                          <p:attrName>style.visibility</p:attrName>
                                        </p:attrNameLst>
                                      </p:cBhvr>
                                      <p:to>
                                        <p:strVal val="visible"/>
                                      </p:to>
                                    </p:set>
                                    <p:animEffect transition="in" filter="wipe(left)">
                                      <p:cBhvr>
                                        <p:cTn id="247" dur="300"/>
                                        <p:tgtEl>
                                          <p:spTgt spid="84"/>
                                        </p:tgtEl>
                                      </p:cBhvr>
                                    </p:animEffect>
                                  </p:childTnLst>
                                </p:cTn>
                              </p:par>
                            </p:childTnLst>
                          </p:cTn>
                        </p:par>
                        <p:par>
                          <p:cTn id="248" fill="hold">
                            <p:stCondLst>
                              <p:cond delay="16400"/>
                            </p:stCondLst>
                            <p:childTnLst>
                              <p:par>
                                <p:cTn id="249" presetID="22" presetClass="entr" presetSubtype="8" fill="hold" nodeType="afterEffect">
                                  <p:stCondLst>
                                    <p:cond delay="0"/>
                                  </p:stCondLst>
                                  <p:childTnLst>
                                    <p:set>
                                      <p:cBhvr>
                                        <p:cTn id="250" dur="1" fill="hold">
                                          <p:stCondLst>
                                            <p:cond delay="0"/>
                                          </p:stCondLst>
                                        </p:cTn>
                                        <p:tgtEl>
                                          <p:spTgt spid="42"/>
                                        </p:tgtEl>
                                        <p:attrNameLst>
                                          <p:attrName>style.visibility</p:attrName>
                                        </p:attrNameLst>
                                      </p:cBhvr>
                                      <p:to>
                                        <p:strVal val="visible"/>
                                      </p:to>
                                    </p:set>
                                    <p:animEffect transition="in" filter="wipe(left)">
                                      <p:cBhvr>
                                        <p:cTn id="251" dur="300"/>
                                        <p:tgtEl>
                                          <p:spTgt spid="42"/>
                                        </p:tgtEl>
                                      </p:cBhvr>
                                    </p:animEffect>
                                  </p:childTnLst>
                                </p:cTn>
                              </p:par>
                            </p:childTnLst>
                          </p:cTn>
                        </p:par>
                        <p:par>
                          <p:cTn id="252" fill="hold">
                            <p:stCondLst>
                              <p:cond delay="16700"/>
                            </p:stCondLst>
                            <p:childTnLst>
                              <p:par>
                                <p:cTn id="253" presetID="22" presetClass="entr" presetSubtype="8" fill="hold" nodeType="afterEffect">
                                  <p:stCondLst>
                                    <p:cond delay="0"/>
                                  </p:stCondLst>
                                  <p:childTnLst>
                                    <p:set>
                                      <p:cBhvr>
                                        <p:cTn id="254" dur="1" fill="hold">
                                          <p:stCondLst>
                                            <p:cond delay="0"/>
                                          </p:stCondLst>
                                        </p:cTn>
                                        <p:tgtEl>
                                          <p:spTgt spid="82"/>
                                        </p:tgtEl>
                                        <p:attrNameLst>
                                          <p:attrName>style.visibility</p:attrName>
                                        </p:attrNameLst>
                                      </p:cBhvr>
                                      <p:to>
                                        <p:strVal val="visible"/>
                                      </p:to>
                                    </p:set>
                                    <p:animEffect transition="in" filter="wipe(left)">
                                      <p:cBhvr>
                                        <p:cTn id="255" dur="300"/>
                                        <p:tgtEl>
                                          <p:spTgt spid="82"/>
                                        </p:tgtEl>
                                      </p:cBhvr>
                                    </p:animEffect>
                                  </p:childTnLst>
                                </p:cTn>
                              </p:par>
                            </p:childTnLst>
                          </p:cTn>
                        </p:par>
                        <p:par>
                          <p:cTn id="256" fill="hold">
                            <p:stCondLst>
                              <p:cond delay="17000"/>
                            </p:stCondLst>
                            <p:childTnLst>
                              <p:par>
                                <p:cTn id="257" presetID="22" presetClass="entr" presetSubtype="8" fill="hold" nodeType="afterEffect">
                                  <p:stCondLst>
                                    <p:cond delay="0"/>
                                  </p:stCondLst>
                                  <p:childTnLst>
                                    <p:set>
                                      <p:cBhvr>
                                        <p:cTn id="258" dur="1" fill="hold">
                                          <p:stCondLst>
                                            <p:cond delay="0"/>
                                          </p:stCondLst>
                                        </p:cTn>
                                        <p:tgtEl>
                                          <p:spTgt spid="89"/>
                                        </p:tgtEl>
                                        <p:attrNameLst>
                                          <p:attrName>style.visibility</p:attrName>
                                        </p:attrNameLst>
                                      </p:cBhvr>
                                      <p:to>
                                        <p:strVal val="visible"/>
                                      </p:to>
                                    </p:set>
                                    <p:animEffect transition="in" filter="wipe(left)">
                                      <p:cBhvr>
                                        <p:cTn id="259" dur="300"/>
                                        <p:tgtEl>
                                          <p:spTgt spid="89"/>
                                        </p:tgtEl>
                                      </p:cBhvr>
                                    </p:animEffect>
                                  </p:childTnLst>
                                </p:cTn>
                              </p:par>
                            </p:childTnLst>
                          </p:cTn>
                        </p:par>
                        <p:par>
                          <p:cTn id="260" fill="hold">
                            <p:stCondLst>
                              <p:cond delay="17300"/>
                            </p:stCondLst>
                            <p:childTnLst>
                              <p:par>
                                <p:cTn id="261" presetID="22" presetClass="entr" presetSubtype="8" fill="hold" nodeType="afterEffect">
                                  <p:stCondLst>
                                    <p:cond delay="0"/>
                                  </p:stCondLst>
                                  <p:childTnLst>
                                    <p:set>
                                      <p:cBhvr>
                                        <p:cTn id="262" dur="1" fill="hold">
                                          <p:stCondLst>
                                            <p:cond delay="0"/>
                                          </p:stCondLst>
                                        </p:cTn>
                                        <p:tgtEl>
                                          <p:spTgt spid="88"/>
                                        </p:tgtEl>
                                        <p:attrNameLst>
                                          <p:attrName>style.visibility</p:attrName>
                                        </p:attrNameLst>
                                      </p:cBhvr>
                                      <p:to>
                                        <p:strVal val="visible"/>
                                      </p:to>
                                    </p:set>
                                    <p:animEffect transition="in" filter="wipe(left)">
                                      <p:cBhvr>
                                        <p:cTn id="263" dur="300"/>
                                        <p:tgtEl>
                                          <p:spTgt spid="88"/>
                                        </p:tgtEl>
                                      </p:cBhvr>
                                    </p:animEffect>
                                  </p:childTnLst>
                                </p:cTn>
                              </p:par>
                            </p:childTnLst>
                          </p:cTn>
                        </p:par>
                      </p:childTnLst>
                    </p:cTn>
                  </p:par>
                  <p:par>
                    <p:cTn id="264" fill="hold">
                      <p:stCondLst>
                        <p:cond delay="indefinite"/>
                      </p:stCondLst>
                      <p:childTnLst>
                        <p:par>
                          <p:cTn id="265" fill="hold">
                            <p:stCondLst>
                              <p:cond delay="0"/>
                            </p:stCondLst>
                            <p:childTnLst>
                              <p:par>
                                <p:cTn id="266" presetID="3" presetClass="exit" presetSubtype="10" fill="hold" nodeType="clickEffect">
                                  <p:stCondLst>
                                    <p:cond delay="0"/>
                                  </p:stCondLst>
                                  <p:childTnLst>
                                    <p:animEffect transition="out" filter="blinds(horizontal)">
                                      <p:cBhvr>
                                        <p:cTn id="267" dur="500"/>
                                        <p:tgtEl>
                                          <p:spTgt spid="94"/>
                                        </p:tgtEl>
                                      </p:cBhvr>
                                    </p:animEffect>
                                    <p:set>
                                      <p:cBhvr>
                                        <p:cTn id="268" dur="1" fill="hold">
                                          <p:stCondLst>
                                            <p:cond delay="499"/>
                                          </p:stCondLst>
                                        </p:cTn>
                                        <p:tgtEl>
                                          <p:spTgt spid="94"/>
                                        </p:tgtEl>
                                        <p:attrNameLst>
                                          <p:attrName>style.visibility</p:attrName>
                                        </p:attrNameLst>
                                      </p:cBhvr>
                                      <p:to>
                                        <p:strVal val="hidden"/>
                                      </p:to>
                                    </p:set>
                                  </p:childTnLst>
                                </p:cTn>
                              </p:par>
                              <p:par>
                                <p:cTn id="269" presetID="10" presetClass="exit" presetSubtype="0" fill="hold" grpId="0" nodeType="withEffect">
                                  <p:stCondLst>
                                    <p:cond delay="0"/>
                                  </p:stCondLst>
                                  <p:childTnLst>
                                    <p:animEffect transition="out" filter="fade">
                                      <p:cBhvr>
                                        <p:cTn id="270" dur="2000"/>
                                        <p:tgtEl>
                                          <p:spTgt spid="23"/>
                                        </p:tgtEl>
                                      </p:cBhvr>
                                    </p:animEffect>
                                    <p:set>
                                      <p:cBhvr>
                                        <p:cTn id="271" dur="1" fill="hold">
                                          <p:stCondLst>
                                            <p:cond delay="1999"/>
                                          </p:stCondLst>
                                        </p:cTn>
                                        <p:tgtEl>
                                          <p:spTgt spid="23"/>
                                        </p:tgtEl>
                                        <p:attrNameLst>
                                          <p:attrName>style.visibility</p:attrName>
                                        </p:attrNameLst>
                                      </p:cBhvr>
                                      <p:to>
                                        <p:strVal val="hidden"/>
                                      </p:to>
                                    </p:set>
                                  </p:childTnLst>
                                </p:cTn>
                              </p:par>
                              <p:par>
                                <p:cTn id="272" presetID="10" presetClass="exit" presetSubtype="0" fill="hold" grpId="0" nodeType="withEffect">
                                  <p:stCondLst>
                                    <p:cond delay="0"/>
                                  </p:stCondLst>
                                  <p:childTnLst>
                                    <p:animEffect transition="out" filter="fade">
                                      <p:cBhvr>
                                        <p:cTn id="273" dur="2000"/>
                                        <p:tgtEl>
                                          <p:spTgt spid="22"/>
                                        </p:tgtEl>
                                      </p:cBhvr>
                                    </p:animEffect>
                                    <p:set>
                                      <p:cBhvr>
                                        <p:cTn id="274" dur="1" fill="hold">
                                          <p:stCondLst>
                                            <p:cond delay="1999"/>
                                          </p:stCondLst>
                                        </p:cTn>
                                        <p:tgtEl>
                                          <p:spTgt spid="22"/>
                                        </p:tgtEl>
                                        <p:attrNameLst>
                                          <p:attrName>style.visibility</p:attrName>
                                        </p:attrNameLst>
                                      </p:cBhvr>
                                      <p:to>
                                        <p:strVal val="hidden"/>
                                      </p:to>
                                    </p:set>
                                  </p:childTnLst>
                                </p:cTn>
                              </p:par>
                              <p:par>
                                <p:cTn id="275" presetID="10" presetClass="exit" presetSubtype="0" fill="hold" nodeType="withEffect">
                                  <p:stCondLst>
                                    <p:cond delay="0"/>
                                  </p:stCondLst>
                                  <p:childTnLst>
                                    <p:animEffect transition="out" filter="fade">
                                      <p:cBhvr>
                                        <p:cTn id="276" dur="2000"/>
                                        <p:tgtEl>
                                          <p:spTgt spid="30"/>
                                        </p:tgtEl>
                                      </p:cBhvr>
                                    </p:animEffect>
                                    <p:set>
                                      <p:cBhvr>
                                        <p:cTn id="277" dur="1" fill="hold">
                                          <p:stCondLst>
                                            <p:cond delay="1999"/>
                                          </p:stCondLst>
                                        </p:cTn>
                                        <p:tgtEl>
                                          <p:spTgt spid="30"/>
                                        </p:tgtEl>
                                        <p:attrNameLst>
                                          <p:attrName>style.visibility</p:attrName>
                                        </p:attrNameLst>
                                      </p:cBhvr>
                                      <p:to>
                                        <p:strVal val="hidden"/>
                                      </p:to>
                                    </p:set>
                                  </p:childTnLst>
                                </p:cTn>
                              </p:par>
                            </p:childTnLst>
                          </p:cTn>
                        </p:par>
                        <p:par>
                          <p:cTn id="278" fill="hold">
                            <p:stCondLst>
                              <p:cond delay="2000"/>
                            </p:stCondLst>
                            <p:childTnLst>
                              <p:par>
                                <p:cTn id="279" presetID="22" presetClass="entr" presetSubtype="2" fill="hold" nodeType="afterEffect">
                                  <p:stCondLst>
                                    <p:cond delay="0"/>
                                  </p:stCondLst>
                                  <p:childTnLst>
                                    <p:set>
                                      <p:cBhvr>
                                        <p:cTn id="280" dur="1" fill="hold">
                                          <p:stCondLst>
                                            <p:cond delay="0"/>
                                          </p:stCondLst>
                                        </p:cTn>
                                        <p:tgtEl>
                                          <p:spTgt spid="104"/>
                                        </p:tgtEl>
                                        <p:attrNameLst>
                                          <p:attrName>style.visibility</p:attrName>
                                        </p:attrNameLst>
                                      </p:cBhvr>
                                      <p:to>
                                        <p:strVal val="visible"/>
                                      </p:to>
                                    </p:set>
                                    <p:animEffect transition="in" filter="wipe(right)">
                                      <p:cBhvr>
                                        <p:cTn id="281" dur="300"/>
                                        <p:tgtEl>
                                          <p:spTgt spid="104"/>
                                        </p:tgtEl>
                                      </p:cBhvr>
                                    </p:animEffect>
                                  </p:childTnLst>
                                </p:cTn>
                              </p:par>
                            </p:childTnLst>
                          </p:cTn>
                        </p:par>
                      </p:childTnLst>
                    </p:cTn>
                  </p:par>
                  <p:par>
                    <p:cTn id="282" fill="hold">
                      <p:stCondLst>
                        <p:cond delay="indefinite"/>
                      </p:stCondLst>
                      <p:childTnLst>
                        <p:par>
                          <p:cTn id="283" fill="hold">
                            <p:stCondLst>
                              <p:cond delay="0"/>
                            </p:stCondLst>
                            <p:childTnLst>
                              <p:par>
                                <p:cTn id="284" presetID="3" presetClass="exit" presetSubtype="10" fill="hold" nodeType="clickEffect">
                                  <p:stCondLst>
                                    <p:cond delay="0"/>
                                  </p:stCondLst>
                                  <p:childTnLst>
                                    <p:animEffect transition="out" filter="blinds(horizontal)">
                                      <p:cBhvr>
                                        <p:cTn id="285" dur="500"/>
                                        <p:tgtEl>
                                          <p:spTgt spid="87"/>
                                        </p:tgtEl>
                                      </p:cBhvr>
                                    </p:animEffect>
                                    <p:set>
                                      <p:cBhvr>
                                        <p:cTn id="286" dur="1" fill="hold">
                                          <p:stCondLst>
                                            <p:cond delay="499"/>
                                          </p:stCondLst>
                                        </p:cTn>
                                        <p:tgtEl>
                                          <p:spTgt spid="87"/>
                                        </p:tgtEl>
                                        <p:attrNameLst>
                                          <p:attrName>style.visibility</p:attrName>
                                        </p:attrNameLst>
                                      </p:cBhvr>
                                      <p:to>
                                        <p:strVal val="hidden"/>
                                      </p:to>
                                    </p:set>
                                  </p:childTnLst>
                                </p:cTn>
                              </p:par>
                              <p:par>
                                <p:cTn id="287" presetID="3" presetClass="exit" presetSubtype="10" fill="hold" nodeType="withEffect">
                                  <p:stCondLst>
                                    <p:cond delay="0"/>
                                  </p:stCondLst>
                                  <p:childTnLst>
                                    <p:animEffect transition="out" filter="blinds(horizontal)">
                                      <p:cBhvr>
                                        <p:cTn id="288" dur="500"/>
                                        <p:tgtEl>
                                          <p:spTgt spid="80"/>
                                        </p:tgtEl>
                                      </p:cBhvr>
                                    </p:animEffect>
                                    <p:set>
                                      <p:cBhvr>
                                        <p:cTn id="289" dur="1" fill="hold">
                                          <p:stCondLst>
                                            <p:cond delay="499"/>
                                          </p:stCondLst>
                                        </p:cTn>
                                        <p:tgtEl>
                                          <p:spTgt spid="80"/>
                                        </p:tgtEl>
                                        <p:attrNameLst>
                                          <p:attrName>style.visibility</p:attrName>
                                        </p:attrNameLst>
                                      </p:cBhvr>
                                      <p:to>
                                        <p:strVal val="hidden"/>
                                      </p:to>
                                    </p:set>
                                  </p:childTnLst>
                                </p:cTn>
                              </p:par>
                              <p:par>
                                <p:cTn id="290" presetID="3" presetClass="exit" presetSubtype="10" fill="hold" nodeType="withEffect">
                                  <p:stCondLst>
                                    <p:cond delay="0"/>
                                  </p:stCondLst>
                                  <p:childTnLst>
                                    <p:animEffect transition="out" filter="blinds(horizontal)">
                                      <p:cBhvr>
                                        <p:cTn id="291" dur="500"/>
                                        <p:tgtEl>
                                          <p:spTgt spid="78"/>
                                        </p:tgtEl>
                                      </p:cBhvr>
                                    </p:animEffect>
                                    <p:set>
                                      <p:cBhvr>
                                        <p:cTn id="292" dur="1" fill="hold">
                                          <p:stCondLst>
                                            <p:cond delay="499"/>
                                          </p:stCondLst>
                                        </p:cTn>
                                        <p:tgtEl>
                                          <p:spTgt spid="78"/>
                                        </p:tgtEl>
                                        <p:attrNameLst>
                                          <p:attrName>style.visibility</p:attrName>
                                        </p:attrNameLst>
                                      </p:cBhvr>
                                      <p:to>
                                        <p:strVal val="hidden"/>
                                      </p:to>
                                    </p:set>
                                  </p:childTnLst>
                                </p:cTn>
                              </p:par>
                              <p:par>
                                <p:cTn id="293" presetID="3" presetClass="exit" presetSubtype="10" fill="hold" nodeType="withEffect">
                                  <p:stCondLst>
                                    <p:cond delay="0"/>
                                  </p:stCondLst>
                                  <p:childTnLst>
                                    <p:animEffect transition="out" filter="blinds(horizontal)">
                                      <p:cBhvr>
                                        <p:cTn id="294" dur="500"/>
                                        <p:tgtEl>
                                          <p:spTgt spid="81"/>
                                        </p:tgtEl>
                                      </p:cBhvr>
                                    </p:animEffect>
                                    <p:set>
                                      <p:cBhvr>
                                        <p:cTn id="295" dur="1" fill="hold">
                                          <p:stCondLst>
                                            <p:cond delay="499"/>
                                          </p:stCondLst>
                                        </p:cTn>
                                        <p:tgtEl>
                                          <p:spTgt spid="81"/>
                                        </p:tgtEl>
                                        <p:attrNameLst>
                                          <p:attrName>style.visibility</p:attrName>
                                        </p:attrNameLst>
                                      </p:cBhvr>
                                      <p:to>
                                        <p:strVal val="hidden"/>
                                      </p:to>
                                    </p:set>
                                  </p:childTnLst>
                                </p:cTn>
                              </p:par>
                              <p:par>
                                <p:cTn id="296" presetID="3" presetClass="exit" presetSubtype="10" fill="hold" nodeType="withEffect">
                                  <p:stCondLst>
                                    <p:cond delay="0"/>
                                  </p:stCondLst>
                                  <p:childTnLst>
                                    <p:animEffect transition="out" filter="blinds(horizontal)">
                                      <p:cBhvr>
                                        <p:cTn id="297" dur="500"/>
                                        <p:tgtEl>
                                          <p:spTgt spid="77"/>
                                        </p:tgtEl>
                                      </p:cBhvr>
                                    </p:animEffect>
                                    <p:set>
                                      <p:cBhvr>
                                        <p:cTn id="298" dur="1" fill="hold">
                                          <p:stCondLst>
                                            <p:cond delay="499"/>
                                          </p:stCondLst>
                                        </p:cTn>
                                        <p:tgtEl>
                                          <p:spTgt spid="77"/>
                                        </p:tgtEl>
                                        <p:attrNameLst>
                                          <p:attrName>style.visibility</p:attrName>
                                        </p:attrNameLst>
                                      </p:cBhvr>
                                      <p:to>
                                        <p:strVal val="hidden"/>
                                      </p:to>
                                    </p:set>
                                  </p:childTnLst>
                                </p:cTn>
                              </p:par>
                              <p:par>
                                <p:cTn id="299" presetID="3" presetClass="exit" presetSubtype="10" fill="hold" nodeType="withEffect">
                                  <p:stCondLst>
                                    <p:cond delay="0"/>
                                  </p:stCondLst>
                                  <p:childTnLst>
                                    <p:animEffect transition="out" filter="blinds(horizontal)">
                                      <p:cBhvr>
                                        <p:cTn id="300" dur="500"/>
                                        <p:tgtEl>
                                          <p:spTgt spid="76"/>
                                        </p:tgtEl>
                                      </p:cBhvr>
                                    </p:animEffect>
                                    <p:set>
                                      <p:cBhvr>
                                        <p:cTn id="301" dur="1" fill="hold">
                                          <p:stCondLst>
                                            <p:cond delay="499"/>
                                          </p:stCondLst>
                                        </p:cTn>
                                        <p:tgtEl>
                                          <p:spTgt spid="76"/>
                                        </p:tgtEl>
                                        <p:attrNameLst>
                                          <p:attrName>style.visibility</p:attrName>
                                        </p:attrNameLst>
                                      </p:cBhvr>
                                      <p:to>
                                        <p:strVal val="hidden"/>
                                      </p:to>
                                    </p:set>
                                  </p:childTnLst>
                                </p:cTn>
                              </p:par>
                              <p:par>
                                <p:cTn id="302" presetID="3" presetClass="exit" presetSubtype="10" fill="hold" nodeType="withEffect">
                                  <p:stCondLst>
                                    <p:cond delay="0"/>
                                  </p:stCondLst>
                                  <p:childTnLst>
                                    <p:animEffect transition="out" filter="blinds(horizontal)">
                                      <p:cBhvr>
                                        <p:cTn id="303" dur="500"/>
                                        <p:tgtEl>
                                          <p:spTgt spid="79"/>
                                        </p:tgtEl>
                                      </p:cBhvr>
                                    </p:animEffect>
                                    <p:set>
                                      <p:cBhvr>
                                        <p:cTn id="304" dur="1" fill="hold">
                                          <p:stCondLst>
                                            <p:cond delay="499"/>
                                          </p:stCondLst>
                                        </p:cTn>
                                        <p:tgtEl>
                                          <p:spTgt spid="79"/>
                                        </p:tgtEl>
                                        <p:attrNameLst>
                                          <p:attrName>style.visibility</p:attrName>
                                        </p:attrNameLst>
                                      </p:cBhvr>
                                      <p:to>
                                        <p:strVal val="hidden"/>
                                      </p:to>
                                    </p:set>
                                  </p:childTnLst>
                                </p:cTn>
                              </p:par>
                              <p:par>
                                <p:cTn id="305" presetID="3" presetClass="exit" presetSubtype="10" fill="hold" nodeType="withEffect">
                                  <p:stCondLst>
                                    <p:cond delay="0"/>
                                  </p:stCondLst>
                                  <p:childTnLst>
                                    <p:animEffect transition="out" filter="blinds(horizontal)">
                                      <p:cBhvr>
                                        <p:cTn id="306" dur="500"/>
                                        <p:tgtEl>
                                          <p:spTgt spid="71"/>
                                        </p:tgtEl>
                                      </p:cBhvr>
                                    </p:animEffect>
                                    <p:set>
                                      <p:cBhvr>
                                        <p:cTn id="307" dur="1" fill="hold">
                                          <p:stCondLst>
                                            <p:cond delay="499"/>
                                          </p:stCondLst>
                                        </p:cTn>
                                        <p:tgtEl>
                                          <p:spTgt spid="71"/>
                                        </p:tgtEl>
                                        <p:attrNameLst>
                                          <p:attrName>style.visibility</p:attrName>
                                        </p:attrNameLst>
                                      </p:cBhvr>
                                      <p:to>
                                        <p:strVal val="hidden"/>
                                      </p:to>
                                    </p:set>
                                  </p:childTnLst>
                                </p:cTn>
                              </p:par>
                              <p:par>
                                <p:cTn id="308" presetID="3" presetClass="exit" presetSubtype="10" fill="hold" nodeType="withEffect">
                                  <p:stCondLst>
                                    <p:cond delay="0"/>
                                  </p:stCondLst>
                                  <p:childTnLst>
                                    <p:animEffect transition="out" filter="blinds(horizontal)">
                                      <p:cBhvr>
                                        <p:cTn id="309" dur="500"/>
                                        <p:tgtEl>
                                          <p:spTgt spid="72"/>
                                        </p:tgtEl>
                                      </p:cBhvr>
                                    </p:animEffect>
                                    <p:set>
                                      <p:cBhvr>
                                        <p:cTn id="310" dur="1" fill="hold">
                                          <p:stCondLst>
                                            <p:cond delay="499"/>
                                          </p:stCondLst>
                                        </p:cTn>
                                        <p:tgtEl>
                                          <p:spTgt spid="72"/>
                                        </p:tgtEl>
                                        <p:attrNameLst>
                                          <p:attrName>style.visibility</p:attrName>
                                        </p:attrNameLst>
                                      </p:cBhvr>
                                      <p:to>
                                        <p:strVal val="hidden"/>
                                      </p:to>
                                    </p:set>
                                  </p:childTnLst>
                                </p:cTn>
                              </p:par>
                              <p:par>
                                <p:cTn id="311" presetID="3" presetClass="exit" presetSubtype="10" fill="hold" nodeType="withEffect">
                                  <p:stCondLst>
                                    <p:cond delay="0"/>
                                  </p:stCondLst>
                                  <p:childTnLst>
                                    <p:animEffect transition="out" filter="blinds(horizontal)">
                                      <p:cBhvr>
                                        <p:cTn id="312" dur="500"/>
                                        <p:tgtEl>
                                          <p:spTgt spid="73"/>
                                        </p:tgtEl>
                                      </p:cBhvr>
                                    </p:animEffect>
                                    <p:set>
                                      <p:cBhvr>
                                        <p:cTn id="313" dur="1" fill="hold">
                                          <p:stCondLst>
                                            <p:cond delay="499"/>
                                          </p:stCondLst>
                                        </p:cTn>
                                        <p:tgtEl>
                                          <p:spTgt spid="73"/>
                                        </p:tgtEl>
                                        <p:attrNameLst>
                                          <p:attrName>style.visibility</p:attrName>
                                        </p:attrNameLst>
                                      </p:cBhvr>
                                      <p:to>
                                        <p:strVal val="hidden"/>
                                      </p:to>
                                    </p:set>
                                  </p:childTnLst>
                                </p:cTn>
                              </p:par>
                              <p:par>
                                <p:cTn id="314" presetID="3" presetClass="exit" presetSubtype="10" fill="hold" nodeType="withEffect">
                                  <p:stCondLst>
                                    <p:cond delay="0"/>
                                  </p:stCondLst>
                                  <p:childTnLst>
                                    <p:animEffect transition="out" filter="blinds(horizontal)">
                                      <p:cBhvr>
                                        <p:cTn id="315" dur="500"/>
                                        <p:tgtEl>
                                          <p:spTgt spid="74"/>
                                        </p:tgtEl>
                                      </p:cBhvr>
                                    </p:animEffect>
                                    <p:set>
                                      <p:cBhvr>
                                        <p:cTn id="316" dur="1" fill="hold">
                                          <p:stCondLst>
                                            <p:cond delay="499"/>
                                          </p:stCondLst>
                                        </p:cTn>
                                        <p:tgtEl>
                                          <p:spTgt spid="74"/>
                                        </p:tgtEl>
                                        <p:attrNameLst>
                                          <p:attrName>style.visibility</p:attrName>
                                        </p:attrNameLst>
                                      </p:cBhvr>
                                      <p:to>
                                        <p:strVal val="hidden"/>
                                      </p:to>
                                    </p:set>
                                  </p:childTnLst>
                                </p:cTn>
                              </p:par>
                              <p:par>
                                <p:cTn id="317" presetID="3" presetClass="exit" presetSubtype="10" fill="hold" nodeType="withEffect">
                                  <p:stCondLst>
                                    <p:cond delay="0"/>
                                  </p:stCondLst>
                                  <p:childTnLst>
                                    <p:animEffect transition="out" filter="blinds(horizontal)">
                                      <p:cBhvr>
                                        <p:cTn id="318" dur="500"/>
                                        <p:tgtEl>
                                          <p:spTgt spid="40"/>
                                        </p:tgtEl>
                                      </p:cBhvr>
                                    </p:animEffect>
                                    <p:set>
                                      <p:cBhvr>
                                        <p:cTn id="319" dur="1" fill="hold">
                                          <p:stCondLst>
                                            <p:cond delay="499"/>
                                          </p:stCondLst>
                                        </p:cTn>
                                        <p:tgtEl>
                                          <p:spTgt spid="40"/>
                                        </p:tgtEl>
                                        <p:attrNameLst>
                                          <p:attrName>style.visibility</p:attrName>
                                        </p:attrNameLst>
                                      </p:cBhvr>
                                      <p:to>
                                        <p:strVal val="hidden"/>
                                      </p:to>
                                    </p:set>
                                  </p:childTnLst>
                                </p:cTn>
                              </p:par>
                              <p:par>
                                <p:cTn id="320" presetID="3" presetClass="exit" presetSubtype="10" fill="hold" nodeType="withEffect">
                                  <p:stCondLst>
                                    <p:cond delay="0"/>
                                  </p:stCondLst>
                                  <p:childTnLst>
                                    <p:animEffect transition="out" filter="blinds(horizontal)">
                                      <p:cBhvr>
                                        <p:cTn id="321" dur="500"/>
                                        <p:tgtEl>
                                          <p:spTgt spid="75"/>
                                        </p:tgtEl>
                                      </p:cBhvr>
                                    </p:animEffect>
                                    <p:set>
                                      <p:cBhvr>
                                        <p:cTn id="322" dur="1" fill="hold">
                                          <p:stCondLst>
                                            <p:cond delay="499"/>
                                          </p:stCondLst>
                                        </p:cTn>
                                        <p:tgtEl>
                                          <p:spTgt spid="75"/>
                                        </p:tgtEl>
                                        <p:attrNameLst>
                                          <p:attrName>style.visibility</p:attrName>
                                        </p:attrNameLst>
                                      </p:cBhvr>
                                      <p:to>
                                        <p:strVal val="hidden"/>
                                      </p:to>
                                    </p:set>
                                  </p:childTnLst>
                                </p:cTn>
                              </p:par>
                              <p:par>
                                <p:cTn id="323" presetID="3" presetClass="exit" presetSubtype="10" fill="hold" nodeType="withEffect">
                                  <p:stCondLst>
                                    <p:cond delay="0"/>
                                  </p:stCondLst>
                                  <p:childTnLst>
                                    <p:animEffect transition="out" filter="blinds(horizontal)">
                                      <p:cBhvr>
                                        <p:cTn id="324" dur="500"/>
                                        <p:tgtEl>
                                          <p:spTgt spid="67"/>
                                        </p:tgtEl>
                                      </p:cBhvr>
                                    </p:animEffect>
                                    <p:set>
                                      <p:cBhvr>
                                        <p:cTn id="325" dur="1" fill="hold">
                                          <p:stCondLst>
                                            <p:cond delay="499"/>
                                          </p:stCondLst>
                                        </p:cTn>
                                        <p:tgtEl>
                                          <p:spTgt spid="67"/>
                                        </p:tgtEl>
                                        <p:attrNameLst>
                                          <p:attrName>style.visibility</p:attrName>
                                        </p:attrNameLst>
                                      </p:cBhvr>
                                      <p:to>
                                        <p:strVal val="hidden"/>
                                      </p:to>
                                    </p:set>
                                  </p:childTnLst>
                                </p:cTn>
                              </p:par>
                              <p:par>
                                <p:cTn id="326" presetID="3" presetClass="exit" presetSubtype="10" fill="hold" nodeType="withEffect">
                                  <p:stCondLst>
                                    <p:cond delay="0"/>
                                  </p:stCondLst>
                                  <p:childTnLst>
                                    <p:animEffect transition="out" filter="blinds(horizontal)">
                                      <p:cBhvr>
                                        <p:cTn id="327" dur="500"/>
                                        <p:tgtEl>
                                          <p:spTgt spid="39"/>
                                        </p:tgtEl>
                                      </p:cBhvr>
                                    </p:animEffect>
                                    <p:set>
                                      <p:cBhvr>
                                        <p:cTn id="328" dur="1" fill="hold">
                                          <p:stCondLst>
                                            <p:cond delay="499"/>
                                          </p:stCondLst>
                                        </p:cTn>
                                        <p:tgtEl>
                                          <p:spTgt spid="39"/>
                                        </p:tgtEl>
                                        <p:attrNameLst>
                                          <p:attrName>style.visibility</p:attrName>
                                        </p:attrNameLst>
                                      </p:cBhvr>
                                      <p:to>
                                        <p:strVal val="hidden"/>
                                      </p:to>
                                    </p:set>
                                  </p:childTnLst>
                                </p:cTn>
                              </p:par>
                              <p:par>
                                <p:cTn id="329" presetID="3" presetClass="exit" presetSubtype="10" fill="hold" nodeType="withEffect">
                                  <p:stCondLst>
                                    <p:cond delay="0"/>
                                  </p:stCondLst>
                                  <p:childTnLst>
                                    <p:animEffect transition="out" filter="blinds(horizontal)">
                                      <p:cBhvr>
                                        <p:cTn id="330" dur="500"/>
                                        <p:tgtEl>
                                          <p:spTgt spid="68"/>
                                        </p:tgtEl>
                                      </p:cBhvr>
                                    </p:animEffect>
                                    <p:set>
                                      <p:cBhvr>
                                        <p:cTn id="331" dur="1" fill="hold">
                                          <p:stCondLst>
                                            <p:cond delay="499"/>
                                          </p:stCondLst>
                                        </p:cTn>
                                        <p:tgtEl>
                                          <p:spTgt spid="68"/>
                                        </p:tgtEl>
                                        <p:attrNameLst>
                                          <p:attrName>style.visibility</p:attrName>
                                        </p:attrNameLst>
                                      </p:cBhvr>
                                      <p:to>
                                        <p:strVal val="hidden"/>
                                      </p:to>
                                    </p:set>
                                  </p:childTnLst>
                                </p:cTn>
                              </p:par>
                              <p:par>
                                <p:cTn id="332" presetID="3" presetClass="exit" presetSubtype="10" fill="hold" nodeType="withEffect">
                                  <p:stCondLst>
                                    <p:cond delay="0"/>
                                  </p:stCondLst>
                                  <p:childTnLst>
                                    <p:animEffect transition="out" filter="blinds(horizontal)">
                                      <p:cBhvr>
                                        <p:cTn id="333" dur="500"/>
                                        <p:tgtEl>
                                          <p:spTgt spid="69"/>
                                        </p:tgtEl>
                                      </p:cBhvr>
                                    </p:animEffect>
                                    <p:set>
                                      <p:cBhvr>
                                        <p:cTn id="334" dur="1" fill="hold">
                                          <p:stCondLst>
                                            <p:cond delay="499"/>
                                          </p:stCondLst>
                                        </p:cTn>
                                        <p:tgtEl>
                                          <p:spTgt spid="69"/>
                                        </p:tgtEl>
                                        <p:attrNameLst>
                                          <p:attrName>style.visibility</p:attrName>
                                        </p:attrNameLst>
                                      </p:cBhvr>
                                      <p:to>
                                        <p:strVal val="hidden"/>
                                      </p:to>
                                    </p:set>
                                  </p:childTnLst>
                                </p:cTn>
                              </p:par>
                              <p:par>
                                <p:cTn id="335" presetID="3" presetClass="exit" presetSubtype="10" fill="hold" nodeType="withEffect">
                                  <p:stCondLst>
                                    <p:cond delay="0"/>
                                  </p:stCondLst>
                                  <p:childTnLst>
                                    <p:animEffect transition="out" filter="blinds(horizontal)">
                                      <p:cBhvr>
                                        <p:cTn id="336" dur="500"/>
                                        <p:tgtEl>
                                          <p:spTgt spid="61"/>
                                        </p:tgtEl>
                                      </p:cBhvr>
                                    </p:animEffect>
                                    <p:set>
                                      <p:cBhvr>
                                        <p:cTn id="337" dur="1" fill="hold">
                                          <p:stCondLst>
                                            <p:cond delay="499"/>
                                          </p:stCondLst>
                                        </p:cTn>
                                        <p:tgtEl>
                                          <p:spTgt spid="61"/>
                                        </p:tgtEl>
                                        <p:attrNameLst>
                                          <p:attrName>style.visibility</p:attrName>
                                        </p:attrNameLst>
                                      </p:cBhvr>
                                      <p:to>
                                        <p:strVal val="hidden"/>
                                      </p:to>
                                    </p:set>
                                  </p:childTnLst>
                                </p:cTn>
                              </p:par>
                              <p:par>
                                <p:cTn id="338" presetID="3" presetClass="exit" presetSubtype="10" fill="hold" nodeType="withEffect">
                                  <p:stCondLst>
                                    <p:cond delay="0"/>
                                  </p:stCondLst>
                                  <p:childTnLst>
                                    <p:animEffect transition="out" filter="blinds(horizontal)">
                                      <p:cBhvr>
                                        <p:cTn id="339" dur="500"/>
                                        <p:tgtEl>
                                          <p:spTgt spid="60"/>
                                        </p:tgtEl>
                                      </p:cBhvr>
                                    </p:animEffect>
                                    <p:set>
                                      <p:cBhvr>
                                        <p:cTn id="340" dur="1" fill="hold">
                                          <p:stCondLst>
                                            <p:cond delay="499"/>
                                          </p:stCondLst>
                                        </p:cTn>
                                        <p:tgtEl>
                                          <p:spTgt spid="60"/>
                                        </p:tgtEl>
                                        <p:attrNameLst>
                                          <p:attrName>style.visibility</p:attrName>
                                        </p:attrNameLst>
                                      </p:cBhvr>
                                      <p:to>
                                        <p:strVal val="hidden"/>
                                      </p:to>
                                    </p:set>
                                  </p:childTnLst>
                                </p:cTn>
                              </p:par>
                              <p:par>
                                <p:cTn id="341" presetID="3" presetClass="exit" presetSubtype="10" fill="hold" nodeType="withEffect">
                                  <p:stCondLst>
                                    <p:cond delay="0"/>
                                  </p:stCondLst>
                                  <p:childTnLst>
                                    <p:animEffect transition="out" filter="blinds(horizontal)">
                                      <p:cBhvr>
                                        <p:cTn id="342" dur="500"/>
                                        <p:tgtEl>
                                          <p:spTgt spid="70"/>
                                        </p:tgtEl>
                                      </p:cBhvr>
                                    </p:animEffect>
                                    <p:set>
                                      <p:cBhvr>
                                        <p:cTn id="343" dur="1" fill="hold">
                                          <p:stCondLst>
                                            <p:cond delay="499"/>
                                          </p:stCondLst>
                                        </p:cTn>
                                        <p:tgtEl>
                                          <p:spTgt spid="70"/>
                                        </p:tgtEl>
                                        <p:attrNameLst>
                                          <p:attrName>style.visibility</p:attrName>
                                        </p:attrNameLst>
                                      </p:cBhvr>
                                      <p:to>
                                        <p:strVal val="hidden"/>
                                      </p:to>
                                    </p:set>
                                  </p:childTnLst>
                                </p:cTn>
                              </p:par>
                              <p:par>
                                <p:cTn id="344" presetID="3" presetClass="exit" presetSubtype="10" fill="hold" nodeType="withEffect">
                                  <p:stCondLst>
                                    <p:cond delay="0"/>
                                  </p:stCondLst>
                                  <p:childTnLst>
                                    <p:animEffect transition="out" filter="blinds(horizontal)">
                                      <p:cBhvr>
                                        <p:cTn id="345" dur="500"/>
                                        <p:tgtEl>
                                          <p:spTgt spid="41"/>
                                        </p:tgtEl>
                                      </p:cBhvr>
                                    </p:animEffect>
                                    <p:set>
                                      <p:cBhvr>
                                        <p:cTn id="346" dur="1" fill="hold">
                                          <p:stCondLst>
                                            <p:cond delay="499"/>
                                          </p:stCondLst>
                                        </p:cTn>
                                        <p:tgtEl>
                                          <p:spTgt spid="41"/>
                                        </p:tgtEl>
                                        <p:attrNameLst>
                                          <p:attrName>style.visibility</p:attrName>
                                        </p:attrNameLst>
                                      </p:cBhvr>
                                      <p:to>
                                        <p:strVal val="hidden"/>
                                      </p:to>
                                    </p:set>
                                  </p:childTnLst>
                                </p:cTn>
                              </p:par>
                              <p:par>
                                <p:cTn id="347" presetID="3" presetClass="exit" presetSubtype="10" fill="hold" nodeType="withEffect">
                                  <p:stCondLst>
                                    <p:cond delay="0"/>
                                  </p:stCondLst>
                                  <p:childTnLst>
                                    <p:animEffect transition="out" filter="blinds(horizontal)">
                                      <p:cBhvr>
                                        <p:cTn id="348" dur="500"/>
                                        <p:tgtEl>
                                          <p:spTgt spid="62"/>
                                        </p:tgtEl>
                                      </p:cBhvr>
                                    </p:animEffect>
                                    <p:set>
                                      <p:cBhvr>
                                        <p:cTn id="349" dur="1" fill="hold">
                                          <p:stCondLst>
                                            <p:cond delay="499"/>
                                          </p:stCondLst>
                                        </p:cTn>
                                        <p:tgtEl>
                                          <p:spTgt spid="62"/>
                                        </p:tgtEl>
                                        <p:attrNameLst>
                                          <p:attrName>style.visibility</p:attrName>
                                        </p:attrNameLst>
                                      </p:cBhvr>
                                      <p:to>
                                        <p:strVal val="hidden"/>
                                      </p:to>
                                    </p:set>
                                  </p:childTnLst>
                                </p:cTn>
                              </p:par>
                              <p:par>
                                <p:cTn id="350" presetID="3" presetClass="exit" presetSubtype="10" fill="hold" nodeType="withEffect">
                                  <p:stCondLst>
                                    <p:cond delay="0"/>
                                  </p:stCondLst>
                                  <p:childTnLst>
                                    <p:animEffect transition="out" filter="blinds(horizontal)">
                                      <p:cBhvr>
                                        <p:cTn id="351" dur="500"/>
                                        <p:tgtEl>
                                          <p:spTgt spid="63"/>
                                        </p:tgtEl>
                                      </p:cBhvr>
                                    </p:animEffect>
                                    <p:set>
                                      <p:cBhvr>
                                        <p:cTn id="352" dur="1" fill="hold">
                                          <p:stCondLst>
                                            <p:cond delay="499"/>
                                          </p:stCondLst>
                                        </p:cTn>
                                        <p:tgtEl>
                                          <p:spTgt spid="63"/>
                                        </p:tgtEl>
                                        <p:attrNameLst>
                                          <p:attrName>style.visibility</p:attrName>
                                        </p:attrNameLst>
                                      </p:cBhvr>
                                      <p:to>
                                        <p:strVal val="hidden"/>
                                      </p:to>
                                    </p:set>
                                  </p:childTnLst>
                                </p:cTn>
                              </p:par>
                              <p:par>
                                <p:cTn id="353" presetID="3" presetClass="exit" presetSubtype="10" fill="hold" nodeType="withEffect">
                                  <p:stCondLst>
                                    <p:cond delay="0"/>
                                  </p:stCondLst>
                                  <p:childTnLst>
                                    <p:animEffect transition="out" filter="blinds(horizontal)">
                                      <p:cBhvr>
                                        <p:cTn id="354" dur="500"/>
                                        <p:tgtEl>
                                          <p:spTgt spid="65"/>
                                        </p:tgtEl>
                                      </p:cBhvr>
                                    </p:animEffect>
                                    <p:set>
                                      <p:cBhvr>
                                        <p:cTn id="355" dur="1" fill="hold">
                                          <p:stCondLst>
                                            <p:cond delay="499"/>
                                          </p:stCondLst>
                                        </p:cTn>
                                        <p:tgtEl>
                                          <p:spTgt spid="65"/>
                                        </p:tgtEl>
                                        <p:attrNameLst>
                                          <p:attrName>style.visibility</p:attrName>
                                        </p:attrNameLst>
                                      </p:cBhvr>
                                      <p:to>
                                        <p:strVal val="hidden"/>
                                      </p:to>
                                    </p:set>
                                  </p:childTnLst>
                                </p:cTn>
                              </p:par>
                              <p:par>
                                <p:cTn id="356" presetID="3" presetClass="exit" presetSubtype="10" fill="hold" nodeType="withEffect">
                                  <p:stCondLst>
                                    <p:cond delay="0"/>
                                  </p:stCondLst>
                                  <p:childTnLst>
                                    <p:animEffect transition="out" filter="blinds(horizontal)">
                                      <p:cBhvr>
                                        <p:cTn id="357" dur="500"/>
                                        <p:tgtEl>
                                          <p:spTgt spid="64"/>
                                        </p:tgtEl>
                                      </p:cBhvr>
                                    </p:animEffect>
                                    <p:set>
                                      <p:cBhvr>
                                        <p:cTn id="358" dur="1" fill="hold">
                                          <p:stCondLst>
                                            <p:cond delay="499"/>
                                          </p:stCondLst>
                                        </p:cTn>
                                        <p:tgtEl>
                                          <p:spTgt spid="64"/>
                                        </p:tgtEl>
                                        <p:attrNameLst>
                                          <p:attrName>style.visibility</p:attrName>
                                        </p:attrNameLst>
                                      </p:cBhvr>
                                      <p:to>
                                        <p:strVal val="hidden"/>
                                      </p:to>
                                    </p:set>
                                  </p:childTnLst>
                                </p:cTn>
                              </p:par>
                              <p:par>
                                <p:cTn id="359" presetID="3" presetClass="exit" presetSubtype="10" fill="hold" nodeType="withEffect">
                                  <p:stCondLst>
                                    <p:cond delay="0"/>
                                  </p:stCondLst>
                                  <p:childTnLst>
                                    <p:animEffect transition="out" filter="blinds(horizontal)">
                                      <p:cBhvr>
                                        <p:cTn id="360" dur="500"/>
                                        <p:tgtEl>
                                          <p:spTgt spid="66"/>
                                        </p:tgtEl>
                                      </p:cBhvr>
                                    </p:animEffect>
                                    <p:set>
                                      <p:cBhvr>
                                        <p:cTn id="361" dur="1" fill="hold">
                                          <p:stCondLst>
                                            <p:cond delay="499"/>
                                          </p:stCondLst>
                                        </p:cTn>
                                        <p:tgtEl>
                                          <p:spTgt spid="66"/>
                                        </p:tgtEl>
                                        <p:attrNameLst>
                                          <p:attrName>style.visibility</p:attrName>
                                        </p:attrNameLst>
                                      </p:cBhvr>
                                      <p:to>
                                        <p:strVal val="hidden"/>
                                      </p:to>
                                    </p:set>
                                  </p:childTnLst>
                                </p:cTn>
                              </p:par>
                              <p:par>
                                <p:cTn id="362" presetID="3" presetClass="exit" presetSubtype="10" fill="hold" nodeType="withEffect">
                                  <p:stCondLst>
                                    <p:cond delay="0"/>
                                  </p:stCondLst>
                                  <p:childTnLst>
                                    <p:animEffect transition="out" filter="blinds(horizontal)">
                                      <p:cBhvr>
                                        <p:cTn id="363" dur="500"/>
                                        <p:tgtEl>
                                          <p:spTgt spid="86"/>
                                        </p:tgtEl>
                                      </p:cBhvr>
                                    </p:animEffect>
                                    <p:set>
                                      <p:cBhvr>
                                        <p:cTn id="364" dur="1" fill="hold">
                                          <p:stCondLst>
                                            <p:cond delay="499"/>
                                          </p:stCondLst>
                                        </p:cTn>
                                        <p:tgtEl>
                                          <p:spTgt spid="86"/>
                                        </p:tgtEl>
                                        <p:attrNameLst>
                                          <p:attrName>style.visibility</p:attrName>
                                        </p:attrNameLst>
                                      </p:cBhvr>
                                      <p:to>
                                        <p:strVal val="hidden"/>
                                      </p:to>
                                    </p:set>
                                  </p:childTnLst>
                                </p:cTn>
                              </p:par>
                              <p:par>
                                <p:cTn id="365" presetID="3" presetClass="exit" presetSubtype="10" fill="hold" nodeType="withEffect">
                                  <p:stCondLst>
                                    <p:cond delay="0"/>
                                  </p:stCondLst>
                                  <p:childTnLst>
                                    <p:animEffect transition="out" filter="blinds(horizontal)">
                                      <p:cBhvr>
                                        <p:cTn id="366" dur="500"/>
                                        <p:tgtEl>
                                          <p:spTgt spid="54"/>
                                        </p:tgtEl>
                                      </p:cBhvr>
                                    </p:animEffect>
                                    <p:set>
                                      <p:cBhvr>
                                        <p:cTn id="367" dur="1" fill="hold">
                                          <p:stCondLst>
                                            <p:cond delay="499"/>
                                          </p:stCondLst>
                                        </p:cTn>
                                        <p:tgtEl>
                                          <p:spTgt spid="54"/>
                                        </p:tgtEl>
                                        <p:attrNameLst>
                                          <p:attrName>style.visibility</p:attrName>
                                        </p:attrNameLst>
                                      </p:cBhvr>
                                      <p:to>
                                        <p:strVal val="hidden"/>
                                      </p:to>
                                    </p:set>
                                  </p:childTnLst>
                                </p:cTn>
                              </p:par>
                              <p:par>
                                <p:cTn id="368" presetID="3" presetClass="exit" presetSubtype="10" fill="hold" nodeType="withEffect">
                                  <p:stCondLst>
                                    <p:cond delay="0"/>
                                  </p:stCondLst>
                                  <p:childTnLst>
                                    <p:animEffect transition="out" filter="blinds(horizontal)">
                                      <p:cBhvr>
                                        <p:cTn id="369" dur="500"/>
                                        <p:tgtEl>
                                          <p:spTgt spid="55"/>
                                        </p:tgtEl>
                                      </p:cBhvr>
                                    </p:animEffect>
                                    <p:set>
                                      <p:cBhvr>
                                        <p:cTn id="370" dur="1" fill="hold">
                                          <p:stCondLst>
                                            <p:cond delay="499"/>
                                          </p:stCondLst>
                                        </p:cTn>
                                        <p:tgtEl>
                                          <p:spTgt spid="55"/>
                                        </p:tgtEl>
                                        <p:attrNameLst>
                                          <p:attrName>style.visibility</p:attrName>
                                        </p:attrNameLst>
                                      </p:cBhvr>
                                      <p:to>
                                        <p:strVal val="hidden"/>
                                      </p:to>
                                    </p:set>
                                  </p:childTnLst>
                                </p:cTn>
                              </p:par>
                              <p:par>
                                <p:cTn id="371" presetID="3" presetClass="exit" presetSubtype="10" fill="hold" nodeType="withEffect">
                                  <p:stCondLst>
                                    <p:cond delay="0"/>
                                  </p:stCondLst>
                                  <p:childTnLst>
                                    <p:animEffect transition="out" filter="blinds(horizontal)">
                                      <p:cBhvr>
                                        <p:cTn id="372" dur="500"/>
                                        <p:tgtEl>
                                          <p:spTgt spid="56"/>
                                        </p:tgtEl>
                                      </p:cBhvr>
                                    </p:animEffect>
                                    <p:set>
                                      <p:cBhvr>
                                        <p:cTn id="373" dur="1" fill="hold">
                                          <p:stCondLst>
                                            <p:cond delay="499"/>
                                          </p:stCondLst>
                                        </p:cTn>
                                        <p:tgtEl>
                                          <p:spTgt spid="56"/>
                                        </p:tgtEl>
                                        <p:attrNameLst>
                                          <p:attrName>style.visibility</p:attrName>
                                        </p:attrNameLst>
                                      </p:cBhvr>
                                      <p:to>
                                        <p:strVal val="hidden"/>
                                      </p:to>
                                    </p:set>
                                  </p:childTnLst>
                                </p:cTn>
                              </p:par>
                              <p:par>
                                <p:cTn id="374" presetID="3" presetClass="exit" presetSubtype="10" fill="hold" nodeType="withEffect">
                                  <p:stCondLst>
                                    <p:cond delay="0"/>
                                  </p:stCondLst>
                                  <p:childTnLst>
                                    <p:animEffect transition="out" filter="blinds(horizontal)">
                                      <p:cBhvr>
                                        <p:cTn id="375" dur="500"/>
                                        <p:tgtEl>
                                          <p:spTgt spid="58"/>
                                        </p:tgtEl>
                                      </p:cBhvr>
                                    </p:animEffect>
                                    <p:set>
                                      <p:cBhvr>
                                        <p:cTn id="376" dur="1" fill="hold">
                                          <p:stCondLst>
                                            <p:cond delay="499"/>
                                          </p:stCondLst>
                                        </p:cTn>
                                        <p:tgtEl>
                                          <p:spTgt spid="58"/>
                                        </p:tgtEl>
                                        <p:attrNameLst>
                                          <p:attrName>style.visibility</p:attrName>
                                        </p:attrNameLst>
                                      </p:cBhvr>
                                      <p:to>
                                        <p:strVal val="hidden"/>
                                      </p:to>
                                    </p:set>
                                  </p:childTnLst>
                                </p:cTn>
                              </p:par>
                              <p:par>
                                <p:cTn id="377" presetID="3" presetClass="exit" presetSubtype="10" fill="hold" nodeType="withEffect">
                                  <p:stCondLst>
                                    <p:cond delay="0"/>
                                  </p:stCondLst>
                                  <p:childTnLst>
                                    <p:animEffect transition="out" filter="blinds(horizontal)">
                                      <p:cBhvr>
                                        <p:cTn id="378" dur="500"/>
                                        <p:tgtEl>
                                          <p:spTgt spid="57"/>
                                        </p:tgtEl>
                                      </p:cBhvr>
                                    </p:animEffect>
                                    <p:set>
                                      <p:cBhvr>
                                        <p:cTn id="379" dur="1" fill="hold">
                                          <p:stCondLst>
                                            <p:cond delay="499"/>
                                          </p:stCondLst>
                                        </p:cTn>
                                        <p:tgtEl>
                                          <p:spTgt spid="57"/>
                                        </p:tgtEl>
                                        <p:attrNameLst>
                                          <p:attrName>style.visibility</p:attrName>
                                        </p:attrNameLst>
                                      </p:cBhvr>
                                      <p:to>
                                        <p:strVal val="hidden"/>
                                      </p:to>
                                    </p:set>
                                  </p:childTnLst>
                                </p:cTn>
                              </p:par>
                              <p:par>
                                <p:cTn id="380" presetID="3" presetClass="exit" presetSubtype="10" fill="hold" nodeType="withEffect">
                                  <p:stCondLst>
                                    <p:cond delay="0"/>
                                  </p:stCondLst>
                                  <p:childTnLst>
                                    <p:animEffect transition="out" filter="blinds(horizontal)">
                                      <p:cBhvr>
                                        <p:cTn id="381" dur="500"/>
                                        <p:tgtEl>
                                          <p:spTgt spid="59"/>
                                        </p:tgtEl>
                                      </p:cBhvr>
                                    </p:animEffect>
                                    <p:set>
                                      <p:cBhvr>
                                        <p:cTn id="382" dur="1" fill="hold">
                                          <p:stCondLst>
                                            <p:cond delay="499"/>
                                          </p:stCondLst>
                                        </p:cTn>
                                        <p:tgtEl>
                                          <p:spTgt spid="59"/>
                                        </p:tgtEl>
                                        <p:attrNameLst>
                                          <p:attrName>style.visibility</p:attrName>
                                        </p:attrNameLst>
                                      </p:cBhvr>
                                      <p:to>
                                        <p:strVal val="hidden"/>
                                      </p:to>
                                    </p:set>
                                  </p:childTnLst>
                                </p:cTn>
                              </p:par>
                              <p:par>
                                <p:cTn id="383" presetID="3" presetClass="exit" presetSubtype="10" fill="hold" nodeType="withEffect">
                                  <p:stCondLst>
                                    <p:cond delay="0"/>
                                  </p:stCondLst>
                                  <p:childTnLst>
                                    <p:animEffect transition="out" filter="blinds(horizontal)">
                                      <p:cBhvr>
                                        <p:cTn id="384" dur="500"/>
                                        <p:tgtEl>
                                          <p:spTgt spid="47"/>
                                        </p:tgtEl>
                                      </p:cBhvr>
                                    </p:animEffect>
                                    <p:set>
                                      <p:cBhvr>
                                        <p:cTn id="385" dur="1" fill="hold">
                                          <p:stCondLst>
                                            <p:cond delay="499"/>
                                          </p:stCondLst>
                                        </p:cTn>
                                        <p:tgtEl>
                                          <p:spTgt spid="47"/>
                                        </p:tgtEl>
                                        <p:attrNameLst>
                                          <p:attrName>style.visibility</p:attrName>
                                        </p:attrNameLst>
                                      </p:cBhvr>
                                      <p:to>
                                        <p:strVal val="hidden"/>
                                      </p:to>
                                    </p:set>
                                  </p:childTnLst>
                                </p:cTn>
                              </p:par>
                              <p:par>
                                <p:cTn id="386" presetID="3" presetClass="exit" presetSubtype="10" fill="hold" nodeType="withEffect">
                                  <p:stCondLst>
                                    <p:cond delay="0"/>
                                  </p:stCondLst>
                                  <p:childTnLst>
                                    <p:animEffect transition="out" filter="blinds(horizontal)">
                                      <p:cBhvr>
                                        <p:cTn id="387" dur="500"/>
                                        <p:tgtEl>
                                          <p:spTgt spid="48"/>
                                        </p:tgtEl>
                                      </p:cBhvr>
                                    </p:animEffect>
                                    <p:set>
                                      <p:cBhvr>
                                        <p:cTn id="388" dur="1" fill="hold">
                                          <p:stCondLst>
                                            <p:cond delay="499"/>
                                          </p:stCondLst>
                                        </p:cTn>
                                        <p:tgtEl>
                                          <p:spTgt spid="48"/>
                                        </p:tgtEl>
                                        <p:attrNameLst>
                                          <p:attrName>style.visibility</p:attrName>
                                        </p:attrNameLst>
                                      </p:cBhvr>
                                      <p:to>
                                        <p:strVal val="hidden"/>
                                      </p:to>
                                    </p:set>
                                  </p:childTnLst>
                                </p:cTn>
                              </p:par>
                              <p:par>
                                <p:cTn id="389" presetID="3" presetClass="exit" presetSubtype="10" fill="hold" nodeType="withEffect">
                                  <p:stCondLst>
                                    <p:cond delay="0"/>
                                  </p:stCondLst>
                                  <p:childTnLst>
                                    <p:animEffect transition="out" filter="blinds(horizontal)">
                                      <p:cBhvr>
                                        <p:cTn id="390" dur="500"/>
                                        <p:tgtEl>
                                          <p:spTgt spid="49"/>
                                        </p:tgtEl>
                                      </p:cBhvr>
                                    </p:animEffect>
                                    <p:set>
                                      <p:cBhvr>
                                        <p:cTn id="391" dur="1" fill="hold">
                                          <p:stCondLst>
                                            <p:cond delay="499"/>
                                          </p:stCondLst>
                                        </p:cTn>
                                        <p:tgtEl>
                                          <p:spTgt spid="49"/>
                                        </p:tgtEl>
                                        <p:attrNameLst>
                                          <p:attrName>style.visibility</p:attrName>
                                        </p:attrNameLst>
                                      </p:cBhvr>
                                      <p:to>
                                        <p:strVal val="hidden"/>
                                      </p:to>
                                    </p:set>
                                  </p:childTnLst>
                                </p:cTn>
                              </p:par>
                              <p:par>
                                <p:cTn id="392" presetID="3" presetClass="exit" presetSubtype="10" fill="hold" nodeType="withEffect">
                                  <p:stCondLst>
                                    <p:cond delay="0"/>
                                  </p:stCondLst>
                                  <p:childTnLst>
                                    <p:animEffect transition="out" filter="blinds(horizontal)">
                                      <p:cBhvr>
                                        <p:cTn id="393" dur="500"/>
                                        <p:tgtEl>
                                          <p:spTgt spid="50"/>
                                        </p:tgtEl>
                                      </p:cBhvr>
                                    </p:animEffect>
                                    <p:set>
                                      <p:cBhvr>
                                        <p:cTn id="394" dur="1" fill="hold">
                                          <p:stCondLst>
                                            <p:cond delay="499"/>
                                          </p:stCondLst>
                                        </p:cTn>
                                        <p:tgtEl>
                                          <p:spTgt spid="50"/>
                                        </p:tgtEl>
                                        <p:attrNameLst>
                                          <p:attrName>style.visibility</p:attrName>
                                        </p:attrNameLst>
                                      </p:cBhvr>
                                      <p:to>
                                        <p:strVal val="hidden"/>
                                      </p:to>
                                    </p:set>
                                  </p:childTnLst>
                                </p:cTn>
                              </p:par>
                              <p:par>
                                <p:cTn id="395" presetID="3" presetClass="exit" presetSubtype="10" fill="hold" nodeType="withEffect">
                                  <p:stCondLst>
                                    <p:cond delay="0"/>
                                  </p:stCondLst>
                                  <p:childTnLst>
                                    <p:animEffect transition="out" filter="blinds(horizontal)">
                                      <p:cBhvr>
                                        <p:cTn id="396" dur="500"/>
                                        <p:tgtEl>
                                          <p:spTgt spid="52"/>
                                        </p:tgtEl>
                                      </p:cBhvr>
                                    </p:animEffect>
                                    <p:set>
                                      <p:cBhvr>
                                        <p:cTn id="397" dur="1" fill="hold">
                                          <p:stCondLst>
                                            <p:cond delay="499"/>
                                          </p:stCondLst>
                                        </p:cTn>
                                        <p:tgtEl>
                                          <p:spTgt spid="52"/>
                                        </p:tgtEl>
                                        <p:attrNameLst>
                                          <p:attrName>style.visibility</p:attrName>
                                        </p:attrNameLst>
                                      </p:cBhvr>
                                      <p:to>
                                        <p:strVal val="hidden"/>
                                      </p:to>
                                    </p:set>
                                  </p:childTnLst>
                                </p:cTn>
                              </p:par>
                              <p:par>
                                <p:cTn id="398" presetID="3" presetClass="exit" presetSubtype="10" fill="hold" nodeType="withEffect">
                                  <p:stCondLst>
                                    <p:cond delay="0"/>
                                  </p:stCondLst>
                                  <p:childTnLst>
                                    <p:animEffect transition="out" filter="blinds(horizontal)">
                                      <p:cBhvr>
                                        <p:cTn id="399" dur="500"/>
                                        <p:tgtEl>
                                          <p:spTgt spid="51"/>
                                        </p:tgtEl>
                                      </p:cBhvr>
                                    </p:animEffect>
                                    <p:set>
                                      <p:cBhvr>
                                        <p:cTn id="400" dur="1" fill="hold">
                                          <p:stCondLst>
                                            <p:cond delay="499"/>
                                          </p:stCondLst>
                                        </p:cTn>
                                        <p:tgtEl>
                                          <p:spTgt spid="51"/>
                                        </p:tgtEl>
                                        <p:attrNameLst>
                                          <p:attrName>style.visibility</p:attrName>
                                        </p:attrNameLst>
                                      </p:cBhvr>
                                      <p:to>
                                        <p:strVal val="hidden"/>
                                      </p:to>
                                    </p:set>
                                  </p:childTnLst>
                                </p:cTn>
                              </p:par>
                              <p:par>
                                <p:cTn id="401" presetID="3" presetClass="exit" presetSubtype="10" fill="hold" nodeType="withEffect">
                                  <p:stCondLst>
                                    <p:cond delay="0"/>
                                  </p:stCondLst>
                                  <p:childTnLst>
                                    <p:animEffect transition="out" filter="blinds(horizontal)">
                                      <p:cBhvr>
                                        <p:cTn id="402" dur="500"/>
                                        <p:tgtEl>
                                          <p:spTgt spid="53"/>
                                        </p:tgtEl>
                                      </p:cBhvr>
                                    </p:animEffect>
                                    <p:set>
                                      <p:cBhvr>
                                        <p:cTn id="403" dur="1" fill="hold">
                                          <p:stCondLst>
                                            <p:cond delay="499"/>
                                          </p:stCondLst>
                                        </p:cTn>
                                        <p:tgtEl>
                                          <p:spTgt spid="53"/>
                                        </p:tgtEl>
                                        <p:attrNameLst>
                                          <p:attrName>style.visibility</p:attrName>
                                        </p:attrNameLst>
                                      </p:cBhvr>
                                      <p:to>
                                        <p:strVal val="hidden"/>
                                      </p:to>
                                    </p:set>
                                  </p:childTnLst>
                                </p:cTn>
                              </p:par>
                              <p:par>
                                <p:cTn id="404" presetID="3" presetClass="exit" presetSubtype="10" fill="hold" nodeType="withEffect">
                                  <p:stCondLst>
                                    <p:cond delay="0"/>
                                  </p:stCondLst>
                                  <p:childTnLst>
                                    <p:animEffect transition="out" filter="blinds(horizontal)">
                                      <p:cBhvr>
                                        <p:cTn id="405" dur="500"/>
                                        <p:tgtEl>
                                          <p:spTgt spid="43"/>
                                        </p:tgtEl>
                                      </p:cBhvr>
                                    </p:animEffect>
                                    <p:set>
                                      <p:cBhvr>
                                        <p:cTn id="406" dur="1" fill="hold">
                                          <p:stCondLst>
                                            <p:cond delay="499"/>
                                          </p:stCondLst>
                                        </p:cTn>
                                        <p:tgtEl>
                                          <p:spTgt spid="43"/>
                                        </p:tgtEl>
                                        <p:attrNameLst>
                                          <p:attrName>style.visibility</p:attrName>
                                        </p:attrNameLst>
                                      </p:cBhvr>
                                      <p:to>
                                        <p:strVal val="hidden"/>
                                      </p:to>
                                    </p:set>
                                  </p:childTnLst>
                                </p:cTn>
                              </p:par>
                              <p:par>
                                <p:cTn id="407" presetID="3" presetClass="exit" presetSubtype="10" fill="hold" nodeType="withEffect">
                                  <p:stCondLst>
                                    <p:cond delay="0"/>
                                  </p:stCondLst>
                                  <p:childTnLst>
                                    <p:animEffect transition="out" filter="blinds(horizontal)">
                                      <p:cBhvr>
                                        <p:cTn id="408" dur="500"/>
                                        <p:tgtEl>
                                          <p:spTgt spid="45"/>
                                        </p:tgtEl>
                                      </p:cBhvr>
                                    </p:animEffect>
                                    <p:set>
                                      <p:cBhvr>
                                        <p:cTn id="409" dur="1" fill="hold">
                                          <p:stCondLst>
                                            <p:cond delay="499"/>
                                          </p:stCondLst>
                                        </p:cTn>
                                        <p:tgtEl>
                                          <p:spTgt spid="45"/>
                                        </p:tgtEl>
                                        <p:attrNameLst>
                                          <p:attrName>style.visibility</p:attrName>
                                        </p:attrNameLst>
                                      </p:cBhvr>
                                      <p:to>
                                        <p:strVal val="hidden"/>
                                      </p:to>
                                    </p:set>
                                  </p:childTnLst>
                                </p:cTn>
                              </p:par>
                              <p:par>
                                <p:cTn id="410" presetID="3" presetClass="exit" presetSubtype="10" fill="hold" nodeType="withEffect">
                                  <p:stCondLst>
                                    <p:cond delay="0"/>
                                  </p:stCondLst>
                                  <p:childTnLst>
                                    <p:animEffect transition="out" filter="blinds(horizontal)">
                                      <p:cBhvr>
                                        <p:cTn id="411" dur="500"/>
                                        <p:tgtEl>
                                          <p:spTgt spid="44"/>
                                        </p:tgtEl>
                                      </p:cBhvr>
                                    </p:animEffect>
                                    <p:set>
                                      <p:cBhvr>
                                        <p:cTn id="412" dur="1" fill="hold">
                                          <p:stCondLst>
                                            <p:cond delay="499"/>
                                          </p:stCondLst>
                                        </p:cTn>
                                        <p:tgtEl>
                                          <p:spTgt spid="44"/>
                                        </p:tgtEl>
                                        <p:attrNameLst>
                                          <p:attrName>style.visibility</p:attrName>
                                        </p:attrNameLst>
                                      </p:cBhvr>
                                      <p:to>
                                        <p:strVal val="hidden"/>
                                      </p:to>
                                    </p:set>
                                  </p:childTnLst>
                                </p:cTn>
                              </p:par>
                              <p:par>
                                <p:cTn id="413" presetID="3" presetClass="exit" presetSubtype="10" fill="hold" nodeType="withEffect">
                                  <p:stCondLst>
                                    <p:cond delay="0"/>
                                  </p:stCondLst>
                                  <p:childTnLst>
                                    <p:animEffect transition="out" filter="blinds(horizontal)">
                                      <p:cBhvr>
                                        <p:cTn id="414" dur="500"/>
                                        <p:tgtEl>
                                          <p:spTgt spid="46"/>
                                        </p:tgtEl>
                                      </p:cBhvr>
                                    </p:animEffect>
                                    <p:set>
                                      <p:cBhvr>
                                        <p:cTn id="415" dur="1" fill="hold">
                                          <p:stCondLst>
                                            <p:cond delay="499"/>
                                          </p:stCondLst>
                                        </p:cTn>
                                        <p:tgtEl>
                                          <p:spTgt spid="46"/>
                                        </p:tgtEl>
                                        <p:attrNameLst>
                                          <p:attrName>style.visibility</p:attrName>
                                        </p:attrNameLst>
                                      </p:cBhvr>
                                      <p:to>
                                        <p:strVal val="hidden"/>
                                      </p:to>
                                    </p:set>
                                  </p:childTnLst>
                                </p:cTn>
                              </p:par>
                              <p:par>
                                <p:cTn id="416" presetID="3" presetClass="exit" presetSubtype="10" fill="hold" nodeType="withEffect">
                                  <p:stCondLst>
                                    <p:cond delay="0"/>
                                  </p:stCondLst>
                                  <p:childTnLst>
                                    <p:animEffect transition="out" filter="blinds(horizontal)">
                                      <p:cBhvr>
                                        <p:cTn id="417" dur="500"/>
                                        <p:tgtEl>
                                          <p:spTgt spid="83"/>
                                        </p:tgtEl>
                                      </p:cBhvr>
                                    </p:animEffect>
                                    <p:set>
                                      <p:cBhvr>
                                        <p:cTn id="418" dur="1" fill="hold">
                                          <p:stCondLst>
                                            <p:cond delay="499"/>
                                          </p:stCondLst>
                                        </p:cTn>
                                        <p:tgtEl>
                                          <p:spTgt spid="83"/>
                                        </p:tgtEl>
                                        <p:attrNameLst>
                                          <p:attrName>style.visibility</p:attrName>
                                        </p:attrNameLst>
                                      </p:cBhvr>
                                      <p:to>
                                        <p:strVal val="hidden"/>
                                      </p:to>
                                    </p:set>
                                  </p:childTnLst>
                                </p:cTn>
                              </p:par>
                              <p:par>
                                <p:cTn id="419" presetID="3" presetClass="exit" presetSubtype="10" fill="hold" nodeType="withEffect">
                                  <p:stCondLst>
                                    <p:cond delay="0"/>
                                  </p:stCondLst>
                                  <p:childTnLst>
                                    <p:animEffect transition="out" filter="blinds(horizontal)">
                                      <p:cBhvr>
                                        <p:cTn id="420" dur="500"/>
                                        <p:tgtEl>
                                          <p:spTgt spid="85"/>
                                        </p:tgtEl>
                                      </p:cBhvr>
                                    </p:animEffect>
                                    <p:set>
                                      <p:cBhvr>
                                        <p:cTn id="421" dur="1" fill="hold">
                                          <p:stCondLst>
                                            <p:cond delay="499"/>
                                          </p:stCondLst>
                                        </p:cTn>
                                        <p:tgtEl>
                                          <p:spTgt spid="85"/>
                                        </p:tgtEl>
                                        <p:attrNameLst>
                                          <p:attrName>style.visibility</p:attrName>
                                        </p:attrNameLst>
                                      </p:cBhvr>
                                      <p:to>
                                        <p:strVal val="hidden"/>
                                      </p:to>
                                    </p:set>
                                  </p:childTnLst>
                                </p:cTn>
                              </p:par>
                              <p:par>
                                <p:cTn id="422" presetID="3" presetClass="exit" presetSubtype="10" fill="hold" nodeType="withEffect">
                                  <p:stCondLst>
                                    <p:cond delay="0"/>
                                  </p:stCondLst>
                                  <p:childTnLst>
                                    <p:animEffect transition="out" filter="blinds(horizontal)">
                                      <p:cBhvr>
                                        <p:cTn id="423" dur="500"/>
                                        <p:tgtEl>
                                          <p:spTgt spid="84"/>
                                        </p:tgtEl>
                                      </p:cBhvr>
                                    </p:animEffect>
                                    <p:set>
                                      <p:cBhvr>
                                        <p:cTn id="424" dur="1" fill="hold">
                                          <p:stCondLst>
                                            <p:cond delay="499"/>
                                          </p:stCondLst>
                                        </p:cTn>
                                        <p:tgtEl>
                                          <p:spTgt spid="84"/>
                                        </p:tgtEl>
                                        <p:attrNameLst>
                                          <p:attrName>style.visibility</p:attrName>
                                        </p:attrNameLst>
                                      </p:cBhvr>
                                      <p:to>
                                        <p:strVal val="hidden"/>
                                      </p:to>
                                    </p:set>
                                  </p:childTnLst>
                                </p:cTn>
                              </p:par>
                              <p:par>
                                <p:cTn id="425" presetID="3" presetClass="exit" presetSubtype="10" fill="hold" nodeType="withEffect">
                                  <p:stCondLst>
                                    <p:cond delay="0"/>
                                  </p:stCondLst>
                                  <p:childTnLst>
                                    <p:animEffect transition="out" filter="blinds(horizontal)">
                                      <p:cBhvr>
                                        <p:cTn id="426" dur="500"/>
                                        <p:tgtEl>
                                          <p:spTgt spid="42"/>
                                        </p:tgtEl>
                                      </p:cBhvr>
                                    </p:animEffect>
                                    <p:set>
                                      <p:cBhvr>
                                        <p:cTn id="427" dur="1" fill="hold">
                                          <p:stCondLst>
                                            <p:cond delay="499"/>
                                          </p:stCondLst>
                                        </p:cTn>
                                        <p:tgtEl>
                                          <p:spTgt spid="42"/>
                                        </p:tgtEl>
                                        <p:attrNameLst>
                                          <p:attrName>style.visibility</p:attrName>
                                        </p:attrNameLst>
                                      </p:cBhvr>
                                      <p:to>
                                        <p:strVal val="hidden"/>
                                      </p:to>
                                    </p:set>
                                  </p:childTnLst>
                                </p:cTn>
                              </p:par>
                              <p:par>
                                <p:cTn id="428" presetID="3" presetClass="exit" presetSubtype="10" fill="hold" nodeType="withEffect">
                                  <p:stCondLst>
                                    <p:cond delay="0"/>
                                  </p:stCondLst>
                                  <p:childTnLst>
                                    <p:animEffect transition="out" filter="blinds(horizontal)">
                                      <p:cBhvr>
                                        <p:cTn id="429" dur="500"/>
                                        <p:tgtEl>
                                          <p:spTgt spid="89"/>
                                        </p:tgtEl>
                                      </p:cBhvr>
                                    </p:animEffect>
                                    <p:set>
                                      <p:cBhvr>
                                        <p:cTn id="430" dur="1" fill="hold">
                                          <p:stCondLst>
                                            <p:cond delay="499"/>
                                          </p:stCondLst>
                                        </p:cTn>
                                        <p:tgtEl>
                                          <p:spTgt spid="89"/>
                                        </p:tgtEl>
                                        <p:attrNameLst>
                                          <p:attrName>style.visibility</p:attrName>
                                        </p:attrNameLst>
                                      </p:cBhvr>
                                      <p:to>
                                        <p:strVal val="hidden"/>
                                      </p:to>
                                    </p:set>
                                  </p:childTnLst>
                                </p:cTn>
                              </p:par>
                              <p:par>
                                <p:cTn id="431" presetID="3" presetClass="exit" presetSubtype="10" fill="hold" nodeType="withEffect">
                                  <p:stCondLst>
                                    <p:cond delay="0"/>
                                  </p:stCondLst>
                                  <p:childTnLst>
                                    <p:animEffect transition="out" filter="blinds(horizontal)">
                                      <p:cBhvr>
                                        <p:cTn id="432" dur="500"/>
                                        <p:tgtEl>
                                          <p:spTgt spid="88"/>
                                        </p:tgtEl>
                                      </p:cBhvr>
                                    </p:animEffect>
                                    <p:set>
                                      <p:cBhvr>
                                        <p:cTn id="433" dur="1" fill="hold">
                                          <p:stCondLst>
                                            <p:cond delay="499"/>
                                          </p:stCondLst>
                                        </p:cTn>
                                        <p:tgtEl>
                                          <p:spTgt spid="88"/>
                                        </p:tgtEl>
                                        <p:attrNameLst>
                                          <p:attrName>style.visibility</p:attrName>
                                        </p:attrNameLst>
                                      </p:cBhvr>
                                      <p:to>
                                        <p:strVal val="hidden"/>
                                      </p:to>
                                    </p:set>
                                  </p:childTnLst>
                                </p:cTn>
                              </p:par>
                              <p:par>
                                <p:cTn id="434" presetID="3" presetClass="exit" presetSubtype="10" fill="hold" nodeType="withEffect">
                                  <p:stCondLst>
                                    <p:cond delay="0"/>
                                  </p:stCondLst>
                                  <p:childTnLst>
                                    <p:animEffect transition="out" filter="blinds(horizontal)">
                                      <p:cBhvr>
                                        <p:cTn id="435" dur="500"/>
                                        <p:tgtEl>
                                          <p:spTgt spid="82"/>
                                        </p:tgtEl>
                                      </p:cBhvr>
                                    </p:animEffect>
                                    <p:set>
                                      <p:cBhvr>
                                        <p:cTn id="436" dur="1" fill="hold">
                                          <p:stCondLst>
                                            <p:cond delay="499"/>
                                          </p:stCondLst>
                                        </p:cTn>
                                        <p:tgtEl>
                                          <p:spTgt spid="82"/>
                                        </p:tgtEl>
                                        <p:attrNameLst>
                                          <p:attrName>style.visibility</p:attrName>
                                        </p:attrNameLst>
                                      </p:cBhvr>
                                      <p:to>
                                        <p:strVal val="hidden"/>
                                      </p:to>
                                    </p:set>
                                  </p:childTnLst>
                                </p:cTn>
                              </p:par>
                              <p:par>
                                <p:cTn id="437" presetID="3" presetClass="exit" presetSubtype="10" fill="hold" nodeType="withEffect">
                                  <p:stCondLst>
                                    <p:cond delay="0"/>
                                  </p:stCondLst>
                                  <p:childTnLst>
                                    <p:animEffect transition="out" filter="blinds(horizontal)">
                                      <p:cBhvr>
                                        <p:cTn id="438" dur="500"/>
                                        <p:tgtEl>
                                          <p:spTgt spid="104"/>
                                        </p:tgtEl>
                                      </p:cBhvr>
                                    </p:animEffect>
                                    <p:set>
                                      <p:cBhvr>
                                        <p:cTn id="439" dur="1" fill="hold">
                                          <p:stCondLst>
                                            <p:cond delay="499"/>
                                          </p:stCondLst>
                                        </p:cTn>
                                        <p:tgtEl>
                                          <p:spTgt spid="104"/>
                                        </p:tgtEl>
                                        <p:attrNameLst>
                                          <p:attrName>style.visibility</p:attrName>
                                        </p:attrNameLst>
                                      </p:cBhvr>
                                      <p:to>
                                        <p:strVal val="hidden"/>
                                      </p:to>
                                    </p:set>
                                  </p:childTnLst>
                                </p:cTn>
                              </p:par>
                              <p:par>
                                <p:cTn id="440" presetID="22" presetClass="entr" presetSubtype="8" fill="hold" nodeType="withEffect">
                                  <p:stCondLst>
                                    <p:cond delay="0"/>
                                  </p:stCondLst>
                                  <p:childTnLst>
                                    <p:set>
                                      <p:cBhvr>
                                        <p:cTn id="441" dur="1" fill="hold">
                                          <p:stCondLst>
                                            <p:cond delay="0"/>
                                          </p:stCondLst>
                                        </p:cTn>
                                        <p:tgtEl>
                                          <p:spTgt spid="11"/>
                                        </p:tgtEl>
                                        <p:attrNameLst>
                                          <p:attrName>style.visibility</p:attrName>
                                        </p:attrNameLst>
                                      </p:cBhvr>
                                      <p:to>
                                        <p:strVal val="visible"/>
                                      </p:to>
                                    </p:set>
                                    <p:animEffect transition="in" filter="wipe(left)">
                                      <p:cBhvr>
                                        <p:cTn id="442" dur="500"/>
                                        <p:tgtEl>
                                          <p:spTgt spid="11"/>
                                        </p:tgtEl>
                                      </p:cBhvr>
                                    </p:animEffect>
                                  </p:childTnLst>
                                </p:cTn>
                              </p:par>
                              <p:par>
                                <p:cTn id="443" presetID="22" presetClass="entr" presetSubtype="2" fill="hold" nodeType="withEffect">
                                  <p:stCondLst>
                                    <p:cond delay="0"/>
                                  </p:stCondLst>
                                  <p:childTnLst>
                                    <p:set>
                                      <p:cBhvr>
                                        <p:cTn id="444" dur="1" fill="hold">
                                          <p:stCondLst>
                                            <p:cond delay="0"/>
                                          </p:stCondLst>
                                        </p:cTn>
                                        <p:tgtEl>
                                          <p:spTgt spid="108"/>
                                        </p:tgtEl>
                                        <p:attrNameLst>
                                          <p:attrName>style.visibility</p:attrName>
                                        </p:attrNameLst>
                                      </p:cBhvr>
                                      <p:to>
                                        <p:strVal val="visible"/>
                                      </p:to>
                                    </p:set>
                                    <p:animEffect transition="in" filter="wipe(right)">
                                      <p:cBhvr>
                                        <p:cTn id="445" dur="5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1" grpId="0" animBg="1"/>
      <p:bldP spid="22" grpId="0" animBg="1"/>
      <p:bldP spid="22" grpId="1" animBg="1"/>
      <p:bldP spid="23" grpId="0" animBg="1"/>
      <p:bldP spid="23" grpId="1" animBg="1"/>
      <p:bldP spid="24" grpId="0" animBg="1"/>
      <p:bldP spid="24" grpId="1" animBg="1"/>
      <p:bldP spid="25" grpId="0" animBg="1"/>
      <p:bldP spid="25" grpId="1"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9" descr="dna"/>
          <p:cNvPicPr>
            <a:picLocks noChangeAspect="1" noChangeArrowheads="1"/>
          </p:cNvPicPr>
          <p:nvPr/>
        </p:nvPicPr>
        <p:blipFill>
          <a:blip r:embed="rId2" cstate="email"/>
          <a:srcRect/>
          <a:stretch>
            <a:fillRect/>
          </a:stretch>
        </p:blipFill>
        <p:spPr bwMode="auto">
          <a:xfrm>
            <a:off x="5657850" y="3141663"/>
            <a:ext cx="1689100" cy="2085975"/>
          </a:xfrm>
          <a:prstGeom prst="rect">
            <a:avLst/>
          </a:prstGeom>
          <a:noFill/>
          <a:ln w="9525">
            <a:noFill/>
            <a:miter lim="800000"/>
            <a:headEnd/>
            <a:tailEnd/>
          </a:ln>
        </p:spPr>
      </p:pic>
      <p:sp>
        <p:nvSpPr>
          <p:cNvPr id="21507" name="Title 1"/>
          <p:cNvSpPr>
            <a:spLocks noGrp="1"/>
          </p:cNvSpPr>
          <p:nvPr>
            <p:ph type="title"/>
          </p:nvPr>
        </p:nvSpPr>
        <p:spPr/>
        <p:txBody>
          <a:bodyPr/>
          <a:lstStyle/>
          <a:p>
            <a:r>
              <a:rPr lang="en-US" smtClean="0"/>
              <a:t>Medium Pressure Lamps are Better</a:t>
            </a:r>
          </a:p>
        </p:txBody>
      </p:sp>
      <p:sp>
        <p:nvSpPr>
          <p:cNvPr id="3" name="Content Placeholder 2"/>
          <p:cNvSpPr>
            <a:spLocks noGrp="1"/>
          </p:cNvSpPr>
          <p:nvPr>
            <p:ph idx="1"/>
          </p:nvPr>
        </p:nvSpPr>
        <p:spPr>
          <a:xfrm>
            <a:off x="38100" y="849313"/>
            <a:ext cx="8229600" cy="5638800"/>
          </a:xfrm>
        </p:spPr>
        <p:txBody>
          <a:bodyPr/>
          <a:lstStyle/>
          <a:p>
            <a:pPr lvl="1"/>
            <a:r>
              <a:rPr lang="en-US" smtClean="0"/>
              <a:t>Uses entire germicidal spectrum for much better efficiency (200 - 415nm)</a:t>
            </a:r>
          </a:p>
          <a:p>
            <a:pPr lvl="1"/>
            <a:r>
              <a:rPr lang="en-US" smtClean="0"/>
              <a:t>Totally inactivates cells by damaging their repair mechanism </a:t>
            </a:r>
          </a:p>
          <a:p>
            <a:pPr lvl="1"/>
            <a:r>
              <a:rPr lang="en-US" smtClean="0"/>
              <a:t>Creates Thymine Dimers to inhibit DNA replication</a:t>
            </a:r>
          </a:p>
          <a:p>
            <a:pPr lvl="1"/>
            <a:r>
              <a:rPr lang="en-US" smtClean="0"/>
              <a:t>Adenoviruses are 2-3 times more sensitive to Medium Pressure UV</a:t>
            </a:r>
          </a:p>
          <a:p>
            <a:pPr lvl="1">
              <a:buFont typeface="Wingdings" pitchFamily="2" charset="2"/>
              <a:buNone/>
            </a:pPr>
            <a:endParaRPr lang="en-US" smtClean="0"/>
          </a:p>
        </p:txBody>
      </p:sp>
      <p:sp>
        <p:nvSpPr>
          <p:cNvPr id="21509" name="Slide Number Placeholder 3"/>
          <p:cNvSpPr>
            <a:spLocks noGrp="1"/>
          </p:cNvSpPr>
          <p:nvPr>
            <p:ph type="sldNum" sz="quarter" idx="10"/>
          </p:nvPr>
        </p:nvSpPr>
        <p:spPr>
          <a:noFill/>
        </p:spPr>
        <p:txBody>
          <a:bodyPr/>
          <a:lstStyle/>
          <a:p>
            <a:fld id="{65FE61C8-93A9-4E11-B7B2-1F1477AD6AE4}" type="slidenum">
              <a:rPr lang="en-US"/>
              <a:pPr/>
              <a:t>55</a:t>
            </a:fld>
            <a:endParaRPr lang="en-US"/>
          </a:p>
        </p:txBody>
      </p:sp>
      <p:pic>
        <p:nvPicPr>
          <p:cNvPr id="6" name="Picture 5" descr="DNA-Strand-UV"/>
          <p:cNvPicPr>
            <a:picLocks noChangeAspect="1" noChangeArrowheads="1"/>
          </p:cNvPicPr>
          <p:nvPr/>
        </p:nvPicPr>
        <p:blipFill>
          <a:blip r:embed="rId3" cstate="email"/>
          <a:srcRect/>
          <a:stretch>
            <a:fillRect/>
          </a:stretch>
        </p:blipFill>
        <p:spPr bwMode="auto">
          <a:xfrm>
            <a:off x="5311775" y="2579688"/>
            <a:ext cx="2381250" cy="3276600"/>
          </a:xfrm>
          <a:prstGeom prst="rect">
            <a:avLst/>
          </a:prstGeom>
          <a:noFill/>
          <a:ln w="9525">
            <a:noFill/>
            <a:miter lim="800000"/>
            <a:headEnd/>
            <a:tailEnd/>
          </a:ln>
        </p:spPr>
      </p:pic>
      <p:sp>
        <p:nvSpPr>
          <p:cNvPr id="21511" name="Slide Number Placeholder 1"/>
          <p:cNvSpPr txBox="1">
            <a:spLocks/>
          </p:cNvSpPr>
          <p:nvPr/>
        </p:nvSpPr>
        <p:spPr bwMode="auto">
          <a:xfrm>
            <a:off x="8734425" y="6553200"/>
            <a:ext cx="381000" cy="228600"/>
          </a:xfrm>
          <a:prstGeom prst="rect">
            <a:avLst/>
          </a:prstGeom>
          <a:noFill/>
          <a:ln w="9525">
            <a:noFill/>
            <a:miter lim="800000"/>
            <a:headEnd/>
            <a:tailEnd/>
          </a:ln>
        </p:spPr>
        <p:txBody>
          <a:bodyPr/>
          <a:lstStyle/>
          <a:p>
            <a:pPr algn="ctr"/>
            <a:fld id="{E1A47C77-635D-4634-A878-D65093672E61}" type="slidenum">
              <a:rPr lang="he-IL" sz="1000">
                <a:solidFill>
                  <a:srgbClr val="015699"/>
                </a:solidFill>
              </a:rPr>
              <a:pPr algn="ctr"/>
              <a:t>55</a:t>
            </a:fld>
            <a:endParaRPr lang="en-US" sz="1000">
              <a:solidFill>
                <a:srgbClr val="015699"/>
              </a:solidFill>
            </a:endParaRPr>
          </a:p>
        </p:txBody>
      </p:sp>
      <p:sp>
        <p:nvSpPr>
          <p:cNvPr id="21512" name="Shape 3"/>
          <p:cNvSpPr txBox="1">
            <a:spLocks noGrp="1"/>
          </p:cNvSpPr>
          <p:nvPr/>
        </p:nvSpPr>
        <p:spPr bwMode="auto">
          <a:xfrm>
            <a:off x="7239000" y="6540500"/>
            <a:ext cx="1905000" cy="457200"/>
          </a:xfrm>
          <a:prstGeom prst="rect">
            <a:avLst/>
          </a:prstGeom>
          <a:noFill/>
          <a:ln w="9525">
            <a:noFill/>
            <a:miter lim="800000"/>
            <a:headEnd/>
            <a:tailEnd/>
          </a:ln>
        </p:spPr>
        <p:txBody>
          <a:bodyPr/>
          <a:lstStyle/>
          <a:p>
            <a:pPr algn="r"/>
            <a:fld id="{D8805659-C0F7-4E90-AFED-E1269A85BB77}" type="slidenum">
              <a:rPr lang="he-IL" sz="1200" b="1"/>
              <a:pPr algn="r"/>
              <a:t>55</a:t>
            </a:fld>
            <a:endParaRPr lang="en-US" sz="1200" b="1"/>
          </a:p>
        </p:txBody>
      </p:sp>
      <p:grpSp>
        <p:nvGrpSpPr>
          <p:cNvPr id="2" name="Group 21"/>
          <p:cNvGrpSpPr>
            <a:grpSpLocks/>
          </p:cNvGrpSpPr>
          <p:nvPr/>
        </p:nvGrpSpPr>
        <p:grpSpPr bwMode="auto">
          <a:xfrm>
            <a:off x="525463" y="2579688"/>
            <a:ext cx="3381375" cy="2008187"/>
            <a:chOff x="544870" y="3003006"/>
            <a:chExt cx="3380232" cy="2008858"/>
          </a:xfrm>
        </p:grpSpPr>
        <p:pic>
          <p:nvPicPr>
            <p:cNvPr id="21519" name="Picture 18"/>
            <p:cNvPicPr>
              <a:picLocks noChangeAspect="1"/>
            </p:cNvPicPr>
            <p:nvPr/>
          </p:nvPicPr>
          <p:blipFill>
            <a:blip r:embed="rId4" cstate="email"/>
            <a:srcRect/>
            <a:stretch>
              <a:fillRect/>
            </a:stretch>
          </p:blipFill>
          <p:spPr bwMode="auto">
            <a:xfrm>
              <a:off x="544870" y="3341560"/>
              <a:ext cx="3380232" cy="1670304"/>
            </a:xfrm>
            <a:prstGeom prst="rect">
              <a:avLst/>
            </a:prstGeom>
            <a:noFill/>
            <a:ln w="9525">
              <a:solidFill>
                <a:schemeClr val="bg2"/>
              </a:solidFill>
              <a:miter lim="800000"/>
              <a:headEnd/>
              <a:tailEnd/>
            </a:ln>
          </p:spPr>
        </p:pic>
        <p:sp>
          <p:nvSpPr>
            <p:cNvPr id="21520" name="TextBox 20"/>
            <p:cNvSpPr txBox="1">
              <a:spLocks noChangeArrowheads="1"/>
            </p:cNvSpPr>
            <p:nvPr/>
          </p:nvSpPr>
          <p:spPr bwMode="auto">
            <a:xfrm>
              <a:off x="1221183" y="3003006"/>
              <a:ext cx="2027606" cy="338554"/>
            </a:xfrm>
            <a:prstGeom prst="rect">
              <a:avLst/>
            </a:prstGeom>
            <a:noFill/>
            <a:ln w="9525">
              <a:noFill/>
              <a:miter lim="800000"/>
              <a:headEnd/>
              <a:tailEnd/>
            </a:ln>
          </p:spPr>
          <p:txBody>
            <a:bodyPr wrap="none">
              <a:spAutoFit/>
            </a:bodyPr>
            <a:lstStyle/>
            <a:p>
              <a:r>
                <a:rPr lang="en-US" sz="1600"/>
                <a:t>Sun’s light spectrum</a:t>
              </a:r>
            </a:p>
          </p:txBody>
        </p:sp>
      </p:grpSp>
      <p:sp>
        <p:nvSpPr>
          <p:cNvPr id="23" name="Rectangle 22"/>
          <p:cNvSpPr>
            <a:spLocks noChangeArrowheads="1"/>
          </p:cNvSpPr>
          <p:nvPr/>
        </p:nvSpPr>
        <p:spPr bwMode="auto">
          <a:xfrm>
            <a:off x="819150" y="3105150"/>
            <a:ext cx="762000" cy="1371600"/>
          </a:xfrm>
          <a:prstGeom prst="rect">
            <a:avLst/>
          </a:prstGeom>
          <a:noFill/>
          <a:ln w="38100" algn="ctr">
            <a:solidFill>
              <a:srgbClr val="CC99FF"/>
            </a:solidFill>
            <a:round/>
            <a:headEnd/>
            <a:tailEnd/>
          </a:ln>
        </p:spPr>
        <p:txBody>
          <a:bodyPr/>
          <a:lstStyle/>
          <a:p>
            <a:endParaRPr lang="he-IL"/>
          </a:p>
        </p:txBody>
      </p:sp>
      <p:pic>
        <p:nvPicPr>
          <p:cNvPr id="25" name="Picture 24"/>
          <p:cNvPicPr>
            <a:picLocks noChangeAspect="1"/>
          </p:cNvPicPr>
          <p:nvPr/>
        </p:nvPicPr>
        <p:blipFill>
          <a:blip r:embed="rId5" cstate="email"/>
          <a:srcRect/>
          <a:stretch>
            <a:fillRect/>
          </a:stretch>
        </p:blipFill>
        <p:spPr bwMode="auto">
          <a:xfrm>
            <a:off x="638175" y="2514600"/>
            <a:ext cx="2032000" cy="2438400"/>
          </a:xfrm>
          <a:prstGeom prst="rect">
            <a:avLst/>
          </a:prstGeom>
          <a:noFill/>
          <a:ln w="28575">
            <a:solidFill>
              <a:srgbClr val="CC99FF"/>
            </a:solidFill>
            <a:miter lim="800000"/>
            <a:headEnd/>
            <a:tailEnd/>
          </a:ln>
        </p:spPr>
      </p:pic>
      <p:grpSp>
        <p:nvGrpSpPr>
          <p:cNvPr id="4" name="Group 10"/>
          <p:cNvGrpSpPr>
            <a:grpSpLocks/>
          </p:cNvGrpSpPr>
          <p:nvPr/>
        </p:nvGrpSpPr>
        <p:grpSpPr bwMode="auto">
          <a:xfrm>
            <a:off x="1385888" y="3306763"/>
            <a:ext cx="5026025" cy="388937"/>
            <a:chOff x="1387" y="2558"/>
            <a:chExt cx="3166" cy="245"/>
          </a:xfrm>
        </p:grpSpPr>
        <p:sp>
          <p:nvSpPr>
            <p:cNvPr id="21517" name="AutoShape 11"/>
            <p:cNvSpPr>
              <a:spLocks noChangeArrowheads="1"/>
            </p:cNvSpPr>
            <p:nvPr/>
          </p:nvSpPr>
          <p:spPr bwMode="auto">
            <a:xfrm rot="657243">
              <a:off x="1387" y="2610"/>
              <a:ext cx="3166" cy="193"/>
            </a:xfrm>
            <a:prstGeom prst="notchedRightArrow">
              <a:avLst>
                <a:gd name="adj1" fmla="val 50000"/>
                <a:gd name="adj2" fmla="val 410104"/>
              </a:avLst>
            </a:prstGeom>
            <a:gradFill rotWithShape="1">
              <a:gsLst>
                <a:gs pos="0">
                  <a:srgbClr val="FF33CC"/>
                </a:gs>
                <a:gs pos="100000">
                  <a:srgbClr val="FFC000"/>
                </a:gs>
              </a:gsLst>
              <a:lin ang="0" scaled="1"/>
            </a:gradFill>
            <a:ln w="9525">
              <a:solidFill>
                <a:srgbClr val="CC99FF"/>
              </a:solidFill>
              <a:miter lim="800000"/>
              <a:headEnd/>
              <a:tailEnd/>
            </a:ln>
          </p:spPr>
          <p:txBody>
            <a:bodyPr wrap="none" anchor="ctr"/>
            <a:lstStyle/>
            <a:p>
              <a:endParaRPr lang="he-IL"/>
            </a:p>
          </p:txBody>
        </p:sp>
        <p:sp>
          <p:nvSpPr>
            <p:cNvPr id="21518" name="Text Box 12"/>
            <p:cNvSpPr txBox="1">
              <a:spLocks noChangeArrowheads="1"/>
            </p:cNvSpPr>
            <p:nvPr/>
          </p:nvSpPr>
          <p:spPr bwMode="auto">
            <a:xfrm rot="624837">
              <a:off x="2395" y="2558"/>
              <a:ext cx="2130" cy="213"/>
            </a:xfrm>
            <a:prstGeom prst="rect">
              <a:avLst/>
            </a:prstGeom>
            <a:noFill/>
            <a:ln w="9525">
              <a:noFill/>
              <a:miter lim="800000"/>
              <a:headEnd/>
              <a:tailEnd/>
            </a:ln>
          </p:spPr>
          <p:txBody>
            <a:bodyPr>
              <a:spAutoFit/>
            </a:bodyPr>
            <a:lstStyle/>
            <a:p>
              <a:pPr>
                <a:spcBef>
                  <a:spcPct val="50000"/>
                </a:spcBef>
              </a:pPr>
              <a:r>
                <a:rPr lang="en-US" sz="1600" b="1">
                  <a:latin typeface="Calibri" pitchFamily="34" charset="0"/>
                  <a:cs typeface="Calibri" pitchFamily="34" charset="0"/>
                </a:rPr>
                <a:t>Penetrates cell membrane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nodeType="afterGroup">
                            <p:stCondLst>
                              <p:cond delay="500"/>
                            </p:stCondLst>
                            <p:childTnLst>
                              <p:par>
                                <p:cTn id="9" presetID="10" presetClass="entr" presetSubtype="0" fill="hold" nodeType="afterEffect">
                                  <p:stCondLst>
                                    <p:cond delay="500"/>
                                  </p:stCondLst>
                                  <p:childTnLst>
                                    <p:set>
                                      <p:cBhvr>
                                        <p:cTn id="10" dur="1" fill="hold">
                                          <p:stCondLst>
                                            <p:cond delay="0"/>
                                          </p:stCondLst>
                                        </p:cTn>
                                        <p:tgtEl>
                                          <p:spTgt spid="25"/>
                                        </p:tgtEl>
                                        <p:attrNameLst>
                                          <p:attrName>style.visibility</p:attrName>
                                        </p:attrNameLst>
                                      </p:cBhvr>
                                      <p:to>
                                        <p:strVal val="visible"/>
                                      </p:to>
                                    </p:set>
                                    <p:animEffect transition="in" filter="fade">
                                      <p:cBhvr>
                                        <p:cTn id="11" dur="500"/>
                                        <p:tgtEl>
                                          <p:spTgt spid="25"/>
                                        </p:tgtEl>
                                      </p:cBhvr>
                                    </p:animEffect>
                                  </p:childTnLst>
                                </p:cTn>
                              </p:par>
                            </p:childTnLst>
                          </p:cTn>
                        </p:par>
                        <p:par>
                          <p:cTn id="12" fill="hold" nodeType="afterGroup">
                            <p:stCondLst>
                              <p:cond delay="1500"/>
                            </p:stCondLst>
                            <p:childTnLst>
                              <p:par>
                                <p:cTn id="13" presetID="10" presetClass="exit" presetSubtype="0" fill="hold" nodeType="afterEffect">
                                  <p:stCondLst>
                                    <p:cond delay="100"/>
                                  </p:stCondLst>
                                  <p:childTnLst>
                                    <p:animEffect transition="out" filter="fade">
                                      <p:cBhvr>
                                        <p:cTn id="14" dur="500"/>
                                        <p:tgtEl>
                                          <p:spTgt spid="2"/>
                                        </p:tgtEl>
                                      </p:cBhvr>
                                    </p:animEffect>
                                    <p:set>
                                      <p:cBhvr>
                                        <p:cTn id="15" dur="1" fill="hold">
                                          <p:stCondLst>
                                            <p:cond delay="499"/>
                                          </p:stCondLst>
                                        </p:cTn>
                                        <p:tgtEl>
                                          <p:spTgt spid="2"/>
                                        </p:tgtEl>
                                        <p:attrNameLst>
                                          <p:attrName>style.visibility</p:attrName>
                                        </p:attrNameLst>
                                      </p:cBhvr>
                                      <p:to>
                                        <p:strVal val="hidden"/>
                                      </p:to>
                                    </p:set>
                                  </p:childTnLst>
                                </p:cTn>
                              </p:par>
                              <p:par>
                                <p:cTn id="16" presetID="1" presetClass="entr" presetSubtype="0" fill="hold" nodeType="withEffect">
                                  <p:stCondLst>
                                    <p:cond delay="500"/>
                                  </p:stCondLst>
                                  <p:childTnLst>
                                    <p:set>
                                      <p:cBhvr>
                                        <p:cTn id="17" dur="1" fill="hold">
                                          <p:stCondLst>
                                            <p:cond delay="0"/>
                                          </p:stCondLst>
                                        </p:cTn>
                                        <p:tgtEl>
                                          <p:spTgt spid="4"/>
                                        </p:tgtEl>
                                        <p:attrNameLst>
                                          <p:attrName>style.visibility</p:attrName>
                                        </p:attrNameLst>
                                      </p:cBhvr>
                                      <p:to>
                                        <p:strVal val="visible"/>
                                      </p:to>
                                    </p:set>
                                  </p:childTnLst>
                                </p:cTn>
                              </p:par>
                              <p:par>
                                <p:cTn id="18" presetID="1" presetClass="entr" presetSubtype="0" fill="hold" nodeType="withEffect">
                                  <p:stCondLst>
                                    <p:cond delay="500"/>
                                  </p:stCondLst>
                                  <p:childTnLst>
                                    <p:set>
                                      <p:cBhvr>
                                        <p:cTn id="19" dur="1" fill="hold">
                                          <p:stCondLst>
                                            <p:cond delay="0"/>
                                          </p:stCondLst>
                                        </p:cTn>
                                        <p:tgtEl>
                                          <p:spTgt spid="16"/>
                                        </p:tgtEl>
                                        <p:attrNameLst>
                                          <p:attrName>style.visibility</p:attrName>
                                        </p:attrNameLst>
                                      </p:cBhvr>
                                      <p:to>
                                        <p:strVal val="visible"/>
                                      </p:to>
                                    </p:set>
                                  </p:childTnLst>
                                </p:cTn>
                              </p:par>
                            </p:childTnLst>
                          </p:cTn>
                        </p:par>
                        <p:par>
                          <p:cTn id="20" fill="hold" nodeType="afterGroup">
                            <p:stCondLst>
                              <p:cond delay="2100"/>
                            </p:stCondLst>
                            <p:childTnLst>
                              <p:par>
                                <p:cTn id="21" presetID="1" presetClass="entr" presetSubtype="0" fill="hold" nodeType="afterEffect">
                                  <p:stCondLst>
                                    <p:cond delay="50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1549400" y="1262063"/>
            <a:ext cx="5210175" cy="4476750"/>
            <a:chOff x="976" y="795"/>
            <a:chExt cx="3282" cy="2820"/>
          </a:xfrm>
        </p:grpSpPr>
        <p:pic>
          <p:nvPicPr>
            <p:cNvPr id="46099" name="Picture 3"/>
            <p:cNvPicPr>
              <a:picLocks noChangeAspect="1" noChangeArrowheads="1"/>
            </p:cNvPicPr>
            <p:nvPr/>
          </p:nvPicPr>
          <p:blipFill>
            <a:blip r:embed="rId3" cstate="print"/>
            <a:srcRect/>
            <a:stretch>
              <a:fillRect/>
            </a:stretch>
          </p:blipFill>
          <p:spPr bwMode="auto">
            <a:xfrm>
              <a:off x="976" y="795"/>
              <a:ext cx="3282" cy="2820"/>
            </a:xfrm>
            <a:prstGeom prst="rect">
              <a:avLst/>
            </a:prstGeom>
            <a:ln>
              <a:noFill/>
            </a:ln>
            <a:effectLst>
              <a:outerShdw blurRad="292100" dist="139700" dir="2700000" algn="tl" rotWithShape="0">
                <a:srgbClr val="333333">
                  <a:alpha val="65000"/>
                </a:srgbClr>
              </a:outerShdw>
            </a:effectLst>
          </p:spPr>
        </p:pic>
        <p:sp>
          <p:nvSpPr>
            <p:cNvPr id="24600" name="Line 4"/>
            <p:cNvSpPr>
              <a:spLocks noChangeShapeType="1"/>
            </p:cNvSpPr>
            <p:nvPr/>
          </p:nvSpPr>
          <p:spPr bwMode="auto">
            <a:xfrm flipV="1">
              <a:off x="1944" y="2266"/>
              <a:ext cx="648" cy="60"/>
            </a:xfrm>
            <a:prstGeom prst="line">
              <a:avLst/>
            </a:prstGeom>
            <a:noFill/>
            <a:ln w="38100">
              <a:solidFill>
                <a:schemeClr val="bg2"/>
              </a:solidFill>
              <a:round/>
              <a:headEnd type="triangle" w="med" len="med"/>
              <a:tailEnd/>
            </a:ln>
          </p:spPr>
          <p:txBody>
            <a:bodyPr/>
            <a:lstStyle/>
            <a:p>
              <a:endParaRPr lang="he-IL"/>
            </a:p>
          </p:txBody>
        </p:sp>
        <p:sp>
          <p:nvSpPr>
            <p:cNvPr id="24601" name="Line 5"/>
            <p:cNvSpPr>
              <a:spLocks noChangeShapeType="1"/>
            </p:cNvSpPr>
            <p:nvPr/>
          </p:nvSpPr>
          <p:spPr bwMode="auto">
            <a:xfrm>
              <a:off x="1944" y="2326"/>
              <a:ext cx="0" cy="384"/>
            </a:xfrm>
            <a:prstGeom prst="line">
              <a:avLst/>
            </a:prstGeom>
            <a:noFill/>
            <a:ln w="38100">
              <a:solidFill>
                <a:schemeClr val="bg2"/>
              </a:solidFill>
              <a:round/>
              <a:headEnd/>
              <a:tailEnd type="triangle" w="med" len="med"/>
            </a:ln>
          </p:spPr>
          <p:txBody>
            <a:bodyPr/>
            <a:lstStyle/>
            <a:p>
              <a:endParaRPr lang="he-IL"/>
            </a:p>
          </p:txBody>
        </p:sp>
      </p:grpSp>
      <p:grpSp>
        <p:nvGrpSpPr>
          <p:cNvPr id="3" name="Group 15"/>
          <p:cNvGrpSpPr>
            <a:grpSpLocks/>
          </p:cNvGrpSpPr>
          <p:nvPr/>
        </p:nvGrpSpPr>
        <p:grpSpPr bwMode="auto">
          <a:xfrm>
            <a:off x="374650" y="5219700"/>
            <a:ext cx="3006725" cy="739775"/>
            <a:chOff x="236" y="3315"/>
            <a:chExt cx="1894" cy="466"/>
          </a:xfrm>
        </p:grpSpPr>
        <p:sp>
          <p:nvSpPr>
            <p:cNvPr id="24594" name="Line 16"/>
            <p:cNvSpPr>
              <a:spLocks noChangeShapeType="1"/>
            </p:cNvSpPr>
            <p:nvPr/>
          </p:nvSpPr>
          <p:spPr bwMode="auto">
            <a:xfrm flipV="1">
              <a:off x="2130" y="3315"/>
              <a:ext cx="0" cy="299"/>
            </a:xfrm>
            <a:prstGeom prst="line">
              <a:avLst/>
            </a:prstGeom>
            <a:noFill/>
            <a:ln w="57150">
              <a:solidFill>
                <a:srgbClr val="33CC33"/>
              </a:solidFill>
              <a:round/>
              <a:headEnd/>
              <a:tailEnd type="triangle" w="med" len="med"/>
            </a:ln>
          </p:spPr>
          <p:txBody>
            <a:bodyPr/>
            <a:lstStyle/>
            <a:p>
              <a:endParaRPr lang="he-IL"/>
            </a:p>
          </p:txBody>
        </p:sp>
        <p:sp>
          <p:nvSpPr>
            <p:cNvPr id="46090" name="Text Box 19"/>
            <p:cNvSpPr txBox="1">
              <a:spLocks noChangeArrowheads="1"/>
            </p:cNvSpPr>
            <p:nvPr/>
          </p:nvSpPr>
          <p:spPr bwMode="auto">
            <a:xfrm>
              <a:off x="236" y="3448"/>
              <a:ext cx="1720" cy="333"/>
            </a:xfrm>
            <a:prstGeom prst="rect">
              <a:avLst/>
            </a:prstGeom>
            <a:ln>
              <a:headEnd/>
              <a:tailEnd/>
            </a:ln>
          </p:spPr>
          <p:style>
            <a:lnRef idx="0">
              <a:schemeClr val="accent3"/>
            </a:lnRef>
            <a:fillRef idx="3">
              <a:schemeClr val="accent3"/>
            </a:fillRef>
            <a:effectRef idx="3">
              <a:schemeClr val="accent3"/>
            </a:effectRef>
            <a:fontRef idx="minor">
              <a:schemeClr val="lt1"/>
            </a:fontRef>
          </p:style>
          <p:txBody>
            <a:bodyPr lIns="109728" rIns="109728" anchor="ctr"/>
            <a:lstStyle/>
            <a:p>
              <a:pPr algn="l" rtl="0" eaLnBrk="0" hangingPunct="0">
                <a:lnSpc>
                  <a:spcPct val="85000"/>
                </a:lnSpc>
                <a:buClr>
                  <a:srgbClr val="7087A0"/>
                </a:buClr>
                <a:buSzPct val="80000"/>
                <a:buFont typeface="Monotype Sorts" pitchFamily="2" charset="2"/>
                <a:buNone/>
                <a:defRPr/>
              </a:pPr>
              <a:r>
                <a:rPr lang="en-US" sz="1600" b="1" dirty="0">
                  <a:solidFill>
                    <a:schemeClr val="bg2"/>
                  </a:solidFill>
                </a:rPr>
                <a:t>Built-in monitor for water Transmittance (UVT)</a:t>
              </a:r>
            </a:p>
          </p:txBody>
        </p:sp>
        <p:sp>
          <p:nvSpPr>
            <p:cNvPr id="24598" name="Line 20"/>
            <p:cNvSpPr>
              <a:spLocks noChangeShapeType="1"/>
            </p:cNvSpPr>
            <p:nvPr/>
          </p:nvSpPr>
          <p:spPr bwMode="auto">
            <a:xfrm flipV="1">
              <a:off x="1961" y="3604"/>
              <a:ext cx="169" cy="4"/>
            </a:xfrm>
            <a:prstGeom prst="line">
              <a:avLst/>
            </a:prstGeom>
            <a:noFill/>
            <a:ln w="57150">
              <a:solidFill>
                <a:srgbClr val="33CC33"/>
              </a:solidFill>
              <a:round/>
              <a:headEnd/>
              <a:tailEnd/>
            </a:ln>
          </p:spPr>
          <p:txBody>
            <a:bodyPr/>
            <a:lstStyle/>
            <a:p>
              <a:endParaRPr lang="he-IL"/>
            </a:p>
          </p:txBody>
        </p:sp>
      </p:grpSp>
      <p:sp>
        <p:nvSpPr>
          <p:cNvPr id="24580" name="Title 1"/>
          <p:cNvSpPr txBox="1">
            <a:spLocks/>
          </p:cNvSpPr>
          <p:nvPr/>
        </p:nvSpPr>
        <p:spPr bwMode="auto">
          <a:xfrm>
            <a:off x="1743075" y="85725"/>
            <a:ext cx="6324600" cy="457200"/>
          </a:xfrm>
          <a:prstGeom prst="rect">
            <a:avLst/>
          </a:prstGeom>
          <a:noFill/>
          <a:ln w="9525">
            <a:noFill/>
            <a:miter lim="800000"/>
            <a:headEnd/>
            <a:tailEnd/>
          </a:ln>
        </p:spPr>
        <p:txBody>
          <a:bodyPr anchor="ctr"/>
          <a:lstStyle/>
          <a:p>
            <a:pPr algn="l" rtl="0"/>
            <a:r>
              <a:rPr lang="en-US" sz="2400" b="1" dirty="0">
                <a:solidFill>
                  <a:schemeClr val="bg1"/>
                </a:solidFill>
                <a:latin typeface="Calibri" pitchFamily="34" charset="0"/>
              </a:rPr>
              <a:t>Atlantium - Dual sensors configuration</a:t>
            </a:r>
          </a:p>
        </p:txBody>
      </p:sp>
      <p:grpSp>
        <p:nvGrpSpPr>
          <p:cNvPr id="4" name="Group 11"/>
          <p:cNvGrpSpPr>
            <a:grpSpLocks/>
          </p:cNvGrpSpPr>
          <p:nvPr/>
        </p:nvGrpSpPr>
        <p:grpSpPr bwMode="auto">
          <a:xfrm>
            <a:off x="350838" y="2208213"/>
            <a:ext cx="2598737" cy="2178050"/>
            <a:chOff x="221" y="1391"/>
            <a:chExt cx="1637" cy="1372"/>
          </a:xfrm>
        </p:grpSpPr>
        <p:sp>
          <p:nvSpPr>
            <p:cNvPr id="24589" name="Line 12"/>
            <p:cNvSpPr>
              <a:spLocks noChangeShapeType="1"/>
            </p:cNvSpPr>
            <p:nvPr/>
          </p:nvSpPr>
          <p:spPr bwMode="auto">
            <a:xfrm>
              <a:off x="827" y="2754"/>
              <a:ext cx="1031" cy="0"/>
            </a:xfrm>
            <a:prstGeom prst="line">
              <a:avLst/>
            </a:prstGeom>
            <a:noFill/>
            <a:ln w="57150">
              <a:solidFill>
                <a:srgbClr val="33CC33"/>
              </a:solidFill>
              <a:round/>
              <a:headEnd/>
              <a:tailEnd type="triangle" w="med" len="med"/>
            </a:ln>
          </p:spPr>
          <p:txBody>
            <a:bodyPr/>
            <a:lstStyle/>
            <a:p>
              <a:endParaRPr lang="he-IL"/>
            </a:p>
          </p:txBody>
        </p:sp>
        <p:sp>
          <p:nvSpPr>
            <p:cNvPr id="24590" name="Line 13"/>
            <p:cNvSpPr>
              <a:spLocks noChangeShapeType="1"/>
            </p:cNvSpPr>
            <p:nvPr/>
          </p:nvSpPr>
          <p:spPr bwMode="auto">
            <a:xfrm flipH="1">
              <a:off x="827" y="1768"/>
              <a:ext cx="0" cy="995"/>
            </a:xfrm>
            <a:prstGeom prst="line">
              <a:avLst/>
            </a:prstGeom>
            <a:noFill/>
            <a:ln w="57150">
              <a:solidFill>
                <a:srgbClr val="33CC33"/>
              </a:solidFill>
              <a:round/>
              <a:headEnd/>
              <a:tailEnd/>
            </a:ln>
          </p:spPr>
          <p:txBody>
            <a:bodyPr/>
            <a:lstStyle/>
            <a:p>
              <a:endParaRPr lang="he-IL"/>
            </a:p>
          </p:txBody>
        </p:sp>
        <p:sp>
          <p:nvSpPr>
            <p:cNvPr id="46094" name="Text Box 14"/>
            <p:cNvSpPr txBox="1">
              <a:spLocks noChangeArrowheads="1"/>
            </p:cNvSpPr>
            <p:nvPr/>
          </p:nvSpPr>
          <p:spPr bwMode="auto">
            <a:xfrm>
              <a:off x="221" y="1391"/>
              <a:ext cx="1527" cy="373"/>
            </a:xfrm>
            <a:prstGeom prst="rect">
              <a:avLst/>
            </a:prstGeom>
            <a:ln>
              <a:headEnd/>
              <a:tailEnd/>
            </a:ln>
          </p:spPr>
          <p:style>
            <a:lnRef idx="0">
              <a:schemeClr val="accent3"/>
            </a:lnRef>
            <a:fillRef idx="3">
              <a:schemeClr val="accent3"/>
            </a:fillRef>
            <a:effectRef idx="3">
              <a:schemeClr val="accent3"/>
            </a:effectRef>
            <a:fontRef idx="minor">
              <a:schemeClr val="lt1"/>
            </a:fontRef>
          </p:style>
          <p:txBody>
            <a:bodyPr lIns="109728" rIns="109728" anchor="ctr"/>
            <a:lstStyle/>
            <a:p>
              <a:pPr algn="l" rtl="0" eaLnBrk="0" hangingPunct="0">
                <a:lnSpc>
                  <a:spcPct val="85000"/>
                </a:lnSpc>
                <a:buClr>
                  <a:srgbClr val="7087A0"/>
                </a:buClr>
                <a:buSzPct val="80000"/>
                <a:buFont typeface="Monotype Sorts" pitchFamily="2" charset="2"/>
                <a:buNone/>
                <a:defRPr/>
              </a:pPr>
              <a:r>
                <a:rPr lang="en-US" sz="1600" b="1" dirty="0">
                  <a:solidFill>
                    <a:schemeClr val="bg2"/>
                  </a:solidFill>
                </a:rPr>
                <a:t>Direct measurement of UV lamp efficiency</a:t>
              </a:r>
            </a:p>
          </p:txBody>
        </p:sp>
      </p:grpSp>
      <p:sp>
        <p:nvSpPr>
          <p:cNvPr id="24582" name="Rectangle 6"/>
          <p:cNvSpPr>
            <a:spLocks noChangeArrowheads="1"/>
          </p:cNvSpPr>
          <p:nvPr/>
        </p:nvSpPr>
        <p:spPr bwMode="auto">
          <a:xfrm>
            <a:off x="374650" y="819150"/>
            <a:ext cx="7969250" cy="400050"/>
          </a:xfrm>
          <a:prstGeom prst="rect">
            <a:avLst/>
          </a:prstGeom>
          <a:noFill/>
          <a:ln w="9525">
            <a:noFill/>
            <a:miter lim="800000"/>
            <a:headEnd/>
            <a:tailEnd/>
          </a:ln>
        </p:spPr>
        <p:txBody>
          <a:bodyPr>
            <a:spAutoFit/>
          </a:bodyPr>
          <a:lstStyle/>
          <a:p>
            <a:pPr marL="342900" indent="-342900" algn="l" rtl="0" eaLnBrk="0" hangingPunct="0">
              <a:buClr>
                <a:srgbClr val="19408F"/>
              </a:buClr>
              <a:buFont typeface="Wingdings" pitchFamily="2" charset="2"/>
              <a:buChar char="§"/>
            </a:pPr>
            <a:r>
              <a:rPr lang="en-US" sz="2000" b="1">
                <a:latin typeface="Calibri" pitchFamily="34" charset="0"/>
                <a:cs typeface="Calibri" pitchFamily="34" charset="0"/>
              </a:rPr>
              <a:t>Dual sensors configuration provides actual dose measurement</a:t>
            </a:r>
          </a:p>
        </p:txBody>
      </p:sp>
    </p:spTree>
    <p:extLst>
      <p:ext uri="{BB962C8B-B14F-4D97-AF65-F5344CB8AC3E}">
        <p14:creationId xmlns:p14="http://schemas.microsoft.com/office/powerpoint/2010/main" val="329368485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FFFF"/>
                </a:solidFill>
                <a:latin typeface="Calibri" pitchFamily="34" charset="0"/>
                <a:cs typeface="Calibri" pitchFamily="34" charset="0"/>
              </a:rPr>
              <a:t>Atlantium - Advanced </a:t>
            </a:r>
            <a:r>
              <a:rPr lang="en-US" dirty="0">
                <a:solidFill>
                  <a:srgbClr val="FFFFFF"/>
                </a:solidFill>
                <a:latin typeface="Calibri" pitchFamily="34" charset="0"/>
                <a:cs typeface="Calibri" pitchFamily="34" charset="0"/>
              </a:rPr>
              <a:t>Monitoring </a:t>
            </a:r>
            <a:r>
              <a:rPr lang="en-US" dirty="0" smtClean="0">
                <a:solidFill>
                  <a:srgbClr val="FFFFFF"/>
                </a:solidFill>
                <a:latin typeface="Calibri" pitchFamily="34" charset="0"/>
                <a:cs typeface="Calibri" pitchFamily="34" charset="0"/>
              </a:rPr>
              <a:t>Capabilities</a:t>
            </a:r>
            <a:endParaRPr lang="en-US" dirty="0"/>
          </a:p>
        </p:txBody>
      </p:sp>
      <p:sp>
        <p:nvSpPr>
          <p:cNvPr id="4" name="Slide Number Placeholder 3"/>
          <p:cNvSpPr>
            <a:spLocks noGrp="1"/>
          </p:cNvSpPr>
          <p:nvPr>
            <p:ph type="sldNum" sz="quarter" idx="10"/>
          </p:nvPr>
        </p:nvSpPr>
        <p:spPr/>
        <p:txBody>
          <a:bodyPr/>
          <a:lstStyle/>
          <a:p>
            <a:pPr>
              <a:defRPr/>
            </a:pPr>
            <a:fld id="{3D9F4A3A-5CDF-499B-94A4-66D9F63EC7A5}" type="slidenum">
              <a:rPr lang="he-IL" smtClean="0"/>
              <a:pPr>
                <a:defRPr/>
              </a:pPr>
              <a:t>57</a:t>
            </a:fld>
            <a:endParaRPr lang="en-US"/>
          </a:p>
        </p:txBody>
      </p:sp>
      <p:sp>
        <p:nvSpPr>
          <p:cNvPr id="5" name="Text Box 7"/>
          <p:cNvSpPr txBox="1">
            <a:spLocks noChangeArrowheads="1"/>
          </p:cNvSpPr>
          <p:nvPr/>
        </p:nvSpPr>
        <p:spPr bwMode="auto">
          <a:xfrm>
            <a:off x="367854" y="934246"/>
            <a:ext cx="8055024" cy="300039"/>
          </a:xfrm>
          <a:prstGeom prst="rect">
            <a:avLst/>
          </a:prstGeom>
          <a:noFill/>
          <a:ln w="9525">
            <a:noFill/>
            <a:miter lim="800000"/>
            <a:headEnd/>
            <a:tailEnd/>
          </a:ln>
        </p:spPr>
        <p:txBody>
          <a:bodyPr/>
          <a:lstStyle/>
          <a:p>
            <a:pPr marL="457200" indent="-457200" eaLnBrk="1" hangingPunct="1">
              <a:spcBef>
                <a:spcPct val="20000"/>
              </a:spcBef>
              <a:buClr>
                <a:srgbClr val="7087A0"/>
              </a:buClr>
            </a:pPr>
            <a:r>
              <a:rPr lang="en-US" b="1" dirty="0">
                <a:latin typeface="+mn-lt"/>
              </a:rPr>
              <a:t>► Accurate monitoring and real-time </a:t>
            </a:r>
            <a:r>
              <a:rPr lang="en-US" b="1" dirty="0" smtClean="0">
                <a:latin typeface="+mn-lt"/>
              </a:rPr>
              <a:t>control - </a:t>
            </a:r>
            <a:r>
              <a:rPr lang="en-US" b="1" i="1" dirty="0">
                <a:latin typeface="Calibri" pitchFamily="34" charset="0"/>
                <a:cs typeface="Calibri" pitchFamily="34" charset="0"/>
              </a:rPr>
              <a:t>Cruise control   </a:t>
            </a:r>
          </a:p>
          <a:p>
            <a:pPr marL="457200" indent="-457200" eaLnBrk="1" hangingPunct="1">
              <a:spcBef>
                <a:spcPct val="20000"/>
              </a:spcBef>
              <a:buClr>
                <a:srgbClr val="7087A0"/>
              </a:buClr>
              <a:buFont typeface="Wingdings" pitchFamily="2" charset="2"/>
              <a:buNone/>
            </a:pPr>
            <a:endParaRPr lang="en-US" b="1" dirty="0">
              <a:latin typeface="+mn-lt"/>
            </a:endParaRPr>
          </a:p>
        </p:txBody>
      </p:sp>
      <p:pic>
        <p:nvPicPr>
          <p:cNvPr id="6" name="Picture 17" descr="H:\Atlantium\Technical resource\Images\DSCF811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8678" y="1335116"/>
            <a:ext cx="7958422" cy="4671983"/>
          </a:xfrm>
          <a:prstGeom prst="rect">
            <a:avLst/>
          </a:prstGeom>
          <a:noFill/>
          <a:ln w="9525">
            <a:noFill/>
            <a:miter lim="800000"/>
            <a:headEnd/>
            <a:tailEnd/>
          </a:ln>
        </p:spPr>
      </p:pic>
      <p:sp>
        <p:nvSpPr>
          <p:cNvPr id="7" name="Oval 6"/>
          <p:cNvSpPr/>
          <p:nvPr/>
        </p:nvSpPr>
        <p:spPr>
          <a:xfrm>
            <a:off x="844638" y="2345530"/>
            <a:ext cx="2118828" cy="585063"/>
          </a:xfrm>
          <a:prstGeom prst="ellipse">
            <a:avLst/>
          </a:prstGeom>
          <a:noFill/>
          <a:ln w="28575">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8" name="Oval 7"/>
          <p:cNvSpPr/>
          <p:nvPr/>
        </p:nvSpPr>
        <p:spPr>
          <a:xfrm>
            <a:off x="3300760" y="2345530"/>
            <a:ext cx="2118828" cy="585063"/>
          </a:xfrm>
          <a:prstGeom prst="ellipse">
            <a:avLst/>
          </a:prstGeom>
          <a:noFill/>
          <a:ln w="28575">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9" name="Oval 8"/>
          <p:cNvSpPr/>
          <p:nvPr/>
        </p:nvSpPr>
        <p:spPr>
          <a:xfrm>
            <a:off x="5804666" y="2345530"/>
            <a:ext cx="2618212" cy="585063"/>
          </a:xfrm>
          <a:prstGeom prst="ellipse">
            <a:avLst/>
          </a:prstGeom>
          <a:noFill/>
          <a:ln w="28575">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0" name="Oval 9"/>
          <p:cNvSpPr/>
          <p:nvPr/>
        </p:nvSpPr>
        <p:spPr>
          <a:xfrm>
            <a:off x="3470296" y="2957683"/>
            <a:ext cx="2481220" cy="585063"/>
          </a:xfrm>
          <a:prstGeom prst="ellipse">
            <a:avLst/>
          </a:prstGeom>
          <a:noFill/>
          <a:ln w="28575">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1" name="Oval 10"/>
          <p:cNvSpPr/>
          <p:nvPr/>
        </p:nvSpPr>
        <p:spPr>
          <a:xfrm>
            <a:off x="806539" y="2957683"/>
            <a:ext cx="2118828" cy="585063"/>
          </a:xfrm>
          <a:prstGeom prst="ellipse">
            <a:avLst/>
          </a:prstGeom>
          <a:noFill/>
          <a:ln w="28575">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2" name="Oval 11"/>
          <p:cNvSpPr/>
          <p:nvPr/>
        </p:nvSpPr>
        <p:spPr>
          <a:xfrm>
            <a:off x="2488252" y="4706533"/>
            <a:ext cx="3990538" cy="835804"/>
          </a:xfrm>
          <a:prstGeom prst="ellipse">
            <a:avLst/>
          </a:prstGeom>
          <a:noFill/>
          <a:ln w="28575">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3772471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1000"/>
                                        <p:tgtEl>
                                          <p:spTgt spid="7"/>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heel(1)">
                                      <p:cBhvr>
                                        <p:cTn id="10" dur="1000"/>
                                        <p:tgtEl>
                                          <p:spTgt spid="8"/>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heel(1)">
                                      <p:cBhvr>
                                        <p:cTn id="13" dur="1000"/>
                                        <p:tgtEl>
                                          <p:spTgt spid="9"/>
                                        </p:tgtEl>
                                      </p:cBhvr>
                                    </p:animEffect>
                                  </p:childTnLst>
                                </p:cTn>
                              </p:par>
                              <p:par>
                                <p:cTn id="14" presetID="21" presetClass="entr" presetSubtype="1"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heel(1)">
                                      <p:cBhvr>
                                        <p:cTn id="16" dur="1000"/>
                                        <p:tgtEl>
                                          <p:spTgt spid="10"/>
                                        </p:tgtEl>
                                      </p:cBhvr>
                                    </p:animEffect>
                                  </p:childTnLst>
                                </p:cTn>
                              </p:par>
                              <p:par>
                                <p:cTn id="17" presetID="21" presetClass="entr" presetSubtype="1"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heel(1)">
                                      <p:cBhvr>
                                        <p:cTn id="19" dur="1000"/>
                                        <p:tgtEl>
                                          <p:spTgt spid="11"/>
                                        </p:tgtEl>
                                      </p:cBhvr>
                                    </p:animEffect>
                                  </p:childTnLst>
                                </p:cTn>
                              </p:par>
                              <p:par>
                                <p:cTn id="20" presetID="21" presetClass="entr" presetSubtype="1"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heel(1)">
                                      <p:cBhvr>
                                        <p:cTn id="2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709451" y="106496"/>
            <a:ext cx="6848475" cy="457200"/>
          </a:xfrm>
        </p:spPr>
        <p:txBody>
          <a:bodyPr/>
          <a:lstStyle/>
          <a:p>
            <a:r>
              <a:rPr lang="en-US" dirty="0" smtClean="0"/>
              <a:t>Unprecedented Results After 4 Months </a:t>
            </a:r>
            <a:r>
              <a:rPr lang="en-US" sz="1600" dirty="0" smtClean="0"/>
              <a:t>7/11-11/11</a:t>
            </a:r>
            <a:endParaRPr lang="he-IL" dirty="0"/>
          </a:p>
        </p:txBody>
      </p:sp>
      <p:sp>
        <p:nvSpPr>
          <p:cNvPr id="4" name="Slide Number Placeholder 3"/>
          <p:cNvSpPr>
            <a:spLocks noGrp="1"/>
          </p:cNvSpPr>
          <p:nvPr>
            <p:ph type="sldNum" sz="quarter" idx="10"/>
          </p:nvPr>
        </p:nvSpPr>
        <p:spPr/>
        <p:txBody>
          <a:bodyPr/>
          <a:lstStyle/>
          <a:p>
            <a:fld id="{788C79C9-16EA-4E27-BB9F-AEDEC9ADB76A}" type="slidenum">
              <a:rPr lang="en-US" smtClean="0"/>
              <a:pPr/>
              <a:t>58</a:t>
            </a:fld>
            <a:endParaRPr lang="en-US"/>
          </a:p>
        </p:txBody>
      </p:sp>
      <p:pic>
        <p:nvPicPr>
          <p:cNvPr id="1026" name="Picture 2" descr="H:\My Documents\Applications\Power station\Hedera\Pilot\Pictures\Pictures 11 &amp; 12 111103\מקרר 11 יציאה ג.JPG"/>
          <p:cNvPicPr>
            <a:picLocks noChangeAspect="1" noChangeArrowheads="1"/>
          </p:cNvPicPr>
          <p:nvPr/>
        </p:nvPicPr>
        <p:blipFill>
          <a:blip r:embed="rId2" cstate="email"/>
          <a:srcRect/>
          <a:stretch>
            <a:fillRect/>
          </a:stretch>
        </p:blipFill>
        <p:spPr bwMode="auto">
          <a:xfrm>
            <a:off x="0" y="609600"/>
            <a:ext cx="8331200" cy="6248400"/>
          </a:xfrm>
          <a:prstGeom prst="rect">
            <a:avLst/>
          </a:prstGeom>
          <a:noFill/>
        </p:spPr>
      </p:pic>
      <p:pic>
        <p:nvPicPr>
          <p:cNvPr id="1028" name="Picture 4" descr="H:\My Documents\Applications\Power station\Hedera\Pilot\Pictures\Pictures 11 &amp; 12 111103\מקרר 12 לאחר ניקוי 6.JPG"/>
          <p:cNvPicPr>
            <a:picLocks noChangeAspect="1" noChangeArrowheads="1"/>
          </p:cNvPicPr>
          <p:nvPr/>
        </p:nvPicPr>
        <p:blipFill>
          <a:blip r:embed="rId3" cstate="email"/>
          <a:srcRect/>
          <a:stretch>
            <a:fillRect/>
          </a:stretch>
        </p:blipFill>
        <p:spPr bwMode="auto">
          <a:xfrm rot="5400000">
            <a:off x="3670455" y="1390650"/>
            <a:ext cx="6248400" cy="4686300"/>
          </a:xfrm>
          <a:prstGeom prst="rect">
            <a:avLst/>
          </a:prstGeom>
          <a:noFill/>
          <a:ln w="19050">
            <a:solidFill>
              <a:schemeClr val="bg1"/>
            </a:solidFill>
          </a:ln>
        </p:spPr>
      </p:pic>
      <p:sp>
        <p:nvSpPr>
          <p:cNvPr id="8" name="TextBox 7"/>
          <p:cNvSpPr txBox="1"/>
          <p:nvPr/>
        </p:nvSpPr>
        <p:spPr>
          <a:xfrm>
            <a:off x="887776" y="6306805"/>
            <a:ext cx="2590800" cy="338554"/>
          </a:xfrm>
          <a:prstGeom prst="rect">
            <a:avLst/>
          </a:prstGeom>
          <a:solidFill>
            <a:srgbClr val="C00000"/>
          </a:solidFill>
          <a:ln w="9525">
            <a:noFill/>
            <a:miter lim="800000"/>
            <a:headEnd/>
            <a:tailEnd/>
          </a:ln>
        </p:spPr>
        <p:txBody>
          <a:bodyPr>
            <a:spAutoFit/>
          </a:bodyPr>
          <a:lstStyle/>
          <a:p>
            <a:pPr algn="ctr"/>
            <a:r>
              <a:rPr lang="en-US" sz="1600" b="1" dirty="0" smtClean="0">
                <a:solidFill>
                  <a:srgbClr val="FFFFFF"/>
                </a:solidFill>
                <a:latin typeface="Calibri" pitchFamily="34" charset="0"/>
                <a:cs typeface="Arial" charset="0"/>
              </a:rPr>
              <a:t>Without  </a:t>
            </a:r>
            <a:r>
              <a:rPr lang="en-US" sz="1600" b="1" dirty="0" err="1" smtClean="0">
                <a:solidFill>
                  <a:srgbClr val="FFFFFF"/>
                </a:solidFill>
                <a:latin typeface="Calibri" pitchFamily="34" charset="0"/>
                <a:cs typeface="Arial" charset="0"/>
              </a:rPr>
              <a:t>Atlantium</a:t>
            </a:r>
            <a:r>
              <a:rPr lang="en-US" sz="1600" b="1" dirty="0" smtClean="0">
                <a:solidFill>
                  <a:srgbClr val="FFFFFF"/>
                </a:solidFill>
                <a:latin typeface="Calibri" pitchFamily="34" charset="0"/>
                <a:cs typeface="Arial" charset="0"/>
              </a:rPr>
              <a:t> System</a:t>
            </a:r>
            <a:endParaRPr lang="he-IL" sz="1600" b="1" dirty="0">
              <a:solidFill>
                <a:srgbClr val="FFFFFF"/>
              </a:solidFill>
              <a:latin typeface="Calibri" pitchFamily="34" charset="0"/>
              <a:cs typeface="Arial" charset="0"/>
            </a:endParaRPr>
          </a:p>
        </p:txBody>
      </p:sp>
      <p:sp>
        <p:nvSpPr>
          <p:cNvPr id="9" name="TextBox 8"/>
          <p:cNvSpPr txBox="1"/>
          <p:nvPr/>
        </p:nvSpPr>
        <p:spPr>
          <a:xfrm>
            <a:off x="5499255" y="6306805"/>
            <a:ext cx="2590800" cy="338554"/>
          </a:xfrm>
          <a:prstGeom prst="rect">
            <a:avLst/>
          </a:prstGeom>
          <a:solidFill>
            <a:srgbClr val="C00000"/>
          </a:solidFill>
          <a:ln w="9525">
            <a:noFill/>
            <a:miter lim="800000"/>
            <a:headEnd/>
            <a:tailEnd/>
          </a:ln>
        </p:spPr>
        <p:txBody>
          <a:bodyPr>
            <a:spAutoFit/>
          </a:bodyPr>
          <a:lstStyle/>
          <a:p>
            <a:pPr algn="ctr"/>
            <a:r>
              <a:rPr lang="en-US" sz="1600" b="1" dirty="0" smtClean="0">
                <a:solidFill>
                  <a:srgbClr val="FFFFFF"/>
                </a:solidFill>
                <a:latin typeface="Calibri" pitchFamily="34" charset="0"/>
              </a:rPr>
              <a:t>With </a:t>
            </a:r>
            <a:r>
              <a:rPr lang="en-US" sz="1600" b="1" dirty="0" err="1" smtClean="0">
                <a:solidFill>
                  <a:srgbClr val="FFFFFF"/>
                </a:solidFill>
                <a:latin typeface="Calibri" pitchFamily="34" charset="0"/>
              </a:rPr>
              <a:t>Atlantium</a:t>
            </a:r>
            <a:r>
              <a:rPr lang="en-US" sz="1600" b="1" dirty="0" smtClean="0">
                <a:solidFill>
                  <a:srgbClr val="FFFFFF"/>
                </a:solidFill>
                <a:latin typeface="Calibri" pitchFamily="34" charset="0"/>
              </a:rPr>
              <a:t> System</a:t>
            </a:r>
            <a:endParaRPr lang="he-IL" sz="1600" b="1" dirty="0">
              <a:solidFill>
                <a:srgbClr val="FFFFFF"/>
              </a:solidFill>
              <a:latin typeface="Calibri" pitchFamily="34" charset="0"/>
            </a:endParaRPr>
          </a:p>
        </p:txBody>
      </p:sp>
      <p:sp>
        <p:nvSpPr>
          <p:cNvPr id="10" name="Rectangle 9"/>
          <p:cNvSpPr/>
          <p:nvPr/>
        </p:nvSpPr>
        <p:spPr>
          <a:xfrm>
            <a:off x="0" y="0"/>
            <a:ext cx="9144000" cy="83125"/>
          </a:xfrm>
          <a:prstGeom prst="rect">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Tree>
    <p:extLst>
      <p:ext uri="{BB962C8B-B14F-4D97-AF65-F5344CB8AC3E}">
        <p14:creationId xmlns:p14="http://schemas.microsoft.com/office/powerpoint/2010/main" val="285534117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childTnLst>
                                </p:cTn>
                              </p:par>
                              <p:par>
                                <p:cTn id="8" presetID="10" presetClass="entr" presetSubtype="0" fill="hold" nodeType="withEffect">
                                  <p:stCondLst>
                                    <p:cond delay="0"/>
                                  </p:stCondLst>
                                  <p:childTnLst>
                                    <p:set>
                                      <p:cBhvr>
                                        <p:cTn id="9" dur="1" fill="hold">
                                          <p:stCondLst>
                                            <p:cond delay="0"/>
                                          </p:stCondLst>
                                        </p:cTn>
                                        <p:tgtEl>
                                          <p:spTgt spid="1028"/>
                                        </p:tgtEl>
                                        <p:attrNameLst>
                                          <p:attrName>style.visibility</p:attrName>
                                        </p:attrNameLst>
                                      </p:cBhvr>
                                      <p:to>
                                        <p:strVal val="visible"/>
                                      </p:to>
                                    </p:set>
                                    <p:animEffect transition="in" filter="fade">
                                      <p:cBhvr>
                                        <p:cTn id="10" dur="2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theme/theme1.xml><?xml version="1.0" encoding="utf-8"?>
<a:theme xmlns:a="http://schemas.openxmlformats.org/drawingml/2006/main" name="עיצוב ברירת מחדל">
  <a:themeElements>
    <a:clrScheme name="עיצוב ברירת מחדל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עיצוב ברירת מחדל">
      <a:majorFont>
        <a:latin typeface="Calibri"/>
        <a:ea typeface=""/>
        <a:cs typeface="Arial"/>
      </a:majorFont>
      <a:minorFont>
        <a:latin typeface="Calibri"/>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עיצוב ברירת מחדל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עיצוב ברירת מחדל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עיצוב ברירת מחדל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עיצוב ברירת מחדל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עיצוב ברירת מחדל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עיצוב ברירת מחדל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עיצוב ברירת מחדל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עיצוב ברירת מחדל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עיצוב ברירת מחדל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עיצוב ברירת מחדל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עיצוב ברירת מחדל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עיצוב ברירת מחדל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עיצוב ברירת מחדל">
  <a:themeElements>
    <a:clrScheme name="עיצוב ברירת מחדל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עיצוב ברירת מחדל">
      <a:majorFont>
        <a:latin typeface="Calibri"/>
        <a:ea typeface=""/>
        <a:cs typeface="Arial"/>
      </a:majorFont>
      <a:minorFont>
        <a:latin typeface="Calibri"/>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עיצוב ברירת מחדל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עיצוב ברירת מחדל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עיצוב ברירת מחדל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עיצוב ברירת מחדל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עיצוב ברירת מחדל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עיצוב ברירת מחדל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עיצוב ברירת מחדל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עיצוב ברירת מחדל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עיצוב ברירת מחדל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עיצוב ברירת מחדל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עיצוב ברירת מחדל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עיצוב ברירת מחדל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1620</TotalTime>
  <Words>1866</Words>
  <Application>Microsoft Office PowerPoint</Application>
  <PresentationFormat>On-screen Show (4:3)</PresentationFormat>
  <Paragraphs>451</Paragraphs>
  <Slides>58</Slides>
  <Notes>8</Notes>
  <HiddenSlides>1</HiddenSlides>
  <MMClips>0</MMClips>
  <ScaleCrop>false</ScaleCrop>
  <HeadingPairs>
    <vt:vector size="4" baseType="variant">
      <vt:variant>
        <vt:lpstr>Theme</vt:lpstr>
      </vt:variant>
      <vt:variant>
        <vt:i4>2</vt:i4>
      </vt:variant>
      <vt:variant>
        <vt:lpstr>Slide Titles</vt:lpstr>
      </vt:variant>
      <vt:variant>
        <vt:i4>58</vt:i4>
      </vt:variant>
    </vt:vector>
  </HeadingPairs>
  <TitlesOfParts>
    <vt:vector size="60" baseType="lpstr">
      <vt:lpstr>עיצוב ברירת מחדל</vt:lpstr>
      <vt:lpstr>1_עיצוב ברירת מחדל</vt:lpstr>
      <vt:lpstr>Innovation in Water Treatment   </vt:lpstr>
      <vt:lpstr>PowerPoint Presentation</vt:lpstr>
      <vt:lpstr>PowerPoint Presentation</vt:lpstr>
      <vt:lpstr>Macro &amp; Micro fouling</vt:lpstr>
      <vt:lpstr>Mussel blockage of pipes</vt:lpstr>
      <vt:lpstr>PowerPoint Presentation</vt:lpstr>
      <vt:lpstr>Atlantium’s HOD Technology</vt:lpstr>
      <vt:lpstr>General principle of UV operation</vt:lpstr>
      <vt:lpstr>Basic Terminology</vt:lpstr>
      <vt:lpstr>Operation principles:</vt:lpstr>
      <vt:lpstr>Total Internal Reflection - The hunt goes on… </vt:lpstr>
      <vt:lpstr>Total Internal Reflection</vt:lpstr>
      <vt:lpstr>The Difference…</vt:lpstr>
      <vt:lpstr>Sustained Performance -  Dual sensors configuration provides actual dose measurement</vt:lpstr>
      <vt:lpstr>Dose Distribution and RED Effect</vt:lpstr>
      <vt:lpstr>PowerPoint Presentation</vt:lpstr>
      <vt:lpstr>PowerPoint Presentation</vt:lpstr>
      <vt:lpstr>PowerPoint Presentation</vt:lpstr>
      <vt:lpstr>What You See is What You Get</vt:lpstr>
      <vt:lpstr>Comprehensive I/O Abilities</vt:lpstr>
      <vt:lpstr>PowerPoint Presentation</vt:lpstr>
      <vt:lpstr>Hydro-Optic Disinfection – Product Lines</vt:lpstr>
      <vt:lpstr>Validation</vt:lpstr>
      <vt:lpstr>Uniform UV dose distribution</vt:lpstr>
      <vt:lpstr>UV Systems – EPA Validation</vt:lpstr>
      <vt:lpstr>Mussels life cycle</vt:lpstr>
      <vt:lpstr>Key points for HOD bio-security</vt:lpstr>
      <vt:lpstr>Power plants - Pilots and Reference installations  </vt:lpstr>
      <vt:lpstr>Israel Power Authority: installation results</vt:lpstr>
      <vt:lpstr>Successful Installation/Pilot at Israel Power Authority</vt:lpstr>
      <vt:lpstr>4 month follow up</vt:lpstr>
      <vt:lpstr>Unprecedented Results After 6 Months 11/11-5/12</vt:lpstr>
      <vt:lpstr>Unprecedented Results After 6 Months 11/11-5/12</vt:lpstr>
      <vt:lpstr>HOD treated heat-exchange: all pipes remain open</vt:lpstr>
      <vt:lpstr>Blocked pipes in non-treated heat exchange</vt:lpstr>
      <vt:lpstr>Bullets shooting for heat-exchanger cleaning</vt:lpstr>
      <vt:lpstr>PowerPoint Presentation</vt:lpstr>
      <vt:lpstr>PowerPoint Presentation</vt:lpstr>
      <vt:lpstr>Heat-transfer co-efficiency: a basic diagram</vt:lpstr>
      <vt:lpstr>Heat-transfer co-efficiency: HOD solution</vt:lpstr>
      <vt:lpstr>Comparison HOD Vs. 3 different competitors</vt:lpstr>
      <vt:lpstr>HOD Solutions </vt:lpstr>
      <vt:lpstr>PowerPoint Presentation</vt:lpstr>
      <vt:lpstr>Pilots in target territories</vt:lpstr>
      <vt:lpstr>Pilot in USA - Initial Results (5 weeks) </vt:lpstr>
      <vt:lpstr>Low Total Cost of Operation</vt:lpstr>
      <vt:lpstr>Hydro-Optic Optimization</vt:lpstr>
      <vt:lpstr>Integrated Software Layer</vt:lpstr>
      <vt:lpstr>Optimized UV Lamp Efficiency</vt:lpstr>
      <vt:lpstr>PowerPoint Presentation</vt:lpstr>
      <vt:lpstr>ATLANTIUM’S CHARTER AIS PROGRAM</vt:lpstr>
      <vt:lpstr>Atlantium Solution: More Efficiency Less Costs.</vt:lpstr>
      <vt:lpstr>SAFE, SIMPLE AND SECURE</vt:lpstr>
      <vt:lpstr>Operation principles:</vt:lpstr>
      <vt:lpstr>Medium Pressure Lamps are Better</vt:lpstr>
      <vt:lpstr>PowerPoint Presentation</vt:lpstr>
      <vt:lpstr>Atlantium - Advanced Monitoring Capabilities</vt:lpstr>
      <vt:lpstr>Unprecedented Results After 4 Months 7/11-11/11</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שקופית 1</dc:title>
  <dc:creator>Sivan</dc:creator>
  <cp:lastModifiedBy>Dennis Bitter</cp:lastModifiedBy>
  <cp:revision>148</cp:revision>
  <cp:lastPrinted>2012-11-06T13:00:57Z</cp:lastPrinted>
  <dcterms:created xsi:type="dcterms:W3CDTF">2011-07-24T11:56:45Z</dcterms:created>
  <dcterms:modified xsi:type="dcterms:W3CDTF">2012-12-10T23:40:23Z</dcterms:modified>
</cp:coreProperties>
</file>