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>
  <p:sldMasterIdLst>
    <p:sldMasterId id="2147483671" r:id="rId1"/>
    <p:sldMasterId id="2147483686" r:id="rId2"/>
    <p:sldMasterId id="2147483714" r:id="rId3"/>
    <p:sldMasterId id="2147483731" r:id="rId4"/>
  </p:sldMasterIdLst>
  <p:notesMasterIdLst>
    <p:notesMasterId r:id="rId111"/>
  </p:notesMasterIdLst>
  <p:sldIdLst>
    <p:sldId id="753" r:id="rId5"/>
    <p:sldId id="933" r:id="rId6"/>
    <p:sldId id="754" r:id="rId7"/>
    <p:sldId id="755" r:id="rId8"/>
    <p:sldId id="756" r:id="rId9"/>
    <p:sldId id="757" r:id="rId10"/>
    <p:sldId id="927" r:id="rId11"/>
    <p:sldId id="928" r:id="rId12"/>
    <p:sldId id="932" r:id="rId13"/>
    <p:sldId id="759" r:id="rId14"/>
    <p:sldId id="760" r:id="rId15"/>
    <p:sldId id="761" r:id="rId16"/>
    <p:sldId id="766" r:id="rId17"/>
    <p:sldId id="767" r:id="rId18"/>
    <p:sldId id="768" r:id="rId19"/>
    <p:sldId id="861" r:id="rId20"/>
    <p:sldId id="924" r:id="rId21"/>
    <p:sldId id="923" r:id="rId22"/>
    <p:sldId id="769" r:id="rId23"/>
    <p:sldId id="770" r:id="rId24"/>
    <p:sldId id="803" r:id="rId25"/>
    <p:sldId id="838" r:id="rId26"/>
    <p:sldId id="776" r:id="rId27"/>
    <p:sldId id="778" r:id="rId28"/>
    <p:sldId id="779" r:id="rId29"/>
    <p:sldId id="780" r:id="rId30"/>
    <p:sldId id="782" r:id="rId31"/>
    <p:sldId id="781" r:id="rId32"/>
    <p:sldId id="786" r:id="rId33"/>
    <p:sldId id="788" r:id="rId34"/>
    <p:sldId id="789" r:id="rId35"/>
    <p:sldId id="790" r:id="rId36"/>
    <p:sldId id="793" r:id="rId37"/>
    <p:sldId id="794" r:id="rId38"/>
    <p:sldId id="797" r:id="rId39"/>
    <p:sldId id="798" r:id="rId40"/>
    <p:sldId id="799" r:id="rId41"/>
    <p:sldId id="800" r:id="rId42"/>
    <p:sldId id="805" r:id="rId43"/>
    <p:sldId id="859" r:id="rId44"/>
    <p:sldId id="816" r:id="rId45"/>
    <p:sldId id="817" r:id="rId46"/>
    <p:sldId id="818" r:id="rId47"/>
    <p:sldId id="915" r:id="rId48"/>
    <p:sldId id="926" r:id="rId49"/>
    <p:sldId id="845" r:id="rId50"/>
    <p:sldId id="934" r:id="rId51"/>
    <p:sldId id="935" r:id="rId52"/>
    <p:sldId id="936" r:id="rId53"/>
    <p:sldId id="937" r:id="rId54"/>
    <p:sldId id="938" r:id="rId55"/>
    <p:sldId id="939" r:id="rId56"/>
    <p:sldId id="940" r:id="rId57"/>
    <p:sldId id="941" r:id="rId58"/>
    <p:sldId id="942" r:id="rId59"/>
    <p:sldId id="943" r:id="rId60"/>
    <p:sldId id="944" r:id="rId61"/>
    <p:sldId id="945" r:id="rId62"/>
    <p:sldId id="946" r:id="rId63"/>
    <p:sldId id="947" r:id="rId64"/>
    <p:sldId id="948" r:id="rId65"/>
    <p:sldId id="949" r:id="rId66"/>
    <p:sldId id="950" r:id="rId67"/>
    <p:sldId id="951" r:id="rId68"/>
    <p:sldId id="952" r:id="rId69"/>
    <p:sldId id="953" r:id="rId70"/>
    <p:sldId id="955" r:id="rId71"/>
    <p:sldId id="956" r:id="rId72"/>
    <p:sldId id="957" r:id="rId73"/>
    <p:sldId id="958" r:id="rId74"/>
    <p:sldId id="959" r:id="rId75"/>
    <p:sldId id="960" r:id="rId76"/>
    <p:sldId id="961" r:id="rId77"/>
    <p:sldId id="962" r:id="rId78"/>
    <p:sldId id="963" r:id="rId79"/>
    <p:sldId id="964" r:id="rId80"/>
    <p:sldId id="965" r:id="rId81"/>
    <p:sldId id="966" r:id="rId82"/>
    <p:sldId id="967" r:id="rId83"/>
    <p:sldId id="968" r:id="rId84"/>
    <p:sldId id="969" r:id="rId85"/>
    <p:sldId id="970" r:id="rId86"/>
    <p:sldId id="862" r:id="rId87"/>
    <p:sldId id="863" r:id="rId88"/>
    <p:sldId id="836" r:id="rId89"/>
    <p:sldId id="971" r:id="rId90"/>
    <p:sldId id="972" r:id="rId91"/>
    <p:sldId id="973" r:id="rId92"/>
    <p:sldId id="974" r:id="rId93"/>
    <p:sldId id="975" r:id="rId94"/>
    <p:sldId id="976" r:id="rId95"/>
    <p:sldId id="977" r:id="rId96"/>
    <p:sldId id="978" r:id="rId97"/>
    <p:sldId id="899" r:id="rId98"/>
    <p:sldId id="903" r:id="rId99"/>
    <p:sldId id="904" r:id="rId100"/>
    <p:sldId id="905" r:id="rId101"/>
    <p:sldId id="910" r:id="rId102"/>
    <p:sldId id="895" r:id="rId103"/>
    <p:sldId id="906" r:id="rId104"/>
    <p:sldId id="907" r:id="rId105"/>
    <p:sldId id="908" r:id="rId106"/>
    <p:sldId id="909" r:id="rId107"/>
    <p:sldId id="912" r:id="rId108"/>
    <p:sldId id="911" r:id="rId109"/>
    <p:sldId id="830" r:id="rId110"/>
  </p:sldIdLst>
  <p:sldSz cx="9144000" cy="6858000" type="screen4x3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9900"/>
    <a:srgbClr val="FFFFFF"/>
    <a:srgbClr val="A9139B"/>
    <a:srgbClr val="FCF6D6"/>
    <a:srgbClr val="CCCCFF"/>
    <a:srgbClr val="00415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83202" autoAdjust="0"/>
    <p:restoredTop sz="93714" autoAdjust="0"/>
  </p:normalViewPr>
  <p:slideViewPr>
    <p:cSldViewPr snapToGrid="0" snapToObjects="1">
      <p:cViewPr>
        <p:scale>
          <a:sx n="73" d="100"/>
          <a:sy n="73" d="100"/>
        </p:scale>
        <p:origin x="-768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presProps" Target="pres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slide" Target="slides/slide106.xml"/><Relationship Id="rId115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FEC60-7DB0-45CE-97DC-A3908D3E5F89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pPr rtl="1"/>
          <a:endParaRPr lang="he-IL"/>
        </a:p>
      </dgm:t>
    </dgm:pt>
    <dgm:pt modelId="{48023BEB-B960-47D0-BD33-CEA26FFB61BA}">
      <dgm:prSet phldrT="[Text]" custT="1"/>
      <dgm:spPr/>
      <dgm:t>
        <a:bodyPr/>
        <a:lstStyle/>
        <a:p>
          <a:pPr algn="l"/>
          <a:r>
            <a:rPr lang="en-US" sz="2000" b="1" dirty="0" smtClean="0">
              <a:latin typeface="Calibri" pitchFamily="34" charset="0"/>
            </a:rPr>
            <a:t>Water safety </a:t>
          </a:r>
          <a:endParaRPr lang="en-US" sz="2000" b="1" dirty="0">
            <a:latin typeface="Calibri" pitchFamily="34" charset="0"/>
          </a:endParaRPr>
        </a:p>
      </dgm:t>
    </dgm:pt>
    <dgm:pt modelId="{02CA8AE0-D749-4D75-AA78-A3A6129A4D0B}" type="parTrans" cxnId="{B540F851-DFD3-4D4E-9000-C6CBE49A8CC3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  <a:latin typeface="Calibri" pitchFamily="34" charset="0"/>
          </a:endParaRPr>
        </a:p>
      </dgm:t>
    </dgm:pt>
    <dgm:pt modelId="{A320F4F9-41F2-4967-A77E-16FAFB2EB0CB}" type="sibTrans" cxnId="{B540F851-DFD3-4D4E-9000-C6CBE49A8CC3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  <a:latin typeface="Calibri" pitchFamily="34" charset="0"/>
          </a:endParaRPr>
        </a:p>
      </dgm:t>
    </dgm:pt>
    <dgm:pt modelId="{548D7AE5-4A54-44ED-B87D-DE326339D4A2}">
      <dgm:prSet phldrT="[Text]" custT="1"/>
      <dgm:spPr/>
      <dgm:t>
        <a:bodyPr/>
        <a:lstStyle/>
        <a:p>
          <a:pPr algn="l"/>
          <a:r>
            <a:rPr lang="en-US" sz="2000" b="1" dirty="0" smtClean="0">
              <a:latin typeface="Calibri" pitchFamily="34" charset="0"/>
            </a:rPr>
            <a:t>Less Chemicals, Energy &amp; More product water </a:t>
          </a:r>
          <a:endParaRPr lang="en-US" sz="2000" b="1" dirty="0">
            <a:latin typeface="Calibri" pitchFamily="34" charset="0"/>
          </a:endParaRPr>
        </a:p>
      </dgm:t>
    </dgm:pt>
    <dgm:pt modelId="{118F3BFD-FE9B-4CA7-A4AD-7C8DAC7F4FF6}" type="parTrans" cxnId="{E0F6CB0D-716C-435C-B847-262AC125FBE5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  <a:latin typeface="Calibri" pitchFamily="34" charset="0"/>
          </a:endParaRPr>
        </a:p>
      </dgm:t>
    </dgm:pt>
    <dgm:pt modelId="{7FF38725-B317-4521-BAEB-C4C9E3A79B65}" type="sibTrans" cxnId="{E0F6CB0D-716C-435C-B847-262AC125FBE5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  <a:latin typeface="Calibri" pitchFamily="34" charset="0"/>
          </a:endParaRPr>
        </a:p>
      </dgm:t>
    </dgm:pt>
    <dgm:pt modelId="{FD542E86-80DD-47BD-9306-D30338790B4A}">
      <dgm:prSet phldrT="[Text]" custT="1"/>
      <dgm:spPr/>
      <dgm:t>
        <a:bodyPr/>
        <a:lstStyle/>
        <a:p>
          <a:pPr algn="l"/>
          <a:r>
            <a:rPr lang="en-US" sz="2000" b="1" dirty="0" smtClean="0">
              <a:latin typeface="Calibri" pitchFamily="34" charset="0"/>
              <a:ea typeface="Arial Unicode MS" pitchFamily="34" charset="-128"/>
              <a:cs typeface="Arial Unicode MS" pitchFamily="34" charset="-128"/>
            </a:rPr>
            <a:t>Less Down time</a:t>
          </a:r>
          <a:endParaRPr lang="en-US" sz="2000" b="1" dirty="0">
            <a:latin typeface="Calibri" pitchFamily="34" charset="0"/>
          </a:endParaRPr>
        </a:p>
      </dgm:t>
    </dgm:pt>
    <dgm:pt modelId="{F9F74321-60A6-4EA5-9524-5387191E6EEA}" type="parTrans" cxnId="{01F3EABC-E5EE-4665-84EB-A825AEABA587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  <a:latin typeface="Calibri" pitchFamily="34" charset="0"/>
          </a:endParaRPr>
        </a:p>
      </dgm:t>
    </dgm:pt>
    <dgm:pt modelId="{08FE4943-58A8-4E89-B429-0825545C9440}" type="sibTrans" cxnId="{01F3EABC-E5EE-4665-84EB-A825AEABA587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  <a:latin typeface="Calibri" pitchFamily="34" charset="0"/>
          </a:endParaRPr>
        </a:p>
      </dgm:t>
    </dgm:pt>
    <dgm:pt modelId="{C4084027-D086-4436-ABA6-96943B9D668A}">
      <dgm:prSet custT="1"/>
      <dgm:spPr/>
      <dgm:t>
        <a:bodyPr anchor="ctr"/>
        <a:lstStyle/>
        <a:p>
          <a:pPr algn="l"/>
          <a:r>
            <a:rPr lang="en-US" sz="2000" b="1" dirty="0" smtClean="0">
              <a:latin typeface="Calibri" pitchFamily="34" charset="0"/>
            </a:rPr>
            <a:t> </a:t>
          </a:r>
          <a:r>
            <a:rPr lang="en-US" sz="2000" b="0" dirty="0" smtClean="0">
              <a:latin typeface="Calibri" pitchFamily="34" charset="0"/>
            </a:rPr>
            <a:t>Maintain flux rate at lower Net Driving Pressure</a:t>
          </a:r>
          <a:endParaRPr lang="en-US" sz="2000" b="1" dirty="0">
            <a:latin typeface="Calibri" pitchFamily="34" charset="0"/>
          </a:endParaRPr>
        </a:p>
      </dgm:t>
    </dgm:pt>
    <dgm:pt modelId="{DA723E2C-797E-445A-8529-4E3560ACB722}" type="parTrans" cxnId="{6CEEA82D-D403-4581-8BD4-3BBE3FE9359C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39FADDDE-96C5-4838-8534-B8096F1F2129}" type="sibTrans" cxnId="{6CEEA82D-D403-4581-8BD4-3BBE3FE9359C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AB12CDE1-0DF6-482B-AC46-3824D143CA3F}">
      <dgm:prSet custT="1"/>
      <dgm:spPr/>
      <dgm:t>
        <a:bodyPr/>
        <a:lstStyle/>
        <a:p>
          <a:r>
            <a:rPr lang="en-US" sz="2000" dirty="0" smtClean="0">
              <a:latin typeface="Calibri" pitchFamily="34" charset="0"/>
            </a:rPr>
            <a:t>Extend the period between consecutive CIPs</a:t>
          </a:r>
          <a:endParaRPr lang="en-US" sz="2000" dirty="0">
            <a:latin typeface="Calibri" pitchFamily="34" charset="0"/>
          </a:endParaRPr>
        </a:p>
      </dgm:t>
    </dgm:pt>
    <dgm:pt modelId="{8B2CD893-736B-4E66-8ED0-646445FC5979}" type="parTrans" cxnId="{C2107BB2-8E62-4989-A788-915E272C8C92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C085D945-98EC-4BFB-82C2-E020602B7D4D}" type="sibTrans" cxnId="{C2107BB2-8E62-4989-A788-915E272C8C92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ED81C34B-196D-4C4C-BE2C-ADAE5449A321}">
      <dgm:prSet custT="1"/>
      <dgm:spPr/>
      <dgm:t>
        <a:bodyPr anchor="ctr"/>
        <a:lstStyle/>
        <a:p>
          <a:pPr algn="l">
            <a:spcBef>
              <a:spcPts val="1200"/>
            </a:spcBef>
          </a:pPr>
          <a:r>
            <a:rPr lang="en-US" sz="2000" dirty="0" smtClean="0">
              <a:latin typeface="Calibri" pitchFamily="34" charset="0"/>
              <a:ea typeface="Arial Unicode MS" pitchFamily="34" charset="-128"/>
              <a:cs typeface="Arial Unicode MS" pitchFamily="34" charset="-128"/>
            </a:rPr>
            <a:t>Reduce the risk of Microbial and Chemical contamination  </a:t>
          </a:r>
          <a:endParaRPr lang="en-US" sz="2000" dirty="0">
            <a:latin typeface="Calibri" pitchFamily="34" charset="0"/>
          </a:endParaRPr>
        </a:p>
      </dgm:t>
    </dgm:pt>
    <dgm:pt modelId="{4CD1DC75-AA77-4788-A7E6-0821D125EC97}" type="sibTrans" cxnId="{764075D9-4326-4875-AE7A-62F1688D25B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52ED5B48-B589-4487-9442-CBD0352C84A0}" type="parTrans" cxnId="{764075D9-4326-4875-AE7A-62F1688D25B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EAFC2591-BAFE-4E27-8C04-4A1644CFD799}">
      <dgm:prSet custT="1"/>
      <dgm:spPr/>
      <dgm:t>
        <a:bodyPr/>
        <a:lstStyle/>
        <a:p>
          <a:pPr rtl="1"/>
          <a:r>
            <a:rPr lang="en-US" sz="2000" b="1" dirty="0" smtClean="0">
              <a:latin typeface="Calibri" pitchFamily="34" charset="0"/>
              <a:ea typeface="Arial Unicode MS" pitchFamily="34" charset="-128"/>
              <a:cs typeface="Arial Unicode MS" pitchFamily="34" charset="-128"/>
            </a:rPr>
            <a:t>Less Membrane replacement costs </a:t>
          </a:r>
          <a:endParaRPr lang="he-IL" sz="2000" b="1" dirty="0" smtClean="0">
            <a:latin typeface="Calibri" pitchFamily="34" charset="0"/>
            <a:ea typeface="Arial Unicode MS" pitchFamily="34" charset="-128"/>
            <a:cs typeface="Arial Unicode MS" pitchFamily="34" charset="-128"/>
          </a:endParaRPr>
        </a:p>
      </dgm:t>
    </dgm:pt>
    <dgm:pt modelId="{75BBC381-FF93-404D-91FD-CCE939AEBEDE}" type="parTrans" cxnId="{CACD3589-4F32-4DF6-8CA1-6E998E5C7EED}">
      <dgm:prSet/>
      <dgm:spPr/>
      <dgm:t>
        <a:bodyPr/>
        <a:lstStyle/>
        <a:p>
          <a:pPr rtl="1"/>
          <a:endParaRPr lang="he-IL"/>
        </a:p>
      </dgm:t>
    </dgm:pt>
    <dgm:pt modelId="{4E4C148D-24A0-416F-85F6-902824CDD429}" type="sibTrans" cxnId="{CACD3589-4F32-4DF6-8CA1-6E998E5C7EED}">
      <dgm:prSet/>
      <dgm:spPr/>
      <dgm:t>
        <a:bodyPr/>
        <a:lstStyle/>
        <a:p>
          <a:pPr rtl="1"/>
          <a:endParaRPr lang="he-IL"/>
        </a:p>
      </dgm:t>
    </dgm:pt>
    <dgm:pt modelId="{296AE71A-3E80-45DE-BEBE-BBC4E0FF034B}">
      <dgm:prSet custT="1"/>
      <dgm:spPr/>
      <dgm:t>
        <a:bodyPr/>
        <a:lstStyle/>
        <a:p>
          <a:pPr algn="l" rtl="0"/>
          <a:r>
            <a:rPr lang="en-US" sz="2000" dirty="0" smtClean="0">
              <a:latin typeface="Calibri" pitchFamily="34" charset="0"/>
              <a:ea typeface="Arial Unicode MS" pitchFamily="34" charset="-128"/>
              <a:cs typeface="Arial Unicode MS" pitchFamily="34" charset="-128"/>
            </a:rPr>
            <a:t>Less Aggressive CIP required</a:t>
          </a:r>
          <a:endParaRPr lang="he-IL" sz="2000" dirty="0"/>
        </a:p>
      </dgm:t>
    </dgm:pt>
    <dgm:pt modelId="{2375DE72-278F-4C5F-9534-EBC9BB48692B}" type="parTrans" cxnId="{3BFD87FA-F65E-41DD-8037-87E9D6ED204A}">
      <dgm:prSet/>
      <dgm:spPr/>
      <dgm:t>
        <a:bodyPr/>
        <a:lstStyle/>
        <a:p>
          <a:pPr rtl="1"/>
          <a:endParaRPr lang="he-IL"/>
        </a:p>
      </dgm:t>
    </dgm:pt>
    <dgm:pt modelId="{5F7893EF-DF25-4CC4-BC8B-35D6C454AEDA}" type="sibTrans" cxnId="{3BFD87FA-F65E-41DD-8037-87E9D6ED204A}">
      <dgm:prSet/>
      <dgm:spPr/>
      <dgm:t>
        <a:bodyPr/>
        <a:lstStyle/>
        <a:p>
          <a:pPr rtl="1"/>
          <a:endParaRPr lang="he-IL"/>
        </a:p>
      </dgm:t>
    </dgm:pt>
    <dgm:pt modelId="{00985E8C-422F-497D-A037-3270A54D7447}">
      <dgm:prSet custT="1"/>
      <dgm:spPr/>
      <dgm:t>
        <a:bodyPr anchor="ctr"/>
        <a:lstStyle/>
        <a:p>
          <a:pPr algn="l"/>
          <a:r>
            <a:rPr lang="en-US" sz="2000" b="0" dirty="0" smtClean="0">
              <a:latin typeface="Calibri" pitchFamily="34" charset="0"/>
            </a:rPr>
            <a:t> Improved membrane recovery properties post CIP</a:t>
          </a:r>
          <a:endParaRPr lang="en-US" sz="2000" b="1" dirty="0">
            <a:latin typeface="Calibri" pitchFamily="34" charset="0"/>
          </a:endParaRPr>
        </a:p>
      </dgm:t>
    </dgm:pt>
    <dgm:pt modelId="{78433887-C550-4B70-8BD9-7DADBC538D2E}" type="parTrans" cxnId="{AF221B55-E70F-4F43-91B4-0941403EBB9B}">
      <dgm:prSet/>
      <dgm:spPr/>
      <dgm:t>
        <a:bodyPr/>
        <a:lstStyle/>
        <a:p>
          <a:pPr rtl="1"/>
          <a:endParaRPr lang="he-IL"/>
        </a:p>
      </dgm:t>
    </dgm:pt>
    <dgm:pt modelId="{0A1079BC-6ED0-4C4C-B3FF-FDA821ACE1CE}" type="sibTrans" cxnId="{AF221B55-E70F-4F43-91B4-0941403EBB9B}">
      <dgm:prSet/>
      <dgm:spPr/>
      <dgm:t>
        <a:bodyPr/>
        <a:lstStyle/>
        <a:p>
          <a:pPr rtl="1"/>
          <a:endParaRPr lang="he-IL"/>
        </a:p>
      </dgm:t>
    </dgm:pt>
    <dgm:pt modelId="{6F24A4A2-2ECD-4EF6-AF43-303B6AE8A1A4}">
      <dgm:prSet custT="1"/>
      <dgm:spPr/>
      <dgm:t>
        <a:bodyPr anchor="ctr"/>
        <a:lstStyle/>
        <a:p>
          <a:pPr algn="l"/>
          <a:r>
            <a:rPr lang="en-US" sz="2000" b="0" dirty="0" smtClean="0">
              <a:latin typeface="Calibri" pitchFamily="34" charset="0"/>
            </a:rPr>
            <a:t> Less Aggressive CIP required  </a:t>
          </a:r>
          <a:endParaRPr lang="en-US" sz="2000" b="1" dirty="0">
            <a:latin typeface="Calibri" pitchFamily="34" charset="0"/>
          </a:endParaRPr>
        </a:p>
      </dgm:t>
    </dgm:pt>
    <dgm:pt modelId="{E2E5B778-A719-47DC-B3C3-CF8353F103E3}" type="parTrans" cxnId="{9823E173-07CD-400F-AA54-5ACE50F2100D}">
      <dgm:prSet/>
      <dgm:spPr/>
      <dgm:t>
        <a:bodyPr/>
        <a:lstStyle/>
        <a:p>
          <a:pPr rtl="1"/>
          <a:endParaRPr lang="he-IL"/>
        </a:p>
      </dgm:t>
    </dgm:pt>
    <dgm:pt modelId="{3049113A-1B23-4D76-BAB5-D82E4063829D}" type="sibTrans" cxnId="{9823E173-07CD-400F-AA54-5ACE50F2100D}">
      <dgm:prSet/>
      <dgm:spPr/>
      <dgm:t>
        <a:bodyPr/>
        <a:lstStyle/>
        <a:p>
          <a:pPr rtl="1"/>
          <a:endParaRPr lang="he-IL"/>
        </a:p>
      </dgm:t>
    </dgm:pt>
    <dgm:pt modelId="{BCCDE455-5727-4D03-A68F-3B63D681553A}" type="pres">
      <dgm:prSet presAssocID="{B1FFEC60-7DB0-45CE-97DC-A3908D3E5F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DF0C6EC6-1B35-4E28-B487-9857B24F7E02}" type="pres">
      <dgm:prSet presAssocID="{48023BEB-B960-47D0-BD33-CEA26FFB61BA}" presName="parentLin" presStyleCnt="0"/>
      <dgm:spPr/>
    </dgm:pt>
    <dgm:pt modelId="{9AB6E156-55ED-477E-BFF2-F9C8F9E63C7D}" type="pres">
      <dgm:prSet presAssocID="{48023BEB-B960-47D0-BD33-CEA26FFB61B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701DAF2B-C7D6-4066-919B-8ED73BBC8BE5}" type="pres">
      <dgm:prSet presAssocID="{48023BEB-B960-47D0-BD33-CEA26FFB61BA}" presName="parentText" presStyleLbl="node1" presStyleIdx="0" presStyleCnt="4" custScaleY="28462" custLinFactNeighborX="6634" custLinFactNeighborY="-675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CDE2F-0E39-4B48-9AC4-A9BE96662951}" type="pres">
      <dgm:prSet presAssocID="{48023BEB-B960-47D0-BD33-CEA26FFB61BA}" presName="negativeSpace" presStyleCnt="0"/>
      <dgm:spPr/>
    </dgm:pt>
    <dgm:pt modelId="{D5BCBCEC-CB16-4A77-AE77-59EDD54BE71A}" type="pres">
      <dgm:prSet presAssocID="{48023BEB-B960-47D0-BD33-CEA26FFB61BA}" presName="childText" presStyleLbl="conFgAcc1" presStyleIdx="0" presStyleCnt="4" custScaleY="45239" custLinFactY="-1460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FF7497-8C3E-427D-A110-962711B8BB7A}" type="pres">
      <dgm:prSet presAssocID="{A320F4F9-41F2-4967-A77E-16FAFB2EB0CB}" presName="spaceBetweenRectangles" presStyleCnt="0"/>
      <dgm:spPr/>
    </dgm:pt>
    <dgm:pt modelId="{D9DAE808-3117-4DCA-8985-150AC2B1DCFD}" type="pres">
      <dgm:prSet presAssocID="{548D7AE5-4A54-44ED-B87D-DE326339D4A2}" presName="parentLin" presStyleCnt="0"/>
      <dgm:spPr/>
    </dgm:pt>
    <dgm:pt modelId="{3AC9A6E3-DB54-4405-AFDE-9283E9C2A03B}" type="pres">
      <dgm:prSet presAssocID="{548D7AE5-4A54-44ED-B87D-DE326339D4A2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75A4948-8416-48A8-9DD3-725E8C79E448}" type="pres">
      <dgm:prSet presAssocID="{548D7AE5-4A54-44ED-B87D-DE326339D4A2}" presName="parentText" presStyleLbl="node1" presStyleIdx="1" presStyleCnt="4" custScaleY="28066" custLinFactNeighborX="6634" custLinFactNeighborY="-3682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14E22B-2121-4331-AB97-048B8939B0DD}" type="pres">
      <dgm:prSet presAssocID="{548D7AE5-4A54-44ED-B87D-DE326339D4A2}" presName="negativeSpace" presStyleCnt="0"/>
      <dgm:spPr/>
    </dgm:pt>
    <dgm:pt modelId="{248D3394-BC7D-403E-92E6-36385F395542}" type="pres">
      <dgm:prSet presAssocID="{548D7AE5-4A54-44ED-B87D-DE326339D4A2}" presName="childText" presStyleLbl="conFgAcc1" presStyleIdx="1" presStyleCnt="4" custScaleY="58065" custLinFactNeighborY="-7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8C3B50-F575-4D75-BE1F-17505A45501E}" type="pres">
      <dgm:prSet presAssocID="{7FF38725-B317-4521-BAEB-C4C9E3A79B65}" presName="spaceBetweenRectangles" presStyleCnt="0"/>
      <dgm:spPr/>
    </dgm:pt>
    <dgm:pt modelId="{9DB91F6D-80FB-4708-A082-0736573082C0}" type="pres">
      <dgm:prSet presAssocID="{FD542E86-80DD-47BD-9306-D30338790B4A}" presName="parentLin" presStyleCnt="0"/>
      <dgm:spPr/>
    </dgm:pt>
    <dgm:pt modelId="{E550D9D8-46B8-4A8A-9B66-DCA9767CCA30}" type="pres">
      <dgm:prSet presAssocID="{FD542E86-80DD-47BD-9306-D30338790B4A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38201C0-33B1-49CD-BB0D-F33AFB9F04EA}" type="pres">
      <dgm:prSet presAssocID="{FD542E86-80DD-47BD-9306-D30338790B4A}" presName="parentText" presStyleLbl="node1" presStyleIdx="2" presStyleCnt="4" custScaleY="31389" custLinFactNeighborX="0" custLinFactNeighborY="-68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39AA8-FCE0-4ED1-8853-7A222946E07E}" type="pres">
      <dgm:prSet presAssocID="{FD542E86-80DD-47BD-9306-D30338790B4A}" presName="negativeSpace" presStyleCnt="0"/>
      <dgm:spPr/>
    </dgm:pt>
    <dgm:pt modelId="{03090D76-8C68-4D6C-A253-8B4D68B7524D}" type="pres">
      <dgm:prSet presAssocID="{FD542E86-80DD-47BD-9306-D30338790B4A}" presName="childText" presStyleLbl="conFgAcc1" presStyleIdx="2" presStyleCnt="4" custScaleY="36485" custLinFactY="1015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F046B-0A10-41F8-8826-0523FEED7B31}" type="pres">
      <dgm:prSet presAssocID="{08FE4943-58A8-4E89-B429-0825545C9440}" presName="spaceBetweenRectangles" presStyleCnt="0"/>
      <dgm:spPr/>
    </dgm:pt>
    <dgm:pt modelId="{035E5CEB-6D2D-46CC-B538-176C0814EBF6}" type="pres">
      <dgm:prSet presAssocID="{EAFC2591-BAFE-4E27-8C04-4A1644CFD799}" presName="parentLin" presStyleCnt="0"/>
      <dgm:spPr/>
    </dgm:pt>
    <dgm:pt modelId="{761ABAFB-F6BC-4E54-AF65-D109DC8E641A}" type="pres">
      <dgm:prSet presAssocID="{EAFC2591-BAFE-4E27-8C04-4A1644CFD799}" presName="parentLeftMargin" presStyleLbl="node1" presStyleIdx="2" presStyleCnt="4"/>
      <dgm:spPr/>
      <dgm:t>
        <a:bodyPr/>
        <a:lstStyle/>
        <a:p>
          <a:pPr rtl="1"/>
          <a:endParaRPr lang="he-IL"/>
        </a:p>
      </dgm:t>
    </dgm:pt>
    <dgm:pt modelId="{7DFBD43C-C217-4E8C-A1A2-327AD6454224}" type="pres">
      <dgm:prSet presAssocID="{EAFC2591-BAFE-4E27-8C04-4A1644CFD799}" presName="parentText" presStyleLbl="node1" presStyleIdx="3" presStyleCnt="4" custScaleY="27988" custLinFactNeighborY="2310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BA607DC-8B09-48F6-81C1-BDF5E3D7C1B9}" type="pres">
      <dgm:prSet presAssocID="{EAFC2591-BAFE-4E27-8C04-4A1644CFD799}" presName="negativeSpace" presStyleCnt="0"/>
      <dgm:spPr/>
    </dgm:pt>
    <dgm:pt modelId="{053A31A1-484B-4B48-9651-0FF0A3281951}" type="pres">
      <dgm:prSet presAssocID="{EAFC2591-BAFE-4E27-8C04-4A1644CFD799}" presName="childText" presStyleLbl="conFgAcc1" presStyleIdx="3" presStyleCnt="4" custScaleY="40386" custLinFactY="9897" custLinFactNeighborY="100000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7AC6CF6-D992-4D76-8185-17E88BB81DA3}" type="presOf" srcId="{C4084027-D086-4436-ABA6-96943B9D668A}" destId="{248D3394-BC7D-403E-92E6-36385F395542}" srcOrd="0" destOrd="0" presId="urn:microsoft.com/office/officeart/2005/8/layout/list1"/>
    <dgm:cxn modelId="{764075D9-4326-4875-AE7A-62F1688D25B8}" srcId="{48023BEB-B960-47D0-BD33-CEA26FFB61BA}" destId="{ED81C34B-196D-4C4C-BE2C-ADAE5449A321}" srcOrd="0" destOrd="0" parTransId="{52ED5B48-B589-4487-9442-CBD0352C84A0}" sibTransId="{4CD1DC75-AA77-4788-A7E6-0821D125EC97}"/>
    <dgm:cxn modelId="{7FA0F6B4-DF53-4A5D-89C7-23B3ECBD53C2}" type="presOf" srcId="{FD542E86-80DD-47BD-9306-D30338790B4A}" destId="{E550D9D8-46B8-4A8A-9B66-DCA9767CCA30}" srcOrd="0" destOrd="0" presId="urn:microsoft.com/office/officeart/2005/8/layout/list1"/>
    <dgm:cxn modelId="{71528608-AD79-4EB9-A15A-C529A66A64D2}" type="presOf" srcId="{6F24A4A2-2ECD-4EF6-AF43-303B6AE8A1A4}" destId="{248D3394-BC7D-403E-92E6-36385F395542}" srcOrd="0" destOrd="2" presId="urn:microsoft.com/office/officeart/2005/8/layout/list1"/>
    <dgm:cxn modelId="{9180B998-B6A0-46A8-9358-F6BC038A5744}" type="presOf" srcId="{B1FFEC60-7DB0-45CE-97DC-A3908D3E5F89}" destId="{BCCDE455-5727-4D03-A68F-3B63D681553A}" srcOrd="0" destOrd="0" presId="urn:microsoft.com/office/officeart/2005/8/layout/list1"/>
    <dgm:cxn modelId="{39A202B3-8AB1-4982-A486-37147E9A5DAA}" type="presOf" srcId="{00985E8C-422F-497D-A037-3270A54D7447}" destId="{248D3394-BC7D-403E-92E6-36385F395542}" srcOrd="0" destOrd="1" presId="urn:microsoft.com/office/officeart/2005/8/layout/list1"/>
    <dgm:cxn modelId="{C2107BB2-8E62-4989-A788-915E272C8C92}" srcId="{FD542E86-80DD-47BD-9306-D30338790B4A}" destId="{AB12CDE1-0DF6-482B-AC46-3824D143CA3F}" srcOrd="0" destOrd="0" parTransId="{8B2CD893-736B-4E66-8ED0-646445FC5979}" sibTransId="{C085D945-98EC-4BFB-82C2-E020602B7D4D}"/>
    <dgm:cxn modelId="{3BFD87FA-F65E-41DD-8037-87E9D6ED204A}" srcId="{EAFC2591-BAFE-4E27-8C04-4A1644CFD799}" destId="{296AE71A-3E80-45DE-BEBE-BBC4E0FF034B}" srcOrd="0" destOrd="0" parTransId="{2375DE72-278F-4C5F-9534-EBC9BB48692B}" sibTransId="{5F7893EF-DF25-4CC4-BC8B-35D6C454AEDA}"/>
    <dgm:cxn modelId="{3954903D-E101-44B4-A906-F6CE8A3E451A}" type="presOf" srcId="{ED81C34B-196D-4C4C-BE2C-ADAE5449A321}" destId="{D5BCBCEC-CB16-4A77-AE77-59EDD54BE71A}" srcOrd="0" destOrd="0" presId="urn:microsoft.com/office/officeart/2005/8/layout/list1"/>
    <dgm:cxn modelId="{354DEA44-82F8-4192-938C-F32880E0A184}" type="presOf" srcId="{548D7AE5-4A54-44ED-B87D-DE326339D4A2}" destId="{B75A4948-8416-48A8-9DD3-725E8C79E448}" srcOrd="1" destOrd="0" presId="urn:microsoft.com/office/officeart/2005/8/layout/list1"/>
    <dgm:cxn modelId="{C36502AE-6320-4E59-B417-32DB0CD0567E}" type="presOf" srcId="{48023BEB-B960-47D0-BD33-CEA26FFB61BA}" destId="{9AB6E156-55ED-477E-BFF2-F9C8F9E63C7D}" srcOrd="0" destOrd="0" presId="urn:microsoft.com/office/officeart/2005/8/layout/list1"/>
    <dgm:cxn modelId="{9C4BBE2A-5BDF-4231-84B8-416B586D4E10}" type="presOf" srcId="{296AE71A-3E80-45DE-BEBE-BBC4E0FF034B}" destId="{053A31A1-484B-4B48-9651-0FF0A3281951}" srcOrd="0" destOrd="0" presId="urn:microsoft.com/office/officeart/2005/8/layout/list1"/>
    <dgm:cxn modelId="{75025819-1964-4877-ABB4-672E643A853F}" type="presOf" srcId="{EAFC2591-BAFE-4E27-8C04-4A1644CFD799}" destId="{761ABAFB-F6BC-4E54-AF65-D109DC8E641A}" srcOrd="0" destOrd="0" presId="urn:microsoft.com/office/officeart/2005/8/layout/list1"/>
    <dgm:cxn modelId="{82C17FDF-A5AC-4766-8073-BAB56738E660}" type="presOf" srcId="{48023BEB-B960-47D0-BD33-CEA26FFB61BA}" destId="{701DAF2B-C7D6-4066-919B-8ED73BBC8BE5}" srcOrd="1" destOrd="0" presId="urn:microsoft.com/office/officeart/2005/8/layout/list1"/>
    <dgm:cxn modelId="{4827669B-EC31-4591-90F8-5394EFFBC4F6}" type="presOf" srcId="{EAFC2591-BAFE-4E27-8C04-4A1644CFD799}" destId="{7DFBD43C-C217-4E8C-A1A2-327AD6454224}" srcOrd="1" destOrd="0" presId="urn:microsoft.com/office/officeart/2005/8/layout/list1"/>
    <dgm:cxn modelId="{01F3EABC-E5EE-4665-84EB-A825AEABA587}" srcId="{B1FFEC60-7DB0-45CE-97DC-A3908D3E5F89}" destId="{FD542E86-80DD-47BD-9306-D30338790B4A}" srcOrd="2" destOrd="0" parTransId="{F9F74321-60A6-4EA5-9524-5387191E6EEA}" sibTransId="{08FE4943-58A8-4E89-B429-0825545C9440}"/>
    <dgm:cxn modelId="{E0F6CB0D-716C-435C-B847-262AC125FBE5}" srcId="{B1FFEC60-7DB0-45CE-97DC-A3908D3E5F89}" destId="{548D7AE5-4A54-44ED-B87D-DE326339D4A2}" srcOrd="1" destOrd="0" parTransId="{118F3BFD-FE9B-4CA7-A4AD-7C8DAC7F4FF6}" sibTransId="{7FF38725-B317-4521-BAEB-C4C9E3A79B65}"/>
    <dgm:cxn modelId="{9823E173-07CD-400F-AA54-5ACE50F2100D}" srcId="{548D7AE5-4A54-44ED-B87D-DE326339D4A2}" destId="{6F24A4A2-2ECD-4EF6-AF43-303B6AE8A1A4}" srcOrd="2" destOrd="0" parTransId="{E2E5B778-A719-47DC-B3C3-CF8353F103E3}" sibTransId="{3049113A-1B23-4D76-BAB5-D82E4063829D}"/>
    <dgm:cxn modelId="{A8B6B16C-D334-4192-9751-75FC2F111D64}" type="presOf" srcId="{AB12CDE1-0DF6-482B-AC46-3824D143CA3F}" destId="{03090D76-8C68-4D6C-A253-8B4D68B7524D}" srcOrd="0" destOrd="0" presId="urn:microsoft.com/office/officeart/2005/8/layout/list1"/>
    <dgm:cxn modelId="{6CEEA82D-D403-4581-8BD4-3BBE3FE9359C}" srcId="{548D7AE5-4A54-44ED-B87D-DE326339D4A2}" destId="{C4084027-D086-4436-ABA6-96943B9D668A}" srcOrd="0" destOrd="0" parTransId="{DA723E2C-797E-445A-8529-4E3560ACB722}" sibTransId="{39FADDDE-96C5-4838-8534-B8096F1F2129}"/>
    <dgm:cxn modelId="{CACD3589-4F32-4DF6-8CA1-6E998E5C7EED}" srcId="{B1FFEC60-7DB0-45CE-97DC-A3908D3E5F89}" destId="{EAFC2591-BAFE-4E27-8C04-4A1644CFD799}" srcOrd="3" destOrd="0" parTransId="{75BBC381-FF93-404D-91FD-CCE939AEBEDE}" sibTransId="{4E4C148D-24A0-416F-85F6-902824CDD429}"/>
    <dgm:cxn modelId="{251D34CC-00F0-4DEB-BD98-EA13682A8D42}" type="presOf" srcId="{548D7AE5-4A54-44ED-B87D-DE326339D4A2}" destId="{3AC9A6E3-DB54-4405-AFDE-9283E9C2A03B}" srcOrd="0" destOrd="0" presId="urn:microsoft.com/office/officeart/2005/8/layout/list1"/>
    <dgm:cxn modelId="{B540F851-DFD3-4D4E-9000-C6CBE49A8CC3}" srcId="{B1FFEC60-7DB0-45CE-97DC-A3908D3E5F89}" destId="{48023BEB-B960-47D0-BD33-CEA26FFB61BA}" srcOrd="0" destOrd="0" parTransId="{02CA8AE0-D749-4D75-AA78-A3A6129A4D0B}" sibTransId="{A320F4F9-41F2-4967-A77E-16FAFB2EB0CB}"/>
    <dgm:cxn modelId="{1EFB9262-C5F7-4943-93E5-C8F913B5E005}" type="presOf" srcId="{FD542E86-80DD-47BD-9306-D30338790B4A}" destId="{C38201C0-33B1-49CD-BB0D-F33AFB9F04EA}" srcOrd="1" destOrd="0" presId="urn:microsoft.com/office/officeart/2005/8/layout/list1"/>
    <dgm:cxn modelId="{AF221B55-E70F-4F43-91B4-0941403EBB9B}" srcId="{548D7AE5-4A54-44ED-B87D-DE326339D4A2}" destId="{00985E8C-422F-497D-A037-3270A54D7447}" srcOrd="1" destOrd="0" parTransId="{78433887-C550-4B70-8BD9-7DADBC538D2E}" sibTransId="{0A1079BC-6ED0-4C4C-B3FF-FDA821ACE1CE}"/>
    <dgm:cxn modelId="{B2CA5EF1-EAF6-48B6-8A3D-2B9A3249A7FC}" type="presParOf" srcId="{BCCDE455-5727-4D03-A68F-3B63D681553A}" destId="{DF0C6EC6-1B35-4E28-B487-9857B24F7E02}" srcOrd="0" destOrd="0" presId="urn:microsoft.com/office/officeart/2005/8/layout/list1"/>
    <dgm:cxn modelId="{BA30EEC7-AF03-4443-9CFE-13085DF9649E}" type="presParOf" srcId="{DF0C6EC6-1B35-4E28-B487-9857B24F7E02}" destId="{9AB6E156-55ED-477E-BFF2-F9C8F9E63C7D}" srcOrd="0" destOrd="0" presId="urn:microsoft.com/office/officeart/2005/8/layout/list1"/>
    <dgm:cxn modelId="{F9D63C95-FA3C-4510-AB59-52D561E054A9}" type="presParOf" srcId="{DF0C6EC6-1B35-4E28-B487-9857B24F7E02}" destId="{701DAF2B-C7D6-4066-919B-8ED73BBC8BE5}" srcOrd="1" destOrd="0" presId="urn:microsoft.com/office/officeart/2005/8/layout/list1"/>
    <dgm:cxn modelId="{1247E79F-F61C-49B2-BB2E-93E94CF863C6}" type="presParOf" srcId="{BCCDE455-5727-4D03-A68F-3B63D681553A}" destId="{E73CDE2F-0E39-4B48-9AC4-A9BE96662951}" srcOrd="1" destOrd="0" presId="urn:microsoft.com/office/officeart/2005/8/layout/list1"/>
    <dgm:cxn modelId="{0E6FBE4C-7BF5-4B7E-A8AD-0FAF103BF386}" type="presParOf" srcId="{BCCDE455-5727-4D03-A68F-3B63D681553A}" destId="{D5BCBCEC-CB16-4A77-AE77-59EDD54BE71A}" srcOrd="2" destOrd="0" presId="urn:microsoft.com/office/officeart/2005/8/layout/list1"/>
    <dgm:cxn modelId="{84E178B1-9F4C-4136-A516-B6DB515D5A63}" type="presParOf" srcId="{BCCDE455-5727-4D03-A68F-3B63D681553A}" destId="{E6FF7497-8C3E-427D-A110-962711B8BB7A}" srcOrd="3" destOrd="0" presId="urn:microsoft.com/office/officeart/2005/8/layout/list1"/>
    <dgm:cxn modelId="{DDE8B74A-FCD3-4C90-8E43-640BE80DF50D}" type="presParOf" srcId="{BCCDE455-5727-4D03-A68F-3B63D681553A}" destId="{D9DAE808-3117-4DCA-8985-150AC2B1DCFD}" srcOrd="4" destOrd="0" presId="urn:microsoft.com/office/officeart/2005/8/layout/list1"/>
    <dgm:cxn modelId="{2A9591F7-A2BC-4620-BA1B-4D5973776C18}" type="presParOf" srcId="{D9DAE808-3117-4DCA-8985-150AC2B1DCFD}" destId="{3AC9A6E3-DB54-4405-AFDE-9283E9C2A03B}" srcOrd="0" destOrd="0" presId="urn:microsoft.com/office/officeart/2005/8/layout/list1"/>
    <dgm:cxn modelId="{F1591454-2931-44E2-B44E-132488A71966}" type="presParOf" srcId="{D9DAE808-3117-4DCA-8985-150AC2B1DCFD}" destId="{B75A4948-8416-48A8-9DD3-725E8C79E448}" srcOrd="1" destOrd="0" presId="urn:microsoft.com/office/officeart/2005/8/layout/list1"/>
    <dgm:cxn modelId="{DE92850C-1311-48D3-8D64-535FFA13448C}" type="presParOf" srcId="{BCCDE455-5727-4D03-A68F-3B63D681553A}" destId="{4E14E22B-2121-4331-AB97-048B8939B0DD}" srcOrd="5" destOrd="0" presId="urn:microsoft.com/office/officeart/2005/8/layout/list1"/>
    <dgm:cxn modelId="{71D27646-7E0A-4DE9-BF2C-84EA2F76B91F}" type="presParOf" srcId="{BCCDE455-5727-4D03-A68F-3B63D681553A}" destId="{248D3394-BC7D-403E-92E6-36385F395542}" srcOrd="6" destOrd="0" presId="urn:microsoft.com/office/officeart/2005/8/layout/list1"/>
    <dgm:cxn modelId="{728F3810-2DED-4061-8214-D8375EEE9C9A}" type="presParOf" srcId="{BCCDE455-5727-4D03-A68F-3B63D681553A}" destId="{0C8C3B50-F575-4D75-BE1F-17505A45501E}" srcOrd="7" destOrd="0" presId="urn:microsoft.com/office/officeart/2005/8/layout/list1"/>
    <dgm:cxn modelId="{F7C9EF3C-3BF8-4487-892F-18F8FEF4DE42}" type="presParOf" srcId="{BCCDE455-5727-4D03-A68F-3B63D681553A}" destId="{9DB91F6D-80FB-4708-A082-0736573082C0}" srcOrd="8" destOrd="0" presId="urn:microsoft.com/office/officeart/2005/8/layout/list1"/>
    <dgm:cxn modelId="{4D6EA004-5C1E-4B18-B055-4E8D06C4EFC1}" type="presParOf" srcId="{9DB91F6D-80FB-4708-A082-0736573082C0}" destId="{E550D9D8-46B8-4A8A-9B66-DCA9767CCA30}" srcOrd="0" destOrd="0" presId="urn:microsoft.com/office/officeart/2005/8/layout/list1"/>
    <dgm:cxn modelId="{88B69EAC-2F88-4AEB-91A5-2642FEE6AA7D}" type="presParOf" srcId="{9DB91F6D-80FB-4708-A082-0736573082C0}" destId="{C38201C0-33B1-49CD-BB0D-F33AFB9F04EA}" srcOrd="1" destOrd="0" presId="urn:microsoft.com/office/officeart/2005/8/layout/list1"/>
    <dgm:cxn modelId="{80DA7464-7638-41E2-86AB-84811E94C8DB}" type="presParOf" srcId="{BCCDE455-5727-4D03-A68F-3B63D681553A}" destId="{46B39AA8-FCE0-4ED1-8853-7A222946E07E}" srcOrd="9" destOrd="0" presId="urn:microsoft.com/office/officeart/2005/8/layout/list1"/>
    <dgm:cxn modelId="{2858D0FC-E2B0-4E58-AE9E-5665DE836D7F}" type="presParOf" srcId="{BCCDE455-5727-4D03-A68F-3B63D681553A}" destId="{03090D76-8C68-4D6C-A253-8B4D68B7524D}" srcOrd="10" destOrd="0" presId="urn:microsoft.com/office/officeart/2005/8/layout/list1"/>
    <dgm:cxn modelId="{4474FF3E-E37D-424B-A348-C0619242BCE4}" type="presParOf" srcId="{BCCDE455-5727-4D03-A68F-3B63D681553A}" destId="{4B2F046B-0A10-41F8-8826-0523FEED7B31}" srcOrd="11" destOrd="0" presId="urn:microsoft.com/office/officeart/2005/8/layout/list1"/>
    <dgm:cxn modelId="{0917CDB1-A0B2-4913-85F6-A58C3E61CB2B}" type="presParOf" srcId="{BCCDE455-5727-4D03-A68F-3B63D681553A}" destId="{035E5CEB-6D2D-46CC-B538-176C0814EBF6}" srcOrd="12" destOrd="0" presId="urn:microsoft.com/office/officeart/2005/8/layout/list1"/>
    <dgm:cxn modelId="{AB6F8876-EE91-4F65-8AC4-2927F87D825C}" type="presParOf" srcId="{035E5CEB-6D2D-46CC-B538-176C0814EBF6}" destId="{761ABAFB-F6BC-4E54-AF65-D109DC8E641A}" srcOrd="0" destOrd="0" presId="urn:microsoft.com/office/officeart/2005/8/layout/list1"/>
    <dgm:cxn modelId="{816F09E4-49A4-4B74-9E30-5FB38D39D151}" type="presParOf" srcId="{035E5CEB-6D2D-46CC-B538-176C0814EBF6}" destId="{7DFBD43C-C217-4E8C-A1A2-327AD6454224}" srcOrd="1" destOrd="0" presId="urn:microsoft.com/office/officeart/2005/8/layout/list1"/>
    <dgm:cxn modelId="{5099EABA-91F4-4B50-AB55-9D4C42012A04}" type="presParOf" srcId="{BCCDE455-5727-4D03-A68F-3B63D681553A}" destId="{6BA607DC-8B09-48F6-81C1-BDF5E3D7C1B9}" srcOrd="13" destOrd="0" presId="urn:microsoft.com/office/officeart/2005/8/layout/list1"/>
    <dgm:cxn modelId="{41FDAD50-4378-4197-B3EE-1BBA0FEF80A9}" type="presParOf" srcId="{BCCDE455-5727-4D03-A68F-3B63D681553A}" destId="{053A31A1-484B-4B48-9651-0FF0A328195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BE42D7-6ED6-4FD9-BD98-1545C52D06BE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</dgm:pt>
    <dgm:pt modelId="{9747D159-C3AC-4CB1-8F4F-2D4AC16E724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Municipal</a:t>
          </a:r>
        </a:p>
      </dgm:t>
    </dgm:pt>
    <dgm:pt modelId="{5FF8CA8E-600E-4D6A-9389-DE91F0209581}" type="parTrans" cxnId="{0C0DADFC-21DB-41AF-BE80-7A0D3B42DA83}">
      <dgm:prSet/>
      <dgm:spPr/>
      <dgm:t>
        <a:bodyPr/>
        <a:lstStyle/>
        <a:p>
          <a:endParaRPr lang="en-US"/>
        </a:p>
      </dgm:t>
    </dgm:pt>
    <dgm:pt modelId="{8B512978-B388-4BA1-8E36-F24FE8F220E9}" type="sibTrans" cxnId="{0C0DADFC-21DB-41AF-BE80-7A0D3B42DA83}">
      <dgm:prSet/>
      <dgm:spPr/>
      <dgm:t>
        <a:bodyPr/>
        <a:lstStyle/>
        <a:p>
          <a:endParaRPr lang="en-US"/>
        </a:p>
      </dgm:t>
    </dgm:pt>
    <dgm:pt modelId="{638DEF8F-9721-47FD-AD86-AAB6490B796A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Ground water </a:t>
          </a:r>
        </a:p>
      </dgm:t>
    </dgm:pt>
    <dgm:pt modelId="{64A89B15-ED1F-4C74-A479-3526E9461BDD}" type="parTrans" cxnId="{2B80FBAF-0253-4E98-9A98-E3DBAF47E48B}">
      <dgm:prSet/>
      <dgm:spPr/>
      <dgm:t>
        <a:bodyPr/>
        <a:lstStyle/>
        <a:p>
          <a:endParaRPr lang="en-US" dirty="0"/>
        </a:p>
      </dgm:t>
    </dgm:pt>
    <dgm:pt modelId="{75C1515C-B358-4373-9B44-5986C61ADC7B}" type="sibTrans" cxnId="{2B80FBAF-0253-4E98-9A98-E3DBAF47E48B}">
      <dgm:prSet/>
      <dgm:spPr/>
      <dgm:t>
        <a:bodyPr/>
        <a:lstStyle/>
        <a:p>
          <a:endParaRPr lang="en-US"/>
        </a:p>
      </dgm:t>
    </dgm:pt>
    <dgm:pt modelId="{B5AF73C4-E7D6-4684-A6A4-851D4C5B19AE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Surface water</a:t>
          </a:r>
        </a:p>
      </dgm:t>
    </dgm:pt>
    <dgm:pt modelId="{AEDDBFF1-726F-40EE-B2EB-6F260A4083F3}" type="parTrans" cxnId="{018559B0-DF30-4FC8-B9B8-747A24252EDB}">
      <dgm:prSet/>
      <dgm:spPr/>
      <dgm:t>
        <a:bodyPr/>
        <a:lstStyle/>
        <a:p>
          <a:endParaRPr lang="en-US" dirty="0"/>
        </a:p>
      </dgm:t>
    </dgm:pt>
    <dgm:pt modelId="{23968E90-D530-4C30-A31C-FCAD003440A3}" type="sibTrans" cxnId="{018559B0-DF30-4FC8-B9B8-747A24252EDB}">
      <dgm:prSet/>
      <dgm:spPr/>
      <dgm:t>
        <a:bodyPr/>
        <a:lstStyle/>
        <a:p>
          <a:endParaRPr lang="en-US"/>
        </a:p>
      </dgm:t>
    </dgm:pt>
    <dgm:pt modelId="{E03BF1D7-E1FF-4A72-A2AA-F5FCB3F7DBEB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Pre and post  RO</a:t>
          </a:r>
        </a:p>
      </dgm:t>
    </dgm:pt>
    <dgm:pt modelId="{6980A3CE-933A-4EA0-8B03-070B54B1FDDE}" type="parTrans" cxnId="{35099266-49B0-4AEF-9A5E-C4432E813C4E}">
      <dgm:prSet/>
      <dgm:spPr/>
      <dgm:t>
        <a:bodyPr/>
        <a:lstStyle/>
        <a:p>
          <a:endParaRPr lang="en-US" dirty="0"/>
        </a:p>
      </dgm:t>
    </dgm:pt>
    <dgm:pt modelId="{060AB0DB-17A6-4551-8B02-6795990E3764}" type="sibTrans" cxnId="{35099266-49B0-4AEF-9A5E-C4432E813C4E}">
      <dgm:prSet/>
      <dgm:spPr/>
      <dgm:t>
        <a:bodyPr/>
        <a:lstStyle/>
        <a:p>
          <a:endParaRPr lang="en-US"/>
        </a:p>
      </dgm:t>
    </dgm:pt>
    <dgm:pt modelId="{34A167EA-550B-4E90-9CA0-D08309A9C7C6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Public institutions - govt. buildings , hospitals, etc. </a:t>
          </a:r>
        </a:p>
      </dgm:t>
    </dgm:pt>
    <dgm:pt modelId="{9B8A661D-9120-424E-9863-439B6E1DD758}" type="parTrans" cxnId="{1A9D0BDB-C771-4AE3-A496-7C9CFDA347F9}">
      <dgm:prSet/>
      <dgm:spPr/>
      <dgm:t>
        <a:bodyPr/>
        <a:lstStyle/>
        <a:p>
          <a:endParaRPr lang="en-US" dirty="0"/>
        </a:p>
      </dgm:t>
    </dgm:pt>
    <dgm:pt modelId="{D5A28DEA-323E-4214-BB58-F1621E16FA56}" type="sibTrans" cxnId="{1A9D0BDB-C771-4AE3-A496-7C9CFDA347F9}">
      <dgm:prSet/>
      <dgm:spPr/>
      <dgm:t>
        <a:bodyPr/>
        <a:lstStyle/>
        <a:p>
          <a:endParaRPr lang="en-US"/>
        </a:p>
      </dgm:t>
    </dgm:pt>
    <dgm:pt modelId="{D79CC390-8541-426E-9072-2EABFFA430A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Hotels</a:t>
          </a: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E4061941-9138-4D67-BD0B-A2BAD3EB86A1}" type="parTrans" cxnId="{BFBBF5B3-92E3-4BC5-AC49-0C4CE9DF0D1B}">
      <dgm:prSet/>
      <dgm:spPr/>
      <dgm:t>
        <a:bodyPr/>
        <a:lstStyle/>
        <a:p>
          <a:endParaRPr lang="en-US" dirty="0"/>
        </a:p>
      </dgm:t>
    </dgm:pt>
    <dgm:pt modelId="{15522E87-2FFF-48F8-9FE8-5746750465ED}" type="sibTrans" cxnId="{BFBBF5B3-92E3-4BC5-AC49-0C4CE9DF0D1B}">
      <dgm:prSet/>
      <dgm:spPr/>
      <dgm:t>
        <a:bodyPr/>
        <a:lstStyle/>
        <a:p>
          <a:endParaRPr lang="en-US"/>
        </a:p>
      </dgm:t>
    </dgm:pt>
    <dgm:pt modelId="{02A40967-FD68-4544-84CC-3596FEA605DB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Up market residential projects</a:t>
          </a:r>
          <a:endParaRPr kumimoji="0" lang="en-US" sz="16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344D3FA6-D5CA-4677-B16B-87EC157F0309}" type="parTrans" cxnId="{66B9AE66-285F-4BC0-B209-B5E931C64960}">
      <dgm:prSet/>
      <dgm:spPr/>
      <dgm:t>
        <a:bodyPr/>
        <a:lstStyle/>
        <a:p>
          <a:endParaRPr lang="en-US" dirty="0"/>
        </a:p>
      </dgm:t>
    </dgm:pt>
    <dgm:pt modelId="{DCB8F0AC-BDC5-40B3-8DBD-163F25665450}" type="sibTrans" cxnId="{66B9AE66-285F-4BC0-B209-B5E931C64960}">
      <dgm:prSet/>
      <dgm:spPr/>
      <dgm:t>
        <a:bodyPr/>
        <a:lstStyle/>
        <a:p>
          <a:endParaRPr lang="en-US"/>
        </a:p>
      </dgm:t>
    </dgm:pt>
    <dgm:pt modelId="{6D6BB4E7-918A-464E-9A2E-F66292B62DB6}" type="pres">
      <dgm:prSet presAssocID="{91BE42D7-6ED6-4FD9-BD98-1545C52D06B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332A20-D0CC-4492-A9F9-5E10B9735267}" type="pres">
      <dgm:prSet presAssocID="{9747D159-C3AC-4CB1-8F4F-2D4AC16E7248}" presName="centerShape" presStyleLbl="node0" presStyleIdx="0" presStyleCnt="1"/>
      <dgm:spPr/>
      <dgm:t>
        <a:bodyPr/>
        <a:lstStyle/>
        <a:p>
          <a:endParaRPr lang="en-US"/>
        </a:p>
      </dgm:t>
    </dgm:pt>
    <dgm:pt modelId="{028AAEA3-24B5-4FD1-AE7E-D4AF08A51715}" type="pres">
      <dgm:prSet presAssocID="{344D3FA6-D5CA-4677-B16B-87EC157F0309}" presName="parTrans" presStyleLbl="sibTrans2D1" presStyleIdx="0" presStyleCnt="6"/>
      <dgm:spPr/>
      <dgm:t>
        <a:bodyPr/>
        <a:lstStyle/>
        <a:p>
          <a:endParaRPr lang="en-US"/>
        </a:p>
      </dgm:t>
    </dgm:pt>
    <dgm:pt modelId="{EFD4F53A-8350-4626-9EBF-182BD0C39264}" type="pres">
      <dgm:prSet presAssocID="{344D3FA6-D5CA-4677-B16B-87EC157F030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4A6B7FE1-E7EB-4D4E-ADAC-E8EDE7231EFF}" type="pres">
      <dgm:prSet presAssocID="{02A40967-FD68-4544-84CC-3596FEA605DB}" presName="node" presStyleLbl="node1" presStyleIdx="0" presStyleCnt="6" custScaleX="1161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69907-14A1-4F81-B4E1-F006604F68EF}" type="pres">
      <dgm:prSet presAssocID="{AEDDBFF1-726F-40EE-B2EB-6F260A4083F3}" presName="parTrans" presStyleLbl="sibTrans2D1" presStyleIdx="1" presStyleCnt="6"/>
      <dgm:spPr/>
      <dgm:t>
        <a:bodyPr/>
        <a:lstStyle/>
        <a:p>
          <a:endParaRPr lang="en-US"/>
        </a:p>
      </dgm:t>
    </dgm:pt>
    <dgm:pt modelId="{0356309B-223D-4466-953C-7844681F3B1D}" type="pres">
      <dgm:prSet presAssocID="{AEDDBFF1-726F-40EE-B2EB-6F260A4083F3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4F214AC5-B23E-439A-A67E-2F405501FCF4}" type="pres">
      <dgm:prSet presAssocID="{B5AF73C4-E7D6-4684-A6A4-851D4C5B19A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4F339-53C7-4BE2-9E1F-9E79123CF65C}" type="pres">
      <dgm:prSet presAssocID="{64A89B15-ED1F-4C74-A479-3526E9461BDD}" presName="parTrans" presStyleLbl="sibTrans2D1" presStyleIdx="2" presStyleCnt="6"/>
      <dgm:spPr/>
      <dgm:t>
        <a:bodyPr/>
        <a:lstStyle/>
        <a:p>
          <a:endParaRPr lang="en-US"/>
        </a:p>
      </dgm:t>
    </dgm:pt>
    <dgm:pt modelId="{739284EE-93C6-47CD-9D24-6397835542C3}" type="pres">
      <dgm:prSet presAssocID="{64A89B15-ED1F-4C74-A479-3526E9461BDD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4D020A65-55D0-47C2-8C9E-5B67F2D8A34C}" type="pres">
      <dgm:prSet presAssocID="{638DEF8F-9721-47FD-AD86-AAB6490B796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B49A3-4F44-4A53-A763-B78A5805FF3C}" type="pres">
      <dgm:prSet presAssocID="{9B8A661D-9120-424E-9863-439B6E1DD758}" presName="parTrans" presStyleLbl="sibTrans2D1" presStyleIdx="3" presStyleCnt="6"/>
      <dgm:spPr/>
      <dgm:t>
        <a:bodyPr/>
        <a:lstStyle/>
        <a:p>
          <a:endParaRPr lang="en-US"/>
        </a:p>
      </dgm:t>
    </dgm:pt>
    <dgm:pt modelId="{3E7B9ABE-9DA3-4620-A1E5-ABD615A44598}" type="pres">
      <dgm:prSet presAssocID="{9B8A661D-9120-424E-9863-439B6E1DD758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828BC5A-5431-4590-8200-F6C55B20E3D1}" type="pres">
      <dgm:prSet presAssocID="{34A167EA-550B-4E90-9CA0-D08309A9C7C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AD1C4-64BE-44F7-BADA-E0C7D4C1294F}" type="pres">
      <dgm:prSet presAssocID="{6980A3CE-933A-4EA0-8B03-070B54B1FDDE}" presName="parTrans" presStyleLbl="sibTrans2D1" presStyleIdx="4" presStyleCnt="6"/>
      <dgm:spPr/>
      <dgm:t>
        <a:bodyPr/>
        <a:lstStyle/>
        <a:p>
          <a:endParaRPr lang="en-US"/>
        </a:p>
      </dgm:t>
    </dgm:pt>
    <dgm:pt modelId="{E2038B97-9002-425D-A781-7C616DEF5C46}" type="pres">
      <dgm:prSet presAssocID="{6980A3CE-933A-4EA0-8B03-070B54B1FDDE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830C4D3C-59F8-4360-AEB1-6D3DDB6C85E8}" type="pres">
      <dgm:prSet presAssocID="{E03BF1D7-E1FF-4A72-A2AA-F5FCB3F7DBE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E1BAF-254B-49A8-A812-0B4CA6843E55}" type="pres">
      <dgm:prSet presAssocID="{E4061941-9138-4D67-BD0B-A2BAD3EB86A1}" presName="parTrans" presStyleLbl="sibTrans2D1" presStyleIdx="5" presStyleCnt="6"/>
      <dgm:spPr/>
      <dgm:t>
        <a:bodyPr/>
        <a:lstStyle/>
        <a:p>
          <a:endParaRPr lang="en-US"/>
        </a:p>
      </dgm:t>
    </dgm:pt>
    <dgm:pt modelId="{D31D4779-3D4C-49CC-8041-F8091BF6E872}" type="pres">
      <dgm:prSet presAssocID="{E4061941-9138-4D67-BD0B-A2BAD3EB86A1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5407504E-FEC5-4FB2-807A-06FDCA5BA88F}" type="pres">
      <dgm:prSet presAssocID="{D79CC390-8541-426E-9072-2EABFFA430A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80FBAF-0253-4E98-9A98-E3DBAF47E48B}" srcId="{9747D159-C3AC-4CB1-8F4F-2D4AC16E7248}" destId="{638DEF8F-9721-47FD-AD86-AAB6490B796A}" srcOrd="2" destOrd="0" parTransId="{64A89B15-ED1F-4C74-A479-3526E9461BDD}" sibTransId="{75C1515C-B358-4373-9B44-5986C61ADC7B}"/>
    <dgm:cxn modelId="{C7C0C2CB-4E32-4A62-8194-84E483C85374}" type="presOf" srcId="{9B8A661D-9120-424E-9863-439B6E1DD758}" destId="{F70B49A3-4F44-4A53-A763-B78A5805FF3C}" srcOrd="0" destOrd="0" presId="urn:microsoft.com/office/officeart/2005/8/layout/radial5"/>
    <dgm:cxn modelId="{E8489A57-E003-42AD-A3C9-0CF12F2D7C7F}" type="presOf" srcId="{AEDDBFF1-726F-40EE-B2EB-6F260A4083F3}" destId="{99869907-14A1-4F81-B4E1-F006604F68EF}" srcOrd="0" destOrd="0" presId="urn:microsoft.com/office/officeart/2005/8/layout/radial5"/>
    <dgm:cxn modelId="{E0F8D9E6-0840-4751-82B5-683829606A73}" type="presOf" srcId="{91BE42D7-6ED6-4FD9-BD98-1545C52D06BE}" destId="{6D6BB4E7-918A-464E-9A2E-F66292B62DB6}" srcOrd="0" destOrd="0" presId="urn:microsoft.com/office/officeart/2005/8/layout/radial5"/>
    <dgm:cxn modelId="{60CC642F-7A87-4D94-BAB9-3949913E0BCA}" type="presOf" srcId="{B5AF73C4-E7D6-4684-A6A4-851D4C5B19AE}" destId="{4F214AC5-B23E-439A-A67E-2F405501FCF4}" srcOrd="0" destOrd="0" presId="urn:microsoft.com/office/officeart/2005/8/layout/radial5"/>
    <dgm:cxn modelId="{DE6C6982-B0CD-4662-A90B-530AFDE820EC}" type="presOf" srcId="{638DEF8F-9721-47FD-AD86-AAB6490B796A}" destId="{4D020A65-55D0-47C2-8C9E-5B67F2D8A34C}" srcOrd="0" destOrd="0" presId="urn:microsoft.com/office/officeart/2005/8/layout/radial5"/>
    <dgm:cxn modelId="{AEA6118B-8F29-4BB6-83B0-F40B81ED122D}" type="presOf" srcId="{9B8A661D-9120-424E-9863-439B6E1DD758}" destId="{3E7B9ABE-9DA3-4620-A1E5-ABD615A44598}" srcOrd="1" destOrd="0" presId="urn:microsoft.com/office/officeart/2005/8/layout/radial5"/>
    <dgm:cxn modelId="{FA58EB0A-0A5E-49B9-8A5F-D57DA44FC50B}" type="presOf" srcId="{E03BF1D7-E1FF-4A72-A2AA-F5FCB3F7DBEB}" destId="{830C4D3C-59F8-4360-AEB1-6D3DDB6C85E8}" srcOrd="0" destOrd="0" presId="urn:microsoft.com/office/officeart/2005/8/layout/radial5"/>
    <dgm:cxn modelId="{FADD4BF7-B10D-4E19-9BEC-83A787A657BF}" type="presOf" srcId="{6980A3CE-933A-4EA0-8B03-070B54B1FDDE}" destId="{6DDAD1C4-64BE-44F7-BADA-E0C7D4C1294F}" srcOrd="0" destOrd="0" presId="urn:microsoft.com/office/officeart/2005/8/layout/radial5"/>
    <dgm:cxn modelId="{E778E04C-2F85-469E-8D6D-8A204533331B}" type="presOf" srcId="{344D3FA6-D5CA-4677-B16B-87EC157F0309}" destId="{028AAEA3-24B5-4FD1-AE7E-D4AF08A51715}" srcOrd="0" destOrd="0" presId="urn:microsoft.com/office/officeart/2005/8/layout/radial5"/>
    <dgm:cxn modelId="{35099266-49B0-4AEF-9A5E-C4432E813C4E}" srcId="{9747D159-C3AC-4CB1-8F4F-2D4AC16E7248}" destId="{E03BF1D7-E1FF-4A72-A2AA-F5FCB3F7DBEB}" srcOrd="4" destOrd="0" parTransId="{6980A3CE-933A-4EA0-8B03-070B54B1FDDE}" sibTransId="{060AB0DB-17A6-4551-8B02-6795990E3764}"/>
    <dgm:cxn modelId="{3BD10524-2B7E-4A96-A2FE-C9821A2B7C0F}" type="presOf" srcId="{9747D159-C3AC-4CB1-8F4F-2D4AC16E7248}" destId="{39332A20-D0CC-4492-A9F9-5E10B9735267}" srcOrd="0" destOrd="0" presId="urn:microsoft.com/office/officeart/2005/8/layout/radial5"/>
    <dgm:cxn modelId="{1A9D0BDB-C771-4AE3-A496-7C9CFDA347F9}" srcId="{9747D159-C3AC-4CB1-8F4F-2D4AC16E7248}" destId="{34A167EA-550B-4E90-9CA0-D08309A9C7C6}" srcOrd="3" destOrd="0" parTransId="{9B8A661D-9120-424E-9863-439B6E1DD758}" sibTransId="{D5A28DEA-323E-4214-BB58-F1621E16FA56}"/>
    <dgm:cxn modelId="{3C1DAF66-DF73-4F40-B62F-B0776E058914}" type="presOf" srcId="{02A40967-FD68-4544-84CC-3596FEA605DB}" destId="{4A6B7FE1-E7EB-4D4E-ADAC-E8EDE7231EFF}" srcOrd="0" destOrd="0" presId="urn:microsoft.com/office/officeart/2005/8/layout/radial5"/>
    <dgm:cxn modelId="{0C0DADFC-21DB-41AF-BE80-7A0D3B42DA83}" srcId="{91BE42D7-6ED6-4FD9-BD98-1545C52D06BE}" destId="{9747D159-C3AC-4CB1-8F4F-2D4AC16E7248}" srcOrd="0" destOrd="0" parTransId="{5FF8CA8E-600E-4D6A-9389-DE91F0209581}" sibTransId="{8B512978-B388-4BA1-8E36-F24FE8F220E9}"/>
    <dgm:cxn modelId="{CB82737A-5417-4FCE-8F9B-0C99260297F8}" type="presOf" srcId="{6980A3CE-933A-4EA0-8B03-070B54B1FDDE}" destId="{E2038B97-9002-425D-A781-7C616DEF5C46}" srcOrd="1" destOrd="0" presId="urn:microsoft.com/office/officeart/2005/8/layout/radial5"/>
    <dgm:cxn modelId="{23BEA011-F6EA-44FE-8196-ECC5C4A10772}" type="presOf" srcId="{D79CC390-8541-426E-9072-2EABFFA430A0}" destId="{5407504E-FEC5-4FB2-807A-06FDCA5BA88F}" srcOrd="0" destOrd="0" presId="urn:microsoft.com/office/officeart/2005/8/layout/radial5"/>
    <dgm:cxn modelId="{45EE19E4-9A9C-4E0F-8C5E-3CB6B732CF56}" type="presOf" srcId="{64A89B15-ED1F-4C74-A479-3526E9461BDD}" destId="{739284EE-93C6-47CD-9D24-6397835542C3}" srcOrd="1" destOrd="0" presId="urn:microsoft.com/office/officeart/2005/8/layout/radial5"/>
    <dgm:cxn modelId="{A94FFB1C-E886-42CC-B3DC-762B9E6752D4}" type="presOf" srcId="{AEDDBFF1-726F-40EE-B2EB-6F260A4083F3}" destId="{0356309B-223D-4466-953C-7844681F3B1D}" srcOrd="1" destOrd="0" presId="urn:microsoft.com/office/officeart/2005/8/layout/radial5"/>
    <dgm:cxn modelId="{018559B0-DF30-4FC8-B9B8-747A24252EDB}" srcId="{9747D159-C3AC-4CB1-8F4F-2D4AC16E7248}" destId="{B5AF73C4-E7D6-4684-A6A4-851D4C5B19AE}" srcOrd="1" destOrd="0" parTransId="{AEDDBFF1-726F-40EE-B2EB-6F260A4083F3}" sibTransId="{23968E90-D530-4C30-A31C-FCAD003440A3}"/>
    <dgm:cxn modelId="{BFBBF5B3-92E3-4BC5-AC49-0C4CE9DF0D1B}" srcId="{9747D159-C3AC-4CB1-8F4F-2D4AC16E7248}" destId="{D79CC390-8541-426E-9072-2EABFFA430A0}" srcOrd="5" destOrd="0" parTransId="{E4061941-9138-4D67-BD0B-A2BAD3EB86A1}" sibTransId="{15522E87-2FFF-48F8-9FE8-5746750465ED}"/>
    <dgm:cxn modelId="{59DC00CE-D775-400D-AEBC-A26714D84362}" type="presOf" srcId="{64A89B15-ED1F-4C74-A479-3526E9461BDD}" destId="{1464F339-53C7-4BE2-9E1F-9E79123CF65C}" srcOrd="0" destOrd="0" presId="urn:microsoft.com/office/officeart/2005/8/layout/radial5"/>
    <dgm:cxn modelId="{BBAEF7E5-D6EE-4668-B134-0ED71E4A2E15}" type="presOf" srcId="{344D3FA6-D5CA-4677-B16B-87EC157F0309}" destId="{EFD4F53A-8350-4626-9EBF-182BD0C39264}" srcOrd="1" destOrd="0" presId="urn:microsoft.com/office/officeart/2005/8/layout/radial5"/>
    <dgm:cxn modelId="{CCD7F5CA-D591-4C43-B32B-9BAE08F0DC22}" type="presOf" srcId="{E4061941-9138-4D67-BD0B-A2BAD3EB86A1}" destId="{DF4E1BAF-254B-49A8-A812-0B4CA6843E55}" srcOrd="0" destOrd="0" presId="urn:microsoft.com/office/officeart/2005/8/layout/radial5"/>
    <dgm:cxn modelId="{66B9AE66-285F-4BC0-B209-B5E931C64960}" srcId="{9747D159-C3AC-4CB1-8F4F-2D4AC16E7248}" destId="{02A40967-FD68-4544-84CC-3596FEA605DB}" srcOrd="0" destOrd="0" parTransId="{344D3FA6-D5CA-4677-B16B-87EC157F0309}" sibTransId="{DCB8F0AC-BDC5-40B3-8DBD-163F25665450}"/>
    <dgm:cxn modelId="{55036012-69FE-4455-9113-04D4AB413B2E}" type="presOf" srcId="{34A167EA-550B-4E90-9CA0-D08309A9C7C6}" destId="{8828BC5A-5431-4590-8200-F6C55B20E3D1}" srcOrd="0" destOrd="0" presId="urn:microsoft.com/office/officeart/2005/8/layout/radial5"/>
    <dgm:cxn modelId="{E40965E1-08B1-4B6C-9A8F-2473F7257F0C}" type="presOf" srcId="{E4061941-9138-4D67-BD0B-A2BAD3EB86A1}" destId="{D31D4779-3D4C-49CC-8041-F8091BF6E872}" srcOrd="1" destOrd="0" presId="urn:microsoft.com/office/officeart/2005/8/layout/radial5"/>
    <dgm:cxn modelId="{727B4107-D7FB-473D-885D-076115BD1E2C}" type="presParOf" srcId="{6D6BB4E7-918A-464E-9A2E-F66292B62DB6}" destId="{39332A20-D0CC-4492-A9F9-5E10B9735267}" srcOrd="0" destOrd="0" presId="urn:microsoft.com/office/officeart/2005/8/layout/radial5"/>
    <dgm:cxn modelId="{E6553871-534C-4D02-9AE4-11FBB5479EEF}" type="presParOf" srcId="{6D6BB4E7-918A-464E-9A2E-F66292B62DB6}" destId="{028AAEA3-24B5-4FD1-AE7E-D4AF08A51715}" srcOrd="1" destOrd="0" presId="urn:microsoft.com/office/officeart/2005/8/layout/radial5"/>
    <dgm:cxn modelId="{E8381145-3AB4-4B8F-896B-3AF92D6B2B6F}" type="presParOf" srcId="{028AAEA3-24B5-4FD1-AE7E-D4AF08A51715}" destId="{EFD4F53A-8350-4626-9EBF-182BD0C39264}" srcOrd="0" destOrd="0" presId="urn:microsoft.com/office/officeart/2005/8/layout/radial5"/>
    <dgm:cxn modelId="{EADFFCB1-C1F0-4BBC-9C18-AA63097E2586}" type="presParOf" srcId="{6D6BB4E7-918A-464E-9A2E-F66292B62DB6}" destId="{4A6B7FE1-E7EB-4D4E-ADAC-E8EDE7231EFF}" srcOrd="2" destOrd="0" presId="urn:microsoft.com/office/officeart/2005/8/layout/radial5"/>
    <dgm:cxn modelId="{52B4E9FB-58A1-488E-B871-ED574CDDE517}" type="presParOf" srcId="{6D6BB4E7-918A-464E-9A2E-F66292B62DB6}" destId="{99869907-14A1-4F81-B4E1-F006604F68EF}" srcOrd="3" destOrd="0" presId="urn:microsoft.com/office/officeart/2005/8/layout/radial5"/>
    <dgm:cxn modelId="{FF235189-EBDD-4B21-B337-94F0C620F86A}" type="presParOf" srcId="{99869907-14A1-4F81-B4E1-F006604F68EF}" destId="{0356309B-223D-4466-953C-7844681F3B1D}" srcOrd="0" destOrd="0" presId="urn:microsoft.com/office/officeart/2005/8/layout/radial5"/>
    <dgm:cxn modelId="{1C52D2BC-9117-4360-8769-E6CB08B98B5A}" type="presParOf" srcId="{6D6BB4E7-918A-464E-9A2E-F66292B62DB6}" destId="{4F214AC5-B23E-439A-A67E-2F405501FCF4}" srcOrd="4" destOrd="0" presId="urn:microsoft.com/office/officeart/2005/8/layout/radial5"/>
    <dgm:cxn modelId="{04455971-966E-47E9-84CA-0EF15339CEE1}" type="presParOf" srcId="{6D6BB4E7-918A-464E-9A2E-F66292B62DB6}" destId="{1464F339-53C7-4BE2-9E1F-9E79123CF65C}" srcOrd="5" destOrd="0" presId="urn:microsoft.com/office/officeart/2005/8/layout/radial5"/>
    <dgm:cxn modelId="{E1A0558C-5BF9-46B6-8360-C18F9F689870}" type="presParOf" srcId="{1464F339-53C7-4BE2-9E1F-9E79123CF65C}" destId="{739284EE-93C6-47CD-9D24-6397835542C3}" srcOrd="0" destOrd="0" presId="urn:microsoft.com/office/officeart/2005/8/layout/radial5"/>
    <dgm:cxn modelId="{D987E525-1AE9-4F7F-87D9-872F82923FF5}" type="presParOf" srcId="{6D6BB4E7-918A-464E-9A2E-F66292B62DB6}" destId="{4D020A65-55D0-47C2-8C9E-5B67F2D8A34C}" srcOrd="6" destOrd="0" presId="urn:microsoft.com/office/officeart/2005/8/layout/radial5"/>
    <dgm:cxn modelId="{A8D55B8B-C490-4335-9297-0A438DC2EFDB}" type="presParOf" srcId="{6D6BB4E7-918A-464E-9A2E-F66292B62DB6}" destId="{F70B49A3-4F44-4A53-A763-B78A5805FF3C}" srcOrd="7" destOrd="0" presId="urn:microsoft.com/office/officeart/2005/8/layout/radial5"/>
    <dgm:cxn modelId="{EA790C97-C8B4-4AF0-811A-146CFA66D95D}" type="presParOf" srcId="{F70B49A3-4F44-4A53-A763-B78A5805FF3C}" destId="{3E7B9ABE-9DA3-4620-A1E5-ABD615A44598}" srcOrd="0" destOrd="0" presId="urn:microsoft.com/office/officeart/2005/8/layout/radial5"/>
    <dgm:cxn modelId="{AAA96711-A8AF-469A-B6A9-0429078BD908}" type="presParOf" srcId="{6D6BB4E7-918A-464E-9A2E-F66292B62DB6}" destId="{8828BC5A-5431-4590-8200-F6C55B20E3D1}" srcOrd="8" destOrd="0" presId="urn:microsoft.com/office/officeart/2005/8/layout/radial5"/>
    <dgm:cxn modelId="{1151806B-1A37-4B31-8072-0C21EB3209DF}" type="presParOf" srcId="{6D6BB4E7-918A-464E-9A2E-F66292B62DB6}" destId="{6DDAD1C4-64BE-44F7-BADA-E0C7D4C1294F}" srcOrd="9" destOrd="0" presId="urn:microsoft.com/office/officeart/2005/8/layout/radial5"/>
    <dgm:cxn modelId="{05D2EBA1-E95E-4512-A9DD-878D90353F38}" type="presParOf" srcId="{6DDAD1C4-64BE-44F7-BADA-E0C7D4C1294F}" destId="{E2038B97-9002-425D-A781-7C616DEF5C46}" srcOrd="0" destOrd="0" presId="urn:microsoft.com/office/officeart/2005/8/layout/radial5"/>
    <dgm:cxn modelId="{BE23C8A0-FF1C-4236-8506-6D2E4A286145}" type="presParOf" srcId="{6D6BB4E7-918A-464E-9A2E-F66292B62DB6}" destId="{830C4D3C-59F8-4360-AEB1-6D3DDB6C85E8}" srcOrd="10" destOrd="0" presId="urn:microsoft.com/office/officeart/2005/8/layout/radial5"/>
    <dgm:cxn modelId="{418009DC-53AA-4BD3-9BA5-4638236A5DA7}" type="presParOf" srcId="{6D6BB4E7-918A-464E-9A2E-F66292B62DB6}" destId="{DF4E1BAF-254B-49A8-A812-0B4CA6843E55}" srcOrd="11" destOrd="0" presId="urn:microsoft.com/office/officeart/2005/8/layout/radial5"/>
    <dgm:cxn modelId="{5F7A7A68-26DF-49EE-9A5F-939748B2EB8F}" type="presParOf" srcId="{DF4E1BAF-254B-49A8-A812-0B4CA6843E55}" destId="{D31D4779-3D4C-49CC-8041-F8091BF6E872}" srcOrd="0" destOrd="0" presId="urn:microsoft.com/office/officeart/2005/8/layout/radial5"/>
    <dgm:cxn modelId="{6746FBEF-2898-45D3-9343-B8582B9F63CA}" type="presParOf" srcId="{6D6BB4E7-918A-464E-9A2E-F66292B62DB6}" destId="{5407504E-FEC5-4FB2-807A-06FDCA5BA88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CBCEC-CB16-4A77-AE77-59EDD54BE71A}">
      <dsp:nvSpPr>
        <dsp:cNvPr id="0" name=""/>
        <dsp:cNvSpPr/>
      </dsp:nvSpPr>
      <dsp:spPr>
        <a:xfrm>
          <a:off x="0" y="330603"/>
          <a:ext cx="8229600" cy="7980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4224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alibri" pitchFamily="34" charset="0"/>
              <a:ea typeface="Arial Unicode MS" pitchFamily="34" charset="-128"/>
              <a:cs typeface="Arial Unicode MS" pitchFamily="34" charset="-128"/>
            </a:rPr>
            <a:t>Reduce the risk of Microbial and Chemical contamination  </a:t>
          </a:r>
          <a:endParaRPr lang="en-US" sz="2000" kern="1200" dirty="0">
            <a:latin typeface="Calibri" pitchFamily="34" charset="0"/>
          </a:endParaRPr>
        </a:p>
      </dsp:txBody>
      <dsp:txXfrm>
        <a:off x="0" y="330603"/>
        <a:ext cx="8229600" cy="798015"/>
      </dsp:txXfrm>
    </dsp:sp>
    <dsp:sp modelId="{701DAF2B-C7D6-4066-919B-8ED73BBC8BE5}">
      <dsp:nvSpPr>
        <dsp:cNvPr id="0" name=""/>
        <dsp:cNvSpPr/>
      </dsp:nvSpPr>
      <dsp:spPr>
        <a:xfrm>
          <a:off x="438777" y="64535"/>
          <a:ext cx="5760720" cy="5377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itchFamily="34" charset="0"/>
            </a:rPr>
            <a:t>Water safety </a:t>
          </a:r>
          <a:endParaRPr lang="en-US" sz="2000" b="1" kern="1200" dirty="0">
            <a:latin typeface="Calibri" pitchFamily="34" charset="0"/>
          </a:endParaRPr>
        </a:p>
      </dsp:txBody>
      <dsp:txXfrm>
        <a:off x="465027" y="90785"/>
        <a:ext cx="5708220" cy="485226"/>
      </dsp:txXfrm>
    </dsp:sp>
    <dsp:sp modelId="{248D3394-BC7D-403E-92E6-36385F395542}">
      <dsp:nvSpPr>
        <dsp:cNvPr id="0" name=""/>
        <dsp:cNvSpPr/>
      </dsp:nvSpPr>
      <dsp:spPr>
        <a:xfrm>
          <a:off x="0" y="1638742"/>
          <a:ext cx="8229600" cy="14047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4224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Calibri" pitchFamily="34" charset="0"/>
            </a:rPr>
            <a:t> </a:t>
          </a:r>
          <a:r>
            <a:rPr lang="en-US" sz="2000" b="0" kern="1200" dirty="0" smtClean="0">
              <a:latin typeface="Calibri" pitchFamily="34" charset="0"/>
            </a:rPr>
            <a:t>Maintain flux rate at lower Net Driving Pressure</a:t>
          </a:r>
          <a:endParaRPr lang="en-US" sz="2000" b="1" kern="1200" dirty="0"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>
              <a:latin typeface="Calibri" pitchFamily="34" charset="0"/>
            </a:rPr>
            <a:t> Improved membrane recovery properties post CIP</a:t>
          </a:r>
          <a:endParaRPr lang="en-US" sz="2000" b="1" kern="1200" dirty="0"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>
              <a:latin typeface="Calibri" pitchFamily="34" charset="0"/>
            </a:rPr>
            <a:t> Less Aggressive CIP required  </a:t>
          </a:r>
          <a:endParaRPr lang="en-US" sz="2000" b="1" kern="1200" dirty="0">
            <a:latin typeface="Calibri" pitchFamily="34" charset="0"/>
          </a:endParaRPr>
        </a:p>
      </dsp:txBody>
      <dsp:txXfrm>
        <a:off x="0" y="1638742"/>
        <a:ext cx="8229600" cy="1404708"/>
      </dsp:txXfrm>
    </dsp:sp>
    <dsp:sp modelId="{B75A4948-8416-48A8-9DD3-725E8C79E448}">
      <dsp:nvSpPr>
        <dsp:cNvPr id="0" name=""/>
        <dsp:cNvSpPr/>
      </dsp:nvSpPr>
      <dsp:spPr>
        <a:xfrm>
          <a:off x="438777" y="1381851"/>
          <a:ext cx="5760720" cy="5302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itchFamily="34" charset="0"/>
            </a:rPr>
            <a:t>Less Chemicals, Energy &amp; More product water </a:t>
          </a:r>
          <a:endParaRPr lang="en-US" sz="2000" b="1" kern="1200" dirty="0">
            <a:latin typeface="Calibri" pitchFamily="34" charset="0"/>
          </a:endParaRPr>
        </a:p>
      </dsp:txBody>
      <dsp:txXfrm>
        <a:off x="464661" y="1407735"/>
        <a:ext cx="5708952" cy="478477"/>
      </dsp:txXfrm>
    </dsp:sp>
    <dsp:sp modelId="{03090D76-8C68-4D6C-A253-8B4D68B7524D}">
      <dsp:nvSpPr>
        <dsp:cNvPr id="0" name=""/>
        <dsp:cNvSpPr/>
      </dsp:nvSpPr>
      <dsp:spPr>
        <a:xfrm>
          <a:off x="0" y="3586556"/>
          <a:ext cx="8229600" cy="6435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alibri" pitchFamily="34" charset="0"/>
            </a:rPr>
            <a:t>Extend the period between consecutive CIPs</a:t>
          </a:r>
          <a:endParaRPr lang="en-US" sz="2000" kern="1200" dirty="0">
            <a:latin typeface="Calibri" pitchFamily="34" charset="0"/>
          </a:endParaRPr>
        </a:p>
      </dsp:txBody>
      <dsp:txXfrm>
        <a:off x="0" y="3586556"/>
        <a:ext cx="8229600" cy="643595"/>
      </dsp:txXfrm>
    </dsp:sp>
    <dsp:sp modelId="{C38201C0-33B1-49CD-BB0D-F33AFB9F04EA}">
      <dsp:nvSpPr>
        <dsp:cNvPr id="0" name=""/>
        <dsp:cNvSpPr/>
      </dsp:nvSpPr>
      <dsp:spPr>
        <a:xfrm>
          <a:off x="411480" y="3284341"/>
          <a:ext cx="5760720" cy="5930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itchFamily="34" charset="0"/>
              <a:ea typeface="Arial Unicode MS" pitchFamily="34" charset="-128"/>
              <a:cs typeface="Arial Unicode MS" pitchFamily="34" charset="-128"/>
            </a:rPr>
            <a:t>Less Down time</a:t>
          </a:r>
          <a:endParaRPr lang="en-US" sz="2000" b="1" kern="1200" dirty="0">
            <a:latin typeface="Calibri" pitchFamily="34" charset="0"/>
          </a:endParaRPr>
        </a:p>
      </dsp:txBody>
      <dsp:txXfrm>
        <a:off x="440429" y="3313290"/>
        <a:ext cx="5702822" cy="535128"/>
      </dsp:txXfrm>
    </dsp:sp>
    <dsp:sp modelId="{053A31A1-484B-4B48-9651-0FF0A3281951}">
      <dsp:nvSpPr>
        <dsp:cNvPr id="0" name=""/>
        <dsp:cNvSpPr/>
      </dsp:nvSpPr>
      <dsp:spPr>
        <a:xfrm>
          <a:off x="0" y="4754372"/>
          <a:ext cx="8229600" cy="7124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Calibri" pitchFamily="34" charset="0"/>
              <a:ea typeface="Arial Unicode MS" pitchFamily="34" charset="-128"/>
              <a:cs typeface="Arial Unicode MS" pitchFamily="34" charset="-128"/>
            </a:rPr>
            <a:t>Less Aggressive CIP required</a:t>
          </a:r>
          <a:endParaRPr lang="he-IL" sz="2000" kern="1200" dirty="0"/>
        </a:p>
      </dsp:txBody>
      <dsp:txXfrm>
        <a:off x="0" y="4754372"/>
        <a:ext cx="8229600" cy="712409"/>
      </dsp:txXfrm>
    </dsp:sp>
    <dsp:sp modelId="{7DFBD43C-C217-4E8C-A1A2-327AD6454224}">
      <dsp:nvSpPr>
        <dsp:cNvPr id="0" name=""/>
        <dsp:cNvSpPr/>
      </dsp:nvSpPr>
      <dsp:spPr>
        <a:xfrm>
          <a:off x="411480" y="4487517"/>
          <a:ext cx="5760720" cy="5287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itchFamily="34" charset="0"/>
              <a:ea typeface="Arial Unicode MS" pitchFamily="34" charset="-128"/>
              <a:cs typeface="Arial Unicode MS" pitchFamily="34" charset="-128"/>
            </a:rPr>
            <a:t>Less Membrane replacement costs </a:t>
          </a:r>
          <a:endParaRPr lang="he-IL" sz="2000" b="1" kern="1200" dirty="0" smtClean="0">
            <a:latin typeface="Calibri" pitchFamily="34" charset="0"/>
            <a:ea typeface="Arial Unicode MS" pitchFamily="34" charset="-128"/>
            <a:cs typeface="Arial Unicode MS" pitchFamily="34" charset="-128"/>
          </a:endParaRPr>
        </a:p>
      </dsp:txBody>
      <dsp:txXfrm>
        <a:off x="437292" y="4513329"/>
        <a:ext cx="5709096" cy="477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32A20-D0CC-4492-A9F9-5E10B9735267}">
      <dsp:nvSpPr>
        <dsp:cNvPr id="0" name=""/>
        <dsp:cNvSpPr/>
      </dsp:nvSpPr>
      <dsp:spPr>
        <a:xfrm>
          <a:off x="2905488" y="2226038"/>
          <a:ext cx="1231172" cy="12311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Municipal</a:t>
          </a:r>
        </a:p>
      </dsp:txBody>
      <dsp:txXfrm>
        <a:off x="3085789" y="2406339"/>
        <a:ext cx="870570" cy="870570"/>
      </dsp:txXfrm>
    </dsp:sp>
    <dsp:sp modelId="{028AAEA3-24B5-4FD1-AE7E-D4AF08A51715}">
      <dsp:nvSpPr>
        <dsp:cNvPr id="0" name=""/>
        <dsp:cNvSpPr/>
      </dsp:nvSpPr>
      <dsp:spPr>
        <a:xfrm rot="16200000">
          <a:off x="3327670" y="1618376"/>
          <a:ext cx="386808" cy="507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3385691" y="1777875"/>
        <a:ext cx="270766" cy="304436"/>
      </dsp:txXfrm>
    </dsp:sp>
    <dsp:sp modelId="{4A6B7FE1-E7EB-4D4E-ADAC-E8EDE7231EFF}">
      <dsp:nvSpPr>
        <dsp:cNvPr id="0" name=""/>
        <dsp:cNvSpPr/>
      </dsp:nvSpPr>
      <dsp:spPr>
        <a:xfrm>
          <a:off x="2654075" y="3880"/>
          <a:ext cx="1733998" cy="1492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Up market residential projects</a:t>
          </a:r>
          <a:endParaRPr kumimoji="0" lang="en-US" sz="16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2908013" y="222427"/>
        <a:ext cx="1226122" cy="1055236"/>
      </dsp:txXfrm>
    </dsp:sp>
    <dsp:sp modelId="{99869907-14A1-4F81-B4E1-F006604F68EF}">
      <dsp:nvSpPr>
        <dsp:cNvPr id="0" name=""/>
        <dsp:cNvSpPr/>
      </dsp:nvSpPr>
      <dsp:spPr>
        <a:xfrm rot="19800000">
          <a:off x="4167327" y="2103152"/>
          <a:ext cx="386808" cy="507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4175100" y="2233641"/>
        <a:ext cx="270766" cy="304436"/>
      </dsp:txXfrm>
    </dsp:sp>
    <dsp:sp modelId="{4F214AC5-B23E-439A-A67E-2F405501FCF4}">
      <dsp:nvSpPr>
        <dsp:cNvPr id="0" name=""/>
        <dsp:cNvSpPr/>
      </dsp:nvSpPr>
      <dsp:spPr>
        <a:xfrm>
          <a:off x="4586270" y="1049670"/>
          <a:ext cx="1492330" cy="1492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Surface water</a:t>
          </a:r>
        </a:p>
      </dsp:txBody>
      <dsp:txXfrm>
        <a:off x="4804817" y="1268217"/>
        <a:ext cx="1055236" cy="1055236"/>
      </dsp:txXfrm>
    </dsp:sp>
    <dsp:sp modelId="{1464F339-53C7-4BE2-9E1F-9E79123CF65C}">
      <dsp:nvSpPr>
        <dsp:cNvPr id="0" name=""/>
        <dsp:cNvSpPr/>
      </dsp:nvSpPr>
      <dsp:spPr>
        <a:xfrm rot="1800000">
          <a:off x="4167327" y="3072705"/>
          <a:ext cx="386808" cy="507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4175100" y="3145173"/>
        <a:ext cx="270766" cy="304436"/>
      </dsp:txXfrm>
    </dsp:sp>
    <dsp:sp modelId="{4D020A65-55D0-47C2-8C9E-5B67F2D8A34C}">
      <dsp:nvSpPr>
        <dsp:cNvPr id="0" name=""/>
        <dsp:cNvSpPr/>
      </dsp:nvSpPr>
      <dsp:spPr>
        <a:xfrm>
          <a:off x="4586270" y="3141249"/>
          <a:ext cx="1492330" cy="1492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Ground water </a:t>
          </a:r>
        </a:p>
      </dsp:txBody>
      <dsp:txXfrm>
        <a:off x="4804817" y="3359796"/>
        <a:ext cx="1055236" cy="1055236"/>
      </dsp:txXfrm>
    </dsp:sp>
    <dsp:sp modelId="{F70B49A3-4F44-4A53-A763-B78A5805FF3C}">
      <dsp:nvSpPr>
        <dsp:cNvPr id="0" name=""/>
        <dsp:cNvSpPr/>
      </dsp:nvSpPr>
      <dsp:spPr>
        <a:xfrm rot="5400000">
          <a:off x="3327670" y="3557481"/>
          <a:ext cx="386808" cy="507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3385691" y="3600938"/>
        <a:ext cx="270766" cy="304436"/>
      </dsp:txXfrm>
    </dsp:sp>
    <dsp:sp modelId="{8828BC5A-5431-4590-8200-F6C55B20E3D1}">
      <dsp:nvSpPr>
        <dsp:cNvPr id="0" name=""/>
        <dsp:cNvSpPr/>
      </dsp:nvSpPr>
      <dsp:spPr>
        <a:xfrm>
          <a:off x="2774909" y="4187038"/>
          <a:ext cx="1492330" cy="1492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Public institutions - govt. buildings , hospitals, etc. </a:t>
          </a:r>
        </a:p>
      </dsp:txBody>
      <dsp:txXfrm>
        <a:off x="2993456" y="4405585"/>
        <a:ext cx="1055236" cy="1055236"/>
      </dsp:txXfrm>
    </dsp:sp>
    <dsp:sp modelId="{6DDAD1C4-64BE-44F7-BADA-E0C7D4C1294F}">
      <dsp:nvSpPr>
        <dsp:cNvPr id="0" name=""/>
        <dsp:cNvSpPr/>
      </dsp:nvSpPr>
      <dsp:spPr>
        <a:xfrm rot="9000000">
          <a:off x="2488013" y="3072705"/>
          <a:ext cx="386808" cy="507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10800000">
        <a:off x="2596282" y="3145173"/>
        <a:ext cx="270766" cy="304436"/>
      </dsp:txXfrm>
    </dsp:sp>
    <dsp:sp modelId="{830C4D3C-59F8-4360-AEB1-6D3DDB6C85E8}">
      <dsp:nvSpPr>
        <dsp:cNvPr id="0" name=""/>
        <dsp:cNvSpPr/>
      </dsp:nvSpPr>
      <dsp:spPr>
        <a:xfrm>
          <a:off x="963548" y="3141249"/>
          <a:ext cx="1492330" cy="1492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Pre and post  RO</a:t>
          </a:r>
        </a:p>
      </dsp:txBody>
      <dsp:txXfrm>
        <a:off x="1182095" y="3359796"/>
        <a:ext cx="1055236" cy="1055236"/>
      </dsp:txXfrm>
    </dsp:sp>
    <dsp:sp modelId="{DF4E1BAF-254B-49A8-A812-0B4CA6843E55}">
      <dsp:nvSpPr>
        <dsp:cNvPr id="0" name=""/>
        <dsp:cNvSpPr/>
      </dsp:nvSpPr>
      <dsp:spPr>
        <a:xfrm rot="12600000">
          <a:off x="2488013" y="2103152"/>
          <a:ext cx="386808" cy="507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10800000">
        <a:off x="2596282" y="2233641"/>
        <a:ext cx="270766" cy="304436"/>
      </dsp:txXfrm>
    </dsp:sp>
    <dsp:sp modelId="{5407504E-FEC5-4FB2-807A-06FDCA5BA88F}">
      <dsp:nvSpPr>
        <dsp:cNvPr id="0" name=""/>
        <dsp:cNvSpPr/>
      </dsp:nvSpPr>
      <dsp:spPr>
        <a:xfrm>
          <a:off x="963548" y="1049670"/>
          <a:ext cx="1492330" cy="1492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Hotels</a:t>
          </a:r>
          <a:endParaRPr kumimoji="0" lang="en-US" sz="14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1182095" y="1268217"/>
        <a:ext cx="1055236" cy="1055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7361D18-007E-44C6-888D-5EA4C891034A}" type="slidenum">
              <a:rPr lang="he-IL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048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D8B7B-D0E8-4550-A0A6-BA44950E95ED}" type="slidenum">
              <a:rPr lang="he-IL"/>
              <a:pPr/>
              <a:t>1</a:t>
            </a:fld>
            <a:endParaRPr lang="en-US" dirty="0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Atlantium technical presentation</a:t>
            </a:r>
          </a:p>
          <a:p>
            <a:pPr algn="l" rtl="0"/>
            <a:r>
              <a:rPr lang="en-US" dirty="0"/>
              <a:t>HOD technology</a:t>
            </a:r>
          </a:p>
          <a:p>
            <a:pPr algn="l" rtl="0"/>
            <a:r>
              <a:rPr lang="en-US" dirty="0"/>
              <a:t>Rev_V2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01.02.07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E1A8A-918E-4DE0-ADF0-4317ED654971}" type="slidenum">
              <a:rPr lang="he-IL"/>
              <a:pPr/>
              <a:t>19</a:t>
            </a:fld>
            <a:endParaRPr lang="en-US"/>
          </a:p>
        </p:txBody>
      </p:sp>
      <p:sp>
        <p:nvSpPr>
          <p:cNvPr id="160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B3E32-B420-4FE0-8F24-289BD656F94D}" type="slidenum">
              <a:rPr lang="he-IL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9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2586BF-5FB7-47A4-9EF8-E9CA54C3A5B2}" type="slidenum">
              <a:rPr lang="he-IL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8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BB20E-1F30-404F-BD11-4F5477B74F0C}" type="slidenum">
              <a:rPr lang="he-IL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9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8E5AC-A2B1-47DE-ABD0-03226A0CD4A3}" type="slidenum">
              <a:rPr lang="he-IL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0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61D18-007E-44C6-888D-5EA4C891034A}" type="slidenum">
              <a:rPr lang="he-IL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C5CDC-469A-4284-9C4E-285D93201BC2}" type="slidenum">
              <a:rPr lang="he-IL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8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8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F8D63-1EE9-4167-A398-04FD971846C8}" type="slidenum">
              <a:rPr lang="he-IL"/>
              <a:pPr/>
              <a:t>5</a:t>
            </a:fld>
            <a:endParaRPr lang="en-US" dirty="0"/>
          </a:p>
        </p:txBody>
      </p:sp>
      <p:sp>
        <p:nvSpPr>
          <p:cNvPr id="837634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fld id="{F855A9CC-7C5D-45E6-9857-3078BCFE60C8}" type="slidenum">
              <a:rPr lang="he-IL" sz="1200">
                <a:latin typeface="Times New Roman" pitchFamily="18" charset="0"/>
                <a:cs typeface="Times New Roman" pitchFamily="18" charset="0"/>
              </a:rPr>
              <a:pPr rtl="1"/>
              <a:t>5</a:t>
            </a:fld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7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E6AAA-E13A-45BB-B137-472D75B9A558}" type="slidenum">
              <a:rPr lang="he-IL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2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4A69B-8677-4163-96D7-8D854FE47730}" type="slidenum">
              <a:rPr lang="he-IL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2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93EC5-B66E-44A2-8A67-BC4B8384373B}" type="slidenum">
              <a:rPr lang="he-IL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3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E84001-3F68-48D4-87DE-27A80B424A67}" type="slidenum">
              <a:rPr lang="he-IL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3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C89C13-B215-4CB1-84FA-8A2DCB180BF2}" type="slidenum">
              <a:rPr lang="he-IL"/>
              <a:pPr/>
              <a:t>41</a:t>
            </a:fld>
            <a:endParaRPr lang="en-US" dirty="0"/>
          </a:p>
        </p:txBody>
      </p:sp>
      <p:sp>
        <p:nvSpPr>
          <p:cNvPr id="84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68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846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4D803AF2-7522-4175-8CF0-38B759A9ACD6}" type="slidenum">
              <a:rPr lang="he-IL" sz="1200"/>
              <a:pPr algn="r" eaLnBrk="1" hangingPunct="1"/>
              <a:t>41</a:t>
            </a:fld>
            <a:endParaRPr lang="en-US" sz="1200" dirty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6DBB47-211E-4CAA-AAB3-97D1E5668568}" type="slidenum">
              <a:rPr lang="he-IL"/>
              <a:pPr/>
              <a:t>42</a:t>
            </a:fld>
            <a:endParaRPr lang="en-US" dirty="0"/>
          </a:p>
        </p:txBody>
      </p:sp>
      <p:sp>
        <p:nvSpPr>
          <p:cNvPr id="84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88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848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79269DC0-7180-43DE-B69E-AE8091740BA2}" type="slidenum">
              <a:rPr lang="he-IL" sz="1200"/>
              <a:pPr algn="r" eaLnBrk="1" hangingPunct="1"/>
              <a:t>42</a:t>
            </a:fld>
            <a:endParaRPr lang="en-US" sz="1200" dirty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01AA1-985E-4415-9AE6-171E611F3A77}" type="slidenum">
              <a:rPr lang="he-IL"/>
              <a:pPr/>
              <a:t>43</a:t>
            </a:fld>
            <a:endParaRPr lang="en-US" dirty="0"/>
          </a:p>
        </p:txBody>
      </p:sp>
      <p:sp>
        <p:nvSpPr>
          <p:cNvPr id="857090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fld id="{231C68D7-E917-4E8B-A016-D4973E4EC0DA}" type="slidenum">
              <a:rPr lang="he-IL" sz="1200">
                <a:latin typeface="Times New Roman" pitchFamily="18" charset="0"/>
                <a:cs typeface="Times New Roman" pitchFamily="18" charset="0"/>
              </a:rPr>
              <a:pPr rtl="1"/>
              <a:t>43</a:t>
            </a:fld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70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90294A-F593-4304-92E4-03FD872DC2DB}" type="slidenum">
              <a:rPr lang="he-IL" smtClean="0"/>
              <a:pPr/>
              <a:t>44</a:t>
            </a:fld>
            <a:endParaRPr lang="en-US" smtClean="0"/>
          </a:p>
        </p:txBody>
      </p:sp>
      <p:sp>
        <p:nvSpPr>
          <p:cNvPr id="77827" name="Shape 4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r" rtl="1"/>
            <a:fld id="{C543190F-39EE-4E8F-BE2E-6870579C5B24}" type="slidenum">
              <a:rPr lang="he-IL" sz="1200">
                <a:latin typeface="Times New Roman" pitchFamily="18" charset="0"/>
                <a:cs typeface="Times New Roman" pitchFamily="18" charset="0"/>
              </a:rPr>
              <a:pPr algn="r" rtl="1"/>
              <a:t>44</a:t>
            </a:fld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28" name="Rectangle 3686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 algn="ctr">
            <a:headEnd type="none" w="med" len="med"/>
            <a:tailEnd type="none" w="med" len="med"/>
          </a:ln>
        </p:spPr>
      </p:sp>
      <p:sp>
        <p:nvSpPr>
          <p:cNvPr id="77829" name="Rectangle 3686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algn="l" rtl="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Let’s poison them to death</a:t>
            </a:r>
            <a:endParaRPr lang="he-I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5B3AC-981F-4D86-AB2C-376F7DBC2C77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6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AA814-D3EC-48C8-AB89-9205F0F1E1AB}" type="slidenum">
              <a:rPr lang="he-IL"/>
              <a:pPr/>
              <a:t>6</a:t>
            </a:fld>
            <a:endParaRPr lang="en-US" dirty="0"/>
          </a:p>
        </p:txBody>
      </p:sp>
      <p:sp>
        <p:nvSpPr>
          <p:cNvPr id="850946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fld id="{EC92A71B-D0BD-42B8-A50E-A33531EDCE58}" type="slidenum">
              <a:rPr lang="en-US" sz="1200">
                <a:latin typeface="Times New Roman" pitchFamily="18" charset="0"/>
                <a:cs typeface="Times New Roman" pitchFamily="18" charset="0"/>
              </a:rPr>
              <a:pPr rtl="1"/>
              <a:t>6</a:t>
            </a:fld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0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5B3AC-981F-4D86-AB2C-376F7DBC2C77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10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F7AF55-E2DE-4335-B549-0A83D7CB4D1F}" type="slidenum">
              <a:rPr lang="he-IL" smtClean="0"/>
              <a:pPr/>
              <a:t>83</a:t>
            </a:fld>
            <a:endParaRPr lang="en-US" dirty="0" smtClean="0"/>
          </a:p>
        </p:txBody>
      </p:sp>
      <p:sp>
        <p:nvSpPr>
          <p:cNvPr id="962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6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 dirty="0" smtClean="0"/>
          </a:p>
        </p:txBody>
      </p:sp>
      <p:sp>
        <p:nvSpPr>
          <p:cNvPr id="96261" name="Slide Number Placeholder 3"/>
          <p:cNvSpPr txBox="1">
            <a:spLocks noGrp="1"/>
          </p:cNvSpPr>
          <p:nvPr/>
        </p:nvSpPr>
        <p:spPr bwMode="auto">
          <a:xfrm>
            <a:off x="1489" y="8685894"/>
            <a:ext cx="2972097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defTabSz="914485" rtl="1"/>
            <a:fld id="{01A09305-7C73-4C93-9567-CB2BC805271B}" type="slidenum">
              <a:rPr lang="he-IL" sz="1200">
                <a:latin typeface="Times New Roman" pitchFamily="18" charset="0"/>
                <a:cs typeface="Times New Roman" pitchFamily="18" charset="0"/>
              </a:rPr>
              <a:pPr defTabSz="914485" rtl="1"/>
              <a:t>83</a:t>
            </a:fld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908106-60CE-40D7-84C1-29B8D04A6933}" type="slidenum">
              <a:rPr lang="he-IL" smtClean="0"/>
              <a:pPr/>
              <a:t>84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90B81-1A68-48FB-BC1C-019488746584}" type="slidenum">
              <a:rPr lang="he-IL"/>
              <a:pPr/>
              <a:t>85</a:t>
            </a:fld>
            <a:endParaRPr lang="en-US"/>
          </a:p>
        </p:txBody>
      </p:sp>
      <p:sp>
        <p:nvSpPr>
          <p:cNvPr id="272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EB05D-E099-4885-B076-60894681A68D}" type="slidenum">
              <a:rPr lang="ar-SA"/>
              <a:pPr/>
              <a:t>95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EB05D-E099-4885-B076-60894681A68D}" type="slidenum">
              <a:rPr lang="ar-SA"/>
              <a:pPr/>
              <a:t>96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D0089-1E8E-46E2-8B0F-75657F8D4D0A}" type="slidenum">
              <a:rPr lang="ar-SA" smtClean="0"/>
              <a:pPr/>
              <a:t>97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99F12-2845-41DB-B78A-D1829E0B65E0}" type="slidenum">
              <a:rPr lang="he-IL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98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0418" name="Shape 4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r" rtl="1" eaLnBrk="0" hangingPunct="0"/>
            <a:fld id="{A6B45946-53EA-4786-B55D-F5E93790CA1A}" type="slidenum">
              <a:rPr lang="he-IL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 algn="r" rtl="1" eaLnBrk="0" hangingPunct="0"/>
              <a:t>98</a:t>
            </a:fld>
            <a:endParaRPr lang="en-US" sz="1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9" name="Rectangle 36865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 algn="ctr">
            <a:headEnd type="none" w="med" len="med"/>
            <a:tailEnd type="none" w="med" len="med"/>
          </a:ln>
        </p:spPr>
      </p:sp>
      <p:sp>
        <p:nvSpPr>
          <p:cNvPr id="60420" name="Rectangle 3686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algn="l" rtl="0"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51A980-5AC3-4F13-AD91-CF5833069AF5}" type="slidenum">
              <a:rPr lang="he-IL" smtClean="0"/>
              <a:pPr>
                <a:defRPr/>
              </a:pPr>
              <a:t>100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51A980-5AC3-4F13-AD91-CF5833069AF5}" type="slidenum">
              <a:rPr lang="he-IL" smtClean="0"/>
              <a:pPr>
                <a:defRPr/>
              </a:pPr>
              <a:t>102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51A980-5AC3-4F13-AD91-CF5833069AF5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4C048-4372-42FD-B73E-BF6D1DDE135E}" type="slidenum">
              <a:rPr lang="he-IL"/>
              <a:pPr/>
              <a:t>106</a:t>
            </a:fld>
            <a:endParaRPr lang="en-US" dirty="0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F8B3E-9E5E-4FB3-9479-C0875640FE0F}" type="slidenum">
              <a:rPr lang="he-IL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AABF3-C15E-4AA6-AD8D-8386F2CC8919}" type="slidenum">
              <a:rPr lang="he-IL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8356E9-E567-4F65-AB57-D0ED6F306C37}" type="slidenum">
              <a:rPr lang="he-IL"/>
              <a:pPr/>
              <a:t>12</a:t>
            </a:fld>
            <a:endParaRPr lang="en-US" dirty="0"/>
          </a:p>
        </p:txBody>
      </p:sp>
      <p:sp>
        <p:nvSpPr>
          <p:cNvPr id="5" name="Shape 4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b"/>
          <a:lstStyle/>
          <a:p>
            <a:pPr algn="r" rtl="1"/>
            <a:fld id="{8610BC70-E8E3-4AFB-9CB3-13FABE670688}" type="slidenum">
              <a:rPr lang="he-IL" sz="1200">
                <a:latin typeface="Times New Roman" pitchFamily="18" charset="0"/>
                <a:cs typeface="Times New Roman" pitchFamily="18" charset="0"/>
              </a:rPr>
              <a:pPr algn="r" rtl="1"/>
              <a:t>12</a:t>
            </a:fld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7459" name="Rectangle 35841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 algn="ctr">
            <a:headEnd type="none" w="med" len="med"/>
            <a:tailEnd type="none" w="med" len="med"/>
          </a:ln>
        </p:spPr>
      </p:sp>
      <p:sp>
        <p:nvSpPr>
          <p:cNvPr id="787460" name="Rectangle 3584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1EBA0-3347-42E1-985A-6999E25A002A}" type="slidenum">
              <a:rPr lang="he-IL"/>
              <a:pPr/>
              <a:t>15</a:t>
            </a:fld>
            <a:endParaRPr lang="en-US" dirty="0"/>
          </a:p>
        </p:txBody>
      </p:sp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Atlantium HOD-UV - Amiad University Sept 2010</a:t>
            </a:r>
          </a:p>
        </p:txBody>
      </p:sp>
      <p:sp>
        <p:nvSpPr>
          <p:cNvPr id="890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Amiad Water Systems</a:t>
            </a:r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AE107-F66E-498C-A1BD-C157E5FCCBCE}" type="slidenum">
              <a:rPr lang="he-IL" smtClean="0"/>
              <a:pPr/>
              <a:t>16</a:t>
            </a:fld>
            <a:endParaRPr lang="en-US" dirty="0" smtClean="0"/>
          </a:p>
        </p:txBody>
      </p:sp>
      <p:sp>
        <p:nvSpPr>
          <p:cNvPr id="89093" name="Rectangle 7"/>
          <p:cNvSpPr txBox="1">
            <a:spLocks noGrp="1" noChangeArrowheads="1"/>
          </p:cNvSpPr>
          <p:nvPr/>
        </p:nvSpPr>
        <p:spPr bwMode="auto">
          <a:xfrm>
            <a:off x="1535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90" tIns="46845" rIns="93690" bIns="46845" anchor="b"/>
          <a:lstStyle/>
          <a:p>
            <a:pPr defTabSz="937009" rtl="1" eaLnBrk="1" hangingPunct="1"/>
            <a:fld id="{63C3B196-333D-4247-A248-306CF9BDF15A}" type="slidenum">
              <a:rPr lang="he-IL" sz="1200"/>
              <a:pPr defTabSz="937009" rtl="1" eaLnBrk="1" hangingPunct="1"/>
              <a:t>16</a:t>
            </a:fld>
            <a:endParaRPr lang="en-US" sz="1200" dirty="0"/>
          </a:p>
        </p:txBody>
      </p:sp>
      <p:sp>
        <p:nvSpPr>
          <p:cNvPr id="890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890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3169"/>
          </a:xfrm>
          <a:noFill/>
          <a:ln/>
        </p:spPr>
        <p:txBody>
          <a:bodyPr/>
          <a:lstStyle/>
          <a:p>
            <a:pPr algn="l" rtl="0" eaLnBrk="1" hangingPunct="1">
              <a:spcBef>
                <a:spcPct val="0"/>
              </a:spcBef>
            </a:pPr>
            <a:endParaRPr lang="en-US" sz="19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3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22300" y="4037013"/>
            <a:ext cx="44577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270438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22300" y="5257800"/>
            <a:ext cx="3670300" cy="398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842908218"/>
      </p:ext>
    </p:extLst>
  </p:cSld>
  <p:clrMapOvr>
    <a:masterClrMapping/>
  </p:clrMapOvr>
  <p:transition spd="slow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8D8A06-B4F3-42B3-832A-16FD3544B23C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86314"/>
      </p:ext>
    </p:extLst>
  </p:cSld>
  <p:clrMapOvr>
    <a:masterClrMapping/>
  </p:clrMapOvr>
  <p:transition spd="slow"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1AC423-0898-4D23-865F-A169CBD4B848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0331"/>
      </p:ext>
    </p:extLst>
  </p:cSld>
  <p:clrMapOvr>
    <a:masterClrMapping/>
  </p:clrMapOvr>
  <p:transition spd="slow">
    <p:strips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74088" y="6496050"/>
            <a:ext cx="569912" cy="361950"/>
          </a:xfrm>
        </p:spPr>
        <p:txBody>
          <a:bodyPr/>
          <a:lstStyle>
            <a:lvl1pPr>
              <a:defRPr/>
            </a:lvl1pPr>
          </a:lstStyle>
          <a:p>
            <a:fld id="{EEBBD477-682F-4E56-AC2E-695AEA210873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99871"/>
      </p:ext>
    </p:extLst>
  </p:cSld>
  <p:clrMapOvr>
    <a:masterClrMapping/>
  </p:clrMapOvr>
  <p:transition spd="slow">
    <p:strips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74088" y="6496050"/>
            <a:ext cx="569912" cy="361950"/>
          </a:xfrm>
        </p:spPr>
        <p:txBody>
          <a:bodyPr/>
          <a:lstStyle>
            <a:lvl1pPr>
              <a:defRPr/>
            </a:lvl1pPr>
          </a:lstStyle>
          <a:p>
            <a:fld id="{BA8203C0-142C-42DD-8B5F-EE48CA6F3DB4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93814"/>
      </p:ext>
    </p:extLst>
  </p:cSld>
  <p:clrMapOvr>
    <a:masterClrMapping/>
  </p:clrMapOvr>
  <p:transition spd="slow">
    <p:strips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0"/>
            <a:ext cx="9144000" cy="615133"/>
          </a:xfrm>
          <a:prstGeom prst="rect">
            <a:avLst/>
          </a:prstGeom>
          <a:gradFill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0"/>
          </a:gradFill>
        </p:spPr>
        <p:txBody>
          <a:bodyPr lIns="182880" tIns="91440" bIns="91440"/>
          <a:lstStyle>
            <a:lvl1pPr>
              <a:buNone/>
              <a:defRPr sz="2800"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Xxx </a:t>
            </a:r>
            <a:r>
              <a:rPr lang="en-US" dirty="0" err="1" smtClean="0"/>
              <a:t>Yyy</a:t>
            </a:r>
            <a:endParaRPr lang="en-US" dirty="0" smtClean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847032" y="6553200"/>
            <a:ext cx="22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rtl="1"/>
            <a:fld id="{48A3EB5A-7757-4B66-BFD5-8F45A98CAFA2}" type="slidenum">
              <a:rPr lang="en-US" sz="1400" b="1" smtClean="0">
                <a:solidFill>
                  <a:srgbClr val="000066"/>
                </a:solidFill>
              </a:rPr>
              <a:pPr algn="r" rtl="1"/>
              <a:t>‹#›</a:t>
            </a:fld>
            <a:endParaRPr lang="en-US" sz="1400" b="1" dirty="0">
              <a:solidFill>
                <a:srgbClr val="000066"/>
              </a:solidFill>
            </a:endParaRPr>
          </a:p>
        </p:txBody>
      </p:sp>
      <p:pic>
        <p:nvPicPr>
          <p:cNvPr id="6" name="Picture 9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96605"/>
            <a:ext cx="9145588" cy="58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 userDrawn="1"/>
        </p:nvSpPr>
        <p:spPr>
          <a:xfrm>
            <a:off x="7848600" y="5934075"/>
            <a:ext cx="723900" cy="71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B2B2B2"/>
              </a:solidFill>
            </a:endParaRPr>
          </a:p>
        </p:txBody>
      </p:sp>
      <p:pic>
        <p:nvPicPr>
          <p:cNvPr id="5" name="Picture 2" descr="http://s3.amazonaws.com/tc-photos/240997/product/giant/9152.jpg"/>
          <p:cNvPicPr>
            <a:picLocks noChangeAspect="1" noChangeArrowheads="1"/>
          </p:cNvPicPr>
          <p:nvPr userDrawn="1"/>
        </p:nvPicPr>
        <p:blipFill>
          <a:blip r:embed="rId4" cstate="print"/>
          <a:srcRect b="-924"/>
          <a:stretch>
            <a:fillRect/>
          </a:stretch>
        </p:blipFill>
        <p:spPr bwMode="auto">
          <a:xfrm>
            <a:off x="7959613" y="6162714"/>
            <a:ext cx="505513" cy="695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370055"/>
      </p:ext>
    </p:extLst>
  </p:cSld>
  <p:clrMapOvr>
    <a:masterClrMapping/>
  </p:clrMapOvr>
  <p:transition spd="med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3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22300" y="4037013"/>
            <a:ext cx="44577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270438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22300" y="5257800"/>
            <a:ext cx="3670300" cy="398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685976603"/>
      </p:ext>
    </p:extLst>
  </p:cSld>
  <p:clrMapOvr>
    <a:masterClrMapping/>
  </p:clrMapOvr>
  <p:transition spd="slow">
    <p:strips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AE2F7B-5696-4C8E-95C3-8B379FFCCC1C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16888"/>
      </p:ext>
    </p:extLst>
  </p:cSld>
  <p:clrMapOvr>
    <a:masterClrMapping/>
  </p:clrMapOvr>
  <p:transition spd="slow"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F530D9-1BA3-46C1-BE67-8DE5A1E4B20C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68913"/>
      </p:ext>
    </p:extLst>
  </p:cSld>
  <p:clrMapOvr>
    <a:masterClrMapping/>
  </p:clrMapOvr>
  <p:transition spd="slow">
    <p:strips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6B3843-91C7-4925-B007-FECAD67FCE12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88361"/>
      </p:ext>
    </p:extLst>
  </p:cSld>
  <p:clrMapOvr>
    <a:masterClrMapping/>
  </p:clrMapOvr>
  <p:transition spd="slow">
    <p:strips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37E17B-3AB2-44F8-A4A2-6FEF0541C861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49693"/>
      </p:ext>
    </p:extLst>
  </p:cSld>
  <p:clrMapOvr>
    <a:masterClrMapping/>
  </p:clrMapOvr>
  <p:transition spd="slow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AE2F7B-5696-4C8E-95C3-8B379FFCCC1C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07017"/>
      </p:ext>
    </p:extLst>
  </p:cSld>
  <p:clrMapOvr>
    <a:masterClrMapping/>
  </p:clrMapOvr>
  <p:transition spd="slow">
    <p:strips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DB7A5B-C524-48B1-AC65-816BFE123BF9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62038"/>
      </p:ext>
    </p:extLst>
  </p:cSld>
  <p:clrMapOvr>
    <a:masterClrMapping/>
  </p:clrMapOvr>
  <p:transition spd="slow">
    <p:strips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05EAF3-E254-4E41-9FA3-CC7E99D85D2B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8600"/>
      </p:ext>
    </p:extLst>
  </p:cSld>
  <p:clrMapOvr>
    <a:masterClrMapping/>
  </p:clrMapOvr>
  <p:transition spd="slow">
    <p:strips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05E0E5-7BB0-45D3-9108-D03A1BFDB5B4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47907"/>
      </p:ext>
    </p:extLst>
  </p:cSld>
  <p:clrMapOvr>
    <a:masterClrMapping/>
  </p:clrMapOvr>
  <p:transition spd="slow">
    <p:strips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0ABDFF-1B42-431B-8032-B04235A81110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55929"/>
      </p:ext>
    </p:extLst>
  </p:cSld>
  <p:clrMapOvr>
    <a:masterClrMapping/>
  </p:clrMapOvr>
  <p:transition spd="slow">
    <p:strips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8D8A06-B4F3-42B3-832A-16FD3544B23C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7882"/>
      </p:ext>
    </p:extLst>
  </p:cSld>
  <p:clrMapOvr>
    <a:masterClrMapping/>
  </p:clrMapOvr>
  <p:transition spd="slow">
    <p:strips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1AC423-0898-4D23-865F-A169CBD4B848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97620"/>
      </p:ext>
    </p:extLst>
  </p:cSld>
  <p:clrMapOvr>
    <a:masterClrMapping/>
  </p:clrMapOvr>
  <p:transition spd="slow">
    <p:strips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74088" y="6496050"/>
            <a:ext cx="569912" cy="361950"/>
          </a:xfrm>
        </p:spPr>
        <p:txBody>
          <a:bodyPr/>
          <a:lstStyle>
            <a:lvl1pPr>
              <a:defRPr/>
            </a:lvl1pPr>
          </a:lstStyle>
          <a:p>
            <a:fld id="{EEBBD477-682F-4E56-AC2E-695AEA210873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97179"/>
      </p:ext>
    </p:extLst>
  </p:cSld>
  <p:clrMapOvr>
    <a:masterClrMapping/>
  </p:clrMapOvr>
  <p:transition spd="slow">
    <p:strips dir="l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74088" y="6496050"/>
            <a:ext cx="569912" cy="361950"/>
          </a:xfrm>
        </p:spPr>
        <p:txBody>
          <a:bodyPr/>
          <a:lstStyle>
            <a:lvl1pPr>
              <a:defRPr/>
            </a:lvl1pPr>
          </a:lstStyle>
          <a:p>
            <a:fld id="{BA8203C0-142C-42DD-8B5F-EE48CA6F3DB4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43630"/>
      </p:ext>
    </p:extLst>
  </p:cSld>
  <p:clrMapOvr>
    <a:masterClrMapping/>
  </p:clrMapOvr>
  <p:transition spd="slow">
    <p:strips dir="l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0"/>
            <a:ext cx="9144000" cy="615133"/>
          </a:xfrm>
          <a:prstGeom prst="rect">
            <a:avLst/>
          </a:prstGeom>
          <a:gradFill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0"/>
          </a:gradFill>
        </p:spPr>
        <p:txBody>
          <a:bodyPr lIns="182880" tIns="91440" bIns="91440"/>
          <a:lstStyle>
            <a:lvl1pPr>
              <a:buNone/>
              <a:defRPr sz="2800"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Xxx </a:t>
            </a:r>
            <a:r>
              <a:rPr lang="en-US" dirty="0" err="1" smtClean="0"/>
              <a:t>Yyy</a:t>
            </a:r>
            <a:endParaRPr lang="en-US" dirty="0" smtClean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847032" y="6553200"/>
            <a:ext cx="2286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rtl="1"/>
            <a:fld id="{48A3EB5A-7757-4B66-BFD5-8F45A98CAFA2}" type="slidenum">
              <a:rPr lang="en-US" sz="1400" b="1" smtClean="0">
                <a:solidFill>
                  <a:srgbClr val="000066"/>
                </a:solidFill>
              </a:rPr>
              <a:pPr algn="r" rtl="1"/>
              <a:t>‹#›</a:t>
            </a:fld>
            <a:endParaRPr lang="en-US" sz="1400" b="1" dirty="0">
              <a:solidFill>
                <a:srgbClr val="000066"/>
              </a:solidFill>
            </a:endParaRPr>
          </a:p>
        </p:txBody>
      </p:sp>
      <p:pic>
        <p:nvPicPr>
          <p:cNvPr id="6" name="Picture 9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96605"/>
            <a:ext cx="9145588" cy="58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 userDrawn="1"/>
        </p:nvSpPr>
        <p:spPr>
          <a:xfrm>
            <a:off x="7848600" y="5934075"/>
            <a:ext cx="723900" cy="71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B2B2B2"/>
              </a:solidFill>
            </a:endParaRPr>
          </a:p>
        </p:txBody>
      </p:sp>
      <p:pic>
        <p:nvPicPr>
          <p:cNvPr id="5" name="Picture 2" descr="http://s3.amazonaws.com/tc-photos/240997/product/giant/9152.jpg"/>
          <p:cNvPicPr>
            <a:picLocks noChangeAspect="1" noChangeArrowheads="1"/>
          </p:cNvPicPr>
          <p:nvPr userDrawn="1"/>
        </p:nvPicPr>
        <p:blipFill>
          <a:blip r:embed="rId4" cstate="print"/>
          <a:srcRect b="-924"/>
          <a:stretch>
            <a:fillRect/>
          </a:stretch>
        </p:blipFill>
        <p:spPr bwMode="auto">
          <a:xfrm>
            <a:off x="7959613" y="6162714"/>
            <a:ext cx="505513" cy="695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6852858"/>
      </p:ext>
    </p:extLst>
  </p:cSld>
  <p:clrMapOvr>
    <a:masterClrMapping/>
  </p:clrMapOvr>
  <p:transition spd="med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16490"/>
            <a:ext cx="6248400" cy="2475076"/>
          </a:xfrm>
          <a:prstGeom prst="rect">
            <a:avLst/>
          </a:prstGeom>
        </p:spPr>
      </p:pic>
      <p:pic>
        <p:nvPicPr>
          <p:cNvPr id="5" name="Picture 8" descr="water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579563"/>
            <a:ext cx="28956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166813"/>
            <a:ext cx="2895600" cy="425450"/>
          </a:xfrm>
          <a:prstGeom prst="rect">
            <a:avLst/>
          </a:prstGeom>
          <a:solidFill>
            <a:srgbClr val="0096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he-IL">
              <a:solidFill>
                <a:srgbClr val="000000"/>
              </a:solidFill>
            </a:endParaRPr>
          </a:p>
        </p:txBody>
      </p:sp>
      <p:pic>
        <p:nvPicPr>
          <p:cNvPr id="7" name="Picture 10" descr="logoAtlantium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500" y="304800"/>
            <a:ext cx="25146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0" y="3581400"/>
            <a:ext cx="9145588" cy="96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2895600" y="542925"/>
            <a:ext cx="6248400" cy="628650"/>
          </a:xfrm>
          <a:prstGeom prst="rect">
            <a:avLst/>
          </a:prstGeom>
          <a:solidFill>
            <a:srgbClr val="015699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he-I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0" y="6659563"/>
            <a:ext cx="152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© 2011 Atlantium Technologies Ltd.</a:t>
            </a:r>
          </a:p>
        </p:txBody>
      </p:sp>
      <p:sp>
        <p:nvSpPr>
          <p:cNvPr id="11" name="Text Box 16"/>
          <p:cNvSpPr txBox="1">
            <a:spLocks noChangeArrowheads="1"/>
          </p:cNvSpPr>
          <p:nvPr userDrawn="1"/>
        </p:nvSpPr>
        <p:spPr bwMode="auto">
          <a:xfrm>
            <a:off x="3000375" y="647700"/>
            <a:ext cx="48482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UV Water Treatment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Atlantium Hydro-Optic</a:t>
            </a:r>
            <a:r>
              <a:rPr lang="en-US" sz="1200" b="1" smtClean="0">
                <a:solidFill>
                  <a:srgbClr val="FFFFFF"/>
                </a:solidFill>
              </a:rPr>
              <a:t>™</a:t>
            </a:r>
            <a:r>
              <a:rPr lang="he-IL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Solutions</a:t>
            </a:r>
            <a:endParaRPr lang="he-IL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" name="Picture 18" descr="ornament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39000" y="542925"/>
            <a:ext cx="1905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4114800"/>
            <a:ext cx="7620000" cy="76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he-IL" noProof="0" smtClean="0"/>
              <a:t>לחץ כדי לערוך סגנון כותרת של תבנית בסיס</a:t>
            </a:r>
            <a:endParaRPr 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876800"/>
            <a:ext cx="7620000" cy="457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/>
            </a:lvl1pPr>
          </a:lstStyle>
          <a:p>
            <a:pPr lvl="0"/>
            <a:r>
              <a:rPr lang="he-IL" noProof="0" smtClean="0"/>
              <a:t>לחץ כדי לערוך סגנון כותרת משנה של תבנית בסיס</a:t>
            </a:r>
            <a:endParaRPr lang="en-US" noProof="0" smtClean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986213" y="6264275"/>
            <a:ext cx="44719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i="1">
                <a:solidFill>
                  <a:srgbClr val="31859C"/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r>
              <a:rPr lang="en-US"/>
              <a:t>Only Medium Pressure does more for less!</a:t>
            </a:r>
          </a:p>
        </p:txBody>
      </p:sp>
    </p:spTree>
    <p:extLst>
      <p:ext uri="{BB962C8B-B14F-4D97-AF65-F5344CB8AC3E}">
        <p14:creationId xmlns:p14="http://schemas.microsoft.com/office/powerpoint/2010/main" val="302404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F530D9-1BA3-46C1-BE67-8DE5A1E4B20C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2610"/>
      </p:ext>
    </p:extLst>
  </p:cSld>
  <p:clrMapOvr>
    <a:masterClrMapping/>
  </p:clrMapOvr>
  <p:transition spd="slow">
    <p:strips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74FB5-7B34-453E-8DF8-232F5DC50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1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1D914-793F-45AC-9204-5A3C0378A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6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6250" y="838200"/>
            <a:ext cx="40005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38200"/>
            <a:ext cx="40005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66F71-499B-4A39-A630-78857FA23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5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089AA-31A8-491B-B132-FCFF39692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38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7BD81-569C-42C0-A494-3FE608E36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07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D5EAF-83D4-4551-A16E-15F09CAC9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25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717D-CC81-4EF4-8E3C-8C0F85F56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52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A586F-B3FF-48E2-B18F-69F11E646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09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C3CA6-0FF1-4FF7-9602-14A143DFA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40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85725"/>
            <a:ext cx="2038350" cy="6391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6250" y="85725"/>
            <a:ext cx="5962650" cy="6391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F797-15CE-40EE-ACA5-1A4F49DD7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8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6B3843-91C7-4925-B007-FECAD67FCE12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56264"/>
      </p:ext>
    </p:extLst>
  </p:cSld>
  <p:clrMapOvr>
    <a:masterClrMapping/>
  </p:clrMapOvr>
  <p:transition spd="slow">
    <p:strips dir="l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8" y="274638"/>
            <a:ext cx="8229600" cy="693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BEA03-0F4E-4F53-9C97-7067516A058C}" type="slidenum">
              <a:rPr lang="he-IL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7361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4279410-B0FA-4768-82AC-89C5A0ADB881}" type="datetimeFigureOut">
              <a:rPr lang="en-US"/>
              <a:pPr/>
              <a:t>2/20/2013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946EE-5E52-4F60-B5FF-ACF6660F5B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32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38" y="287338"/>
            <a:ext cx="6497637" cy="608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338" y="1627188"/>
            <a:ext cx="41084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1188" y="1627188"/>
            <a:ext cx="41084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239000" y="6540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1FBF21-9A5B-4F18-AC7F-64B320832BBB}" type="slidenum">
              <a:rPr lang="he-IL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95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74088" y="6496050"/>
            <a:ext cx="569912" cy="361950"/>
          </a:xfrm>
        </p:spPr>
        <p:txBody>
          <a:bodyPr/>
          <a:lstStyle>
            <a:lvl1pPr>
              <a:defRPr/>
            </a:lvl1pPr>
          </a:lstStyle>
          <a:p>
            <a:fld id="{BA8203C0-142C-42DD-8B5F-EE48CA6F3DB4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87143"/>
      </p:ext>
    </p:extLst>
  </p:cSld>
  <p:clrMapOvr>
    <a:masterClrMapping/>
  </p:clrMapOvr>
  <p:transition spd="slow">
    <p:strips dir="l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16490"/>
            <a:ext cx="6248400" cy="2475076"/>
          </a:xfrm>
          <a:prstGeom prst="rect">
            <a:avLst/>
          </a:prstGeom>
        </p:spPr>
      </p:pic>
      <p:pic>
        <p:nvPicPr>
          <p:cNvPr id="5" name="Picture 8" descr="water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579563"/>
            <a:ext cx="28956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166813"/>
            <a:ext cx="2895600" cy="425450"/>
          </a:xfrm>
          <a:prstGeom prst="rect">
            <a:avLst/>
          </a:prstGeom>
          <a:solidFill>
            <a:srgbClr val="0096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he-IL">
              <a:solidFill>
                <a:srgbClr val="000000"/>
              </a:solidFill>
            </a:endParaRPr>
          </a:p>
        </p:txBody>
      </p:sp>
      <p:pic>
        <p:nvPicPr>
          <p:cNvPr id="7" name="Picture 10" descr="logoAtlantium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500" y="304800"/>
            <a:ext cx="25146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0" y="3581400"/>
            <a:ext cx="9145588" cy="96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2895600" y="542925"/>
            <a:ext cx="6248400" cy="628650"/>
          </a:xfrm>
          <a:prstGeom prst="rect">
            <a:avLst/>
          </a:prstGeom>
          <a:solidFill>
            <a:srgbClr val="015699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he-I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0" y="6659563"/>
            <a:ext cx="152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© 2011 Atlantium Technologies Ltd.</a:t>
            </a:r>
          </a:p>
        </p:txBody>
      </p:sp>
      <p:sp>
        <p:nvSpPr>
          <p:cNvPr id="11" name="Text Box 16"/>
          <p:cNvSpPr txBox="1">
            <a:spLocks noChangeArrowheads="1"/>
          </p:cNvSpPr>
          <p:nvPr userDrawn="1"/>
        </p:nvSpPr>
        <p:spPr bwMode="auto">
          <a:xfrm>
            <a:off x="3000375" y="647700"/>
            <a:ext cx="48482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UV Water Treatment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Atlantium Hydro-Optic</a:t>
            </a:r>
            <a:r>
              <a:rPr lang="en-US" sz="1200" b="1" smtClean="0">
                <a:solidFill>
                  <a:srgbClr val="FFFFFF"/>
                </a:solidFill>
              </a:rPr>
              <a:t>™</a:t>
            </a:r>
            <a:r>
              <a:rPr lang="he-IL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Solutions</a:t>
            </a:r>
            <a:endParaRPr lang="he-IL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" name="Picture 18" descr="ornament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39000" y="542925"/>
            <a:ext cx="1905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4114800"/>
            <a:ext cx="7620000" cy="76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he-IL" noProof="0" smtClean="0"/>
              <a:t>לחץ כדי לערוך סגנון כותרת של תבנית בסיס</a:t>
            </a:r>
            <a:endParaRPr 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876800"/>
            <a:ext cx="7620000" cy="457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/>
            </a:lvl1pPr>
          </a:lstStyle>
          <a:p>
            <a:pPr lvl="0"/>
            <a:r>
              <a:rPr lang="he-IL" noProof="0" smtClean="0"/>
              <a:t>לחץ כדי לערוך סגנון כותרת משנה של תבנית בסיס</a:t>
            </a:r>
            <a:endParaRPr lang="en-US" noProof="0" smtClean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986213" y="6264275"/>
            <a:ext cx="44719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i="1">
                <a:solidFill>
                  <a:srgbClr val="31859C"/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r>
              <a:rPr lang="en-US"/>
              <a:t>Only Medium Pressure does more for less!</a:t>
            </a:r>
          </a:p>
        </p:txBody>
      </p:sp>
    </p:spTree>
    <p:extLst>
      <p:ext uri="{BB962C8B-B14F-4D97-AF65-F5344CB8AC3E}">
        <p14:creationId xmlns:p14="http://schemas.microsoft.com/office/powerpoint/2010/main" val="3069216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74FB5-7B34-453E-8DF8-232F5DC50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83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1D914-793F-45AC-9204-5A3C0378A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6250" y="838200"/>
            <a:ext cx="40005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38200"/>
            <a:ext cx="40005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66F71-499B-4A39-A630-78857FA23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4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089AA-31A8-491B-B132-FCFF39692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58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7BD81-569C-42C0-A494-3FE608E36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3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37E17B-3AB2-44F8-A4A2-6FEF0541C861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42513"/>
      </p:ext>
    </p:extLst>
  </p:cSld>
  <p:clrMapOvr>
    <a:masterClrMapping/>
  </p:clrMapOvr>
  <p:transition spd="slow">
    <p:strips dir="l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D5EAF-83D4-4551-A16E-15F09CAC9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45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717D-CC81-4EF4-8E3C-8C0F85F56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472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A586F-B3FF-48E2-B18F-69F11E646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1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C3CA6-0FF1-4FF7-9602-14A143DFA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06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85725"/>
            <a:ext cx="2038350" cy="6391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6250" y="85725"/>
            <a:ext cx="5962650" cy="6391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F797-15CE-40EE-ACA5-1A4F49DD7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87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8" y="274638"/>
            <a:ext cx="8229600" cy="693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BEA03-0F4E-4F53-9C97-7067516A058C}" type="slidenum">
              <a:rPr lang="he-IL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78946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DB7A5B-C524-48B1-AC65-816BFE123BF9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83774"/>
      </p:ext>
    </p:extLst>
  </p:cSld>
  <p:clrMapOvr>
    <a:masterClrMapping/>
  </p:clrMapOvr>
  <p:transition spd="slow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05EAF3-E254-4E41-9FA3-CC7E99D85D2B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30466"/>
      </p:ext>
    </p:extLst>
  </p:cSld>
  <p:clrMapOvr>
    <a:masterClrMapping/>
  </p:clrMapOvr>
  <p:transition spd="slow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05E0E5-7BB0-45D3-9108-D03A1BFDB5B4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04104"/>
      </p:ext>
    </p:extLst>
  </p:cSld>
  <p:clrMapOvr>
    <a:masterClrMapping/>
  </p:clrMapOvr>
  <p:transition spd="slow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0ABDFF-1B42-431B-8032-B04235A81110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88700"/>
      </p:ext>
    </p:extLst>
  </p:cSld>
  <p:clrMapOvr>
    <a:masterClrMapping/>
  </p:clrMapOvr>
  <p:transition spd="slow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w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63" name="Rectangle 3"/>
          <p:cNvSpPr>
            <a:spLocks noChangeArrowheads="1"/>
          </p:cNvSpPr>
          <p:nvPr userDrawn="1"/>
        </p:nvSpPr>
        <p:spPr bwMode="auto">
          <a:xfrm>
            <a:off x="14288" y="1190625"/>
            <a:ext cx="9144000" cy="56673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>
              <a:solidFill>
                <a:srgbClr val="000066"/>
              </a:solidFill>
            </a:endParaRPr>
          </a:p>
        </p:txBody>
      </p:sp>
      <p:pic>
        <p:nvPicPr>
          <p:cNvPr id="2703364" name="Picture 4" descr="Img2569"/>
          <p:cNvPicPr>
            <a:picLocks noChangeAspect="1" noChangeArrowheads="1"/>
          </p:cNvPicPr>
          <p:nvPr userDrawn="1"/>
        </p:nvPicPr>
        <p:blipFill>
          <a:blip r:embed="rId17" cstate="print">
            <a:lum bright="70000" contrast="-80000"/>
          </a:blip>
          <a:srcRect l="3392" r="4903"/>
          <a:stretch>
            <a:fillRect/>
          </a:stretch>
        </p:blipFill>
        <p:spPr bwMode="auto">
          <a:xfrm>
            <a:off x="4608513" y="5281613"/>
            <a:ext cx="4335462" cy="1368425"/>
          </a:xfrm>
          <a:prstGeom prst="rect">
            <a:avLst/>
          </a:prstGeom>
          <a:noFill/>
        </p:spPr>
      </p:pic>
      <p:grpSp>
        <p:nvGrpSpPr>
          <p:cNvPr id="2703370" name="Group 10"/>
          <p:cNvGrpSpPr>
            <a:grpSpLocks/>
          </p:cNvGrpSpPr>
          <p:nvPr userDrawn="1"/>
        </p:nvGrpSpPr>
        <p:grpSpPr bwMode="auto">
          <a:xfrm>
            <a:off x="228600" y="3932238"/>
            <a:ext cx="3903663" cy="2662237"/>
            <a:chOff x="1698" y="1564"/>
            <a:chExt cx="2459" cy="1677"/>
          </a:xfrm>
        </p:grpSpPr>
        <p:pic>
          <p:nvPicPr>
            <p:cNvPr id="2703366" name="Picture 6"/>
            <p:cNvPicPr>
              <a:picLocks noChangeAspect="1" noChangeArrowheads="1"/>
            </p:cNvPicPr>
            <p:nvPr userDrawn="1"/>
          </p:nvPicPr>
          <p:blipFill>
            <a:blip r:embed="rId18" cstate="print">
              <a:lum bright="82000" contrast="-80000"/>
            </a:blip>
            <a:srcRect l="9579" t="15623" r="15724" b="10236"/>
            <a:stretch>
              <a:fillRect/>
            </a:stretch>
          </p:blipFill>
          <p:spPr bwMode="auto">
            <a:xfrm>
              <a:off x="1698" y="1564"/>
              <a:ext cx="2459" cy="1677"/>
            </a:xfrm>
            <a:prstGeom prst="rect">
              <a:avLst/>
            </a:prstGeom>
            <a:noFill/>
          </p:spPr>
        </p:pic>
        <p:sp>
          <p:nvSpPr>
            <p:cNvPr id="2703368" name="Line 8"/>
            <p:cNvSpPr>
              <a:spLocks noChangeShapeType="1"/>
            </p:cNvSpPr>
            <p:nvPr userDrawn="1"/>
          </p:nvSpPr>
          <p:spPr bwMode="auto">
            <a:xfrm>
              <a:off x="1700" y="3072"/>
              <a:ext cx="905" cy="0"/>
            </a:xfrm>
            <a:prstGeom prst="line">
              <a:avLst/>
            </a:prstGeom>
            <a:noFill/>
            <a:ln w="76200">
              <a:solidFill>
                <a:srgbClr val="EAEAEA">
                  <a:alpha val="57001"/>
                </a:srgbClr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</p:grpSp>
      <p:sp>
        <p:nvSpPr>
          <p:cNvPr id="270336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4088" y="6496050"/>
            <a:ext cx="5699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/>
            </a:lvl1pPr>
          </a:lstStyle>
          <a:p>
            <a:fld id="{68970132-422F-46C4-ADBE-BD84D1EA876D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3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ransition spd="slow">
    <p:strips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+mj-lt"/>
          <a:ea typeface="+mj-ea"/>
          <a:cs typeface="+mj-cs"/>
        </a:defRPr>
      </a:lvl1pPr>
      <a:lvl2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2pPr>
      <a:lvl3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3pPr>
      <a:lvl4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4pPr>
      <a:lvl5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5pPr>
      <a:lvl6pPr marL="457200"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6pPr>
      <a:lvl7pPr marL="914400"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7pPr>
      <a:lvl8pPr marL="1371600"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8pPr>
      <a:lvl9pPr marL="1828800"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lr>
          <a:srgbClr val="7087A0"/>
        </a:buClr>
        <a:buSzPct val="80000"/>
        <a:buFont typeface="Monotype Sorts" pitchFamily="2" charset="2"/>
        <a:buChar char="n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lr>
          <a:srgbClr val="79A8D5"/>
        </a:buClr>
        <a:buSzPct val="75000"/>
        <a:buFont typeface="Monotype Sorts" pitchFamily="2" charset="2"/>
        <a:buChar char=""/>
        <a:defRPr sz="16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63" name="Rectangle 3"/>
          <p:cNvSpPr>
            <a:spLocks noChangeArrowheads="1"/>
          </p:cNvSpPr>
          <p:nvPr userDrawn="1"/>
        </p:nvSpPr>
        <p:spPr bwMode="auto">
          <a:xfrm>
            <a:off x="14288" y="1190625"/>
            <a:ext cx="9144000" cy="56673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>
              <a:solidFill>
                <a:srgbClr val="000066"/>
              </a:solidFill>
            </a:endParaRPr>
          </a:p>
        </p:txBody>
      </p:sp>
      <p:pic>
        <p:nvPicPr>
          <p:cNvPr id="2703364" name="Picture 4" descr="Img2569"/>
          <p:cNvPicPr>
            <a:picLocks noChangeAspect="1" noChangeArrowheads="1"/>
          </p:cNvPicPr>
          <p:nvPr userDrawn="1"/>
        </p:nvPicPr>
        <p:blipFill>
          <a:blip r:embed="rId17" cstate="print">
            <a:lum bright="70000" contrast="-80000"/>
          </a:blip>
          <a:srcRect l="3392" r="4903"/>
          <a:stretch>
            <a:fillRect/>
          </a:stretch>
        </p:blipFill>
        <p:spPr bwMode="auto">
          <a:xfrm>
            <a:off x="4608513" y="5281613"/>
            <a:ext cx="4335462" cy="1368425"/>
          </a:xfrm>
          <a:prstGeom prst="rect">
            <a:avLst/>
          </a:prstGeom>
          <a:noFill/>
        </p:spPr>
      </p:pic>
      <p:grpSp>
        <p:nvGrpSpPr>
          <p:cNvPr id="2703370" name="Group 10"/>
          <p:cNvGrpSpPr>
            <a:grpSpLocks/>
          </p:cNvGrpSpPr>
          <p:nvPr userDrawn="1"/>
        </p:nvGrpSpPr>
        <p:grpSpPr bwMode="auto">
          <a:xfrm>
            <a:off x="228600" y="3932238"/>
            <a:ext cx="3903663" cy="2662237"/>
            <a:chOff x="1698" y="1564"/>
            <a:chExt cx="2459" cy="1677"/>
          </a:xfrm>
        </p:grpSpPr>
        <p:pic>
          <p:nvPicPr>
            <p:cNvPr id="2703366" name="Picture 6"/>
            <p:cNvPicPr>
              <a:picLocks noChangeAspect="1" noChangeArrowheads="1"/>
            </p:cNvPicPr>
            <p:nvPr userDrawn="1"/>
          </p:nvPicPr>
          <p:blipFill>
            <a:blip r:embed="rId18" cstate="print">
              <a:lum bright="82000" contrast="-80000"/>
            </a:blip>
            <a:srcRect l="9579" t="15623" r="15724" b="10236"/>
            <a:stretch>
              <a:fillRect/>
            </a:stretch>
          </p:blipFill>
          <p:spPr bwMode="auto">
            <a:xfrm>
              <a:off x="1698" y="1564"/>
              <a:ext cx="2459" cy="1677"/>
            </a:xfrm>
            <a:prstGeom prst="rect">
              <a:avLst/>
            </a:prstGeom>
            <a:noFill/>
          </p:spPr>
        </p:pic>
        <p:sp>
          <p:nvSpPr>
            <p:cNvPr id="2703368" name="Line 8"/>
            <p:cNvSpPr>
              <a:spLocks noChangeShapeType="1"/>
            </p:cNvSpPr>
            <p:nvPr userDrawn="1"/>
          </p:nvSpPr>
          <p:spPr bwMode="auto">
            <a:xfrm>
              <a:off x="1700" y="3072"/>
              <a:ext cx="905" cy="0"/>
            </a:xfrm>
            <a:prstGeom prst="line">
              <a:avLst/>
            </a:prstGeom>
            <a:noFill/>
            <a:ln w="76200">
              <a:solidFill>
                <a:srgbClr val="EAEAEA">
                  <a:alpha val="57001"/>
                </a:srgbClr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</p:grpSp>
      <p:sp>
        <p:nvSpPr>
          <p:cNvPr id="270336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4088" y="6496050"/>
            <a:ext cx="5699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/>
            </a:lvl1pPr>
          </a:lstStyle>
          <a:p>
            <a:fld id="{68970132-422F-46C4-ADBE-BD84D1EA876D}" type="slidenum">
              <a:rPr lang="he-IL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ransition spd="slow">
    <p:strips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+mj-lt"/>
          <a:ea typeface="+mj-ea"/>
          <a:cs typeface="+mj-cs"/>
        </a:defRPr>
      </a:lvl1pPr>
      <a:lvl2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2pPr>
      <a:lvl3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3pPr>
      <a:lvl4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4pPr>
      <a:lvl5pPr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5pPr>
      <a:lvl6pPr marL="457200"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6pPr>
      <a:lvl7pPr marL="914400"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7pPr>
      <a:lvl8pPr marL="1371600"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8pPr>
      <a:lvl9pPr marL="1828800" algn="l" rtl="1" fontAlgn="base">
        <a:lnSpc>
          <a:spcPct val="90000"/>
        </a:lnSpc>
        <a:spcBef>
          <a:spcPct val="0"/>
        </a:spcBef>
        <a:spcAft>
          <a:spcPct val="0"/>
        </a:spcAft>
        <a:defRPr sz="2600" b="1" i="1">
          <a:solidFill>
            <a:srgbClr val="FFFFFF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lr>
          <a:srgbClr val="7087A0"/>
        </a:buClr>
        <a:buSzPct val="80000"/>
        <a:buFont typeface="Monotype Sorts" pitchFamily="2" charset="2"/>
        <a:buChar char="n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lr>
          <a:srgbClr val="79A8D5"/>
        </a:buClr>
        <a:buSzPct val="75000"/>
        <a:buFont typeface="Monotype Sorts" pitchFamily="2" charset="2"/>
        <a:buChar char=""/>
        <a:defRPr sz="16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0" y="8382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  <a:endParaRPr lang="en-US" smtClean="0"/>
          </a:p>
          <a:p>
            <a:pPr lvl="1"/>
            <a:r>
              <a:rPr lang="he-IL" smtClean="0"/>
              <a:t>רמה שנייה</a:t>
            </a:r>
            <a:endParaRPr lang="en-US" smtClean="0"/>
          </a:p>
          <a:p>
            <a:pPr lvl="2"/>
            <a:r>
              <a:rPr lang="he-IL" smtClean="0"/>
              <a:t>רמה שלישית</a:t>
            </a:r>
            <a:endParaRPr lang="en-US" smtClean="0"/>
          </a:p>
          <a:p>
            <a:pPr lvl="3"/>
            <a:r>
              <a:rPr lang="he-IL" smtClean="0"/>
              <a:t>רמה רביעית</a:t>
            </a:r>
            <a:endParaRPr lang="en-US" smtClean="0"/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4425" y="65532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15699"/>
                </a:solidFill>
                <a:latin typeface="Arial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99D7EBFE-3592-48FE-859A-C8C350AD8FB4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rgbClr val="009677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he-IL" sz="12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9" name="Rectangle 6"/>
          <p:cNvSpPr>
            <a:spLocks noChangeArrowheads="1"/>
          </p:cNvSpPr>
          <p:nvPr userDrawn="1"/>
        </p:nvSpPr>
        <p:spPr bwMode="auto">
          <a:xfrm>
            <a:off x="1657350" y="66675"/>
            <a:ext cx="7486650" cy="504825"/>
          </a:xfrm>
          <a:prstGeom prst="rect">
            <a:avLst/>
          </a:prstGeom>
          <a:solidFill>
            <a:srgbClr val="015699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he-I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Rectangle 19"/>
          <p:cNvSpPr>
            <a:spLocks noChangeArrowheads="1"/>
          </p:cNvSpPr>
          <p:nvPr userDrawn="1"/>
        </p:nvSpPr>
        <p:spPr bwMode="auto">
          <a:xfrm flipV="1">
            <a:off x="-1588" y="6811963"/>
            <a:ext cx="9145588" cy="46037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/>
            <a:endParaRPr lang="he-I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1" name="Picture 14"/>
          <p:cNvPicPr>
            <a:picLocks noChangeAspect="1"/>
          </p:cNvPicPr>
          <p:nvPr userDrawn="1"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04775" y="171450"/>
            <a:ext cx="1409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1"/>
          <p:cNvSpPr txBox="1">
            <a:spLocks noChangeArrowheads="1"/>
          </p:cNvSpPr>
          <p:nvPr userDrawn="1"/>
        </p:nvSpPr>
        <p:spPr bwMode="auto">
          <a:xfrm>
            <a:off x="7258050" y="6592888"/>
            <a:ext cx="152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© 2011 Atlantium Technologies Ltd.</a:t>
            </a:r>
          </a:p>
        </p:txBody>
      </p:sp>
      <p:sp>
        <p:nvSpPr>
          <p:cNvPr id="1033" name="Line 12"/>
          <p:cNvSpPr>
            <a:spLocks noChangeShapeType="1"/>
          </p:cNvSpPr>
          <p:nvPr userDrawn="1"/>
        </p:nvSpPr>
        <p:spPr bwMode="auto">
          <a:xfrm>
            <a:off x="8763000" y="6573838"/>
            <a:ext cx="0" cy="228600"/>
          </a:xfrm>
          <a:prstGeom prst="line">
            <a:avLst/>
          </a:prstGeom>
          <a:noFill/>
          <a:ln w="9525">
            <a:solidFill>
              <a:srgbClr val="015699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/>
            <a:endParaRPr lang="he-IL">
              <a:solidFill>
                <a:srgbClr val="000000"/>
              </a:solidFill>
            </a:endParaRPr>
          </a:p>
        </p:txBody>
      </p:sp>
      <p:pic>
        <p:nvPicPr>
          <p:cNvPr id="1034" name="Picture 13" descr="water_small"/>
          <p:cNvPicPr>
            <a:picLocks noChangeAspect="1" noChangeArrowheads="1"/>
          </p:cNvPicPr>
          <p:nvPr userDrawn="1"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8077200" y="73025"/>
            <a:ext cx="10604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248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Calibri" pitchFamily="34" charset="0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Calibri" pitchFamily="34" charset="0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0" y="8382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  <a:endParaRPr lang="en-US" smtClean="0"/>
          </a:p>
          <a:p>
            <a:pPr lvl="1"/>
            <a:r>
              <a:rPr lang="he-IL" smtClean="0"/>
              <a:t>רמה שנייה</a:t>
            </a:r>
            <a:endParaRPr lang="en-US" smtClean="0"/>
          </a:p>
          <a:p>
            <a:pPr lvl="2"/>
            <a:r>
              <a:rPr lang="he-IL" smtClean="0"/>
              <a:t>רמה שלישית</a:t>
            </a:r>
            <a:endParaRPr lang="en-US" smtClean="0"/>
          </a:p>
          <a:p>
            <a:pPr lvl="3"/>
            <a:r>
              <a:rPr lang="he-IL" smtClean="0"/>
              <a:t>רמה רביעית</a:t>
            </a:r>
            <a:endParaRPr lang="en-US" smtClean="0"/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4425" y="65532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15699"/>
                </a:solidFill>
                <a:latin typeface="Arial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99D7EBFE-3592-48FE-859A-C8C350AD8FB4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rgbClr val="009677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he-IL" sz="12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9" name="Rectangle 6"/>
          <p:cNvSpPr>
            <a:spLocks noChangeArrowheads="1"/>
          </p:cNvSpPr>
          <p:nvPr userDrawn="1"/>
        </p:nvSpPr>
        <p:spPr bwMode="auto">
          <a:xfrm>
            <a:off x="1657350" y="66675"/>
            <a:ext cx="7486650" cy="504825"/>
          </a:xfrm>
          <a:prstGeom prst="rect">
            <a:avLst/>
          </a:prstGeom>
          <a:solidFill>
            <a:srgbClr val="015699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he-I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Rectangle 19"/>
          <p:cNvSpPr>
            <a:spLocks noChangeArrowheads="1"/>
          </p:cNvSpPr>
          <p:nvPr userDrawn="1"/>
        </p:nvSpPr>
        <p:spPr bwMode="auto">
          <a:xfrm flipV="1">
            <a:off x="-1588" y="6811963"/>
            <a:ext cx="9145588" cy="46037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/>
            <a:endParaRPr lang="he-I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1" name="Picture 14"/>
          <p:cNvPicPr>
            <a:picLocks noChangeAspect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04775" y="171450"/>
            <a:ext cx="1409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1"/>
          <p:cNvSpPr txBox="1">
            <a:spLocks noChangeArrowheads="1"/>
          </p:cNvSpPr>
          <p:nvPr userDrawn="1"/>
        </p:nvSpPr>
        <p:spPr bwMode="auto">
          <a:xfrm>
            <a:off x="7258050" y="6592888"/>
            <a:ext cx="152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© 2011 Atlantium Technologies Ltd.</a:t>
            </a:r>
          </a:p>
        </p:txBody>
      </p:sp>
      <p:sp>
        <p:nvSpPr>
          <p:cNvPr id="1033" name="Line 12"/>
          <p:cNvSpPr>
            <a:spLocks noChangeShapeType="1"/>
          </p:cNvSpPr>
          <p:nvPr userDrawn="1"/>
        </p:nvSpPr>
        <p:spPr bwMode="auto">
          <a:xfrm>
            <a:off x="8763000" y="6573838"/>
            <a:ext cx="0" cy="228600"/>
          </a:xfrm>
          <a:prstGeom prst="line">
            <a:avLst/>
          </a:prstGeom>
          <a:noFill/>
          <a:ln w="9525">
            <a:solidFill>
              <a:srgbClr val="015699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/>
            <a:endParaRPr lang="he-IL">
              <a:solidFill>
                <a:srgbClr val="000000"/>
              </a:solidFill>
            </a:endParaRPr>
          </a:p>
        </p:txBody>
      </p:sp>
      <p:pic>
        <p:nvPicPr>
          <p:cNvPr id="1034" name="Picture 13" descr="water_small"/>
          <p:cNvPicPr>
            <a:picLocks noChangeAspect="1" noChangeArrowheads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8077200" y="73025"/>
            <a:ext cx="10604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365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Calibri" pitchFamily="34" charset="0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Calibri" pitchFamily="34" charset="0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hyperlink" Target="mailto:info@atlantium.co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hyperlink" Target="http://www.achilles.com/en/uk/" TargetMode="Externa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5/Fiber_optic_illuminated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.act.gov.au/c/health?a=sendfile&amp;ft=p&amp;fid=1073888500&amp;sid" TargetMode="External"/><Relationship Id="rId2" Type="http://schemas.openxmlformats.org/officeDocument/2006/relationships/hyperlink" Target="http://www.water-research.net/watertreatment/chlorinecontact.htm" TargetMode="Externa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hyperlink" Target="http://www.achilles.com/en/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jpeg"/><Relationship Id="rId39" Type="http://schemas.openxmlformats.org/officeDocument/2006/relationships/hyperlink" Target="http://www.ny.gov/" TargetMode="External"/><Relationship Id="rId3" Type="http://schemas.openxmlformats.org/officeDocument/2006/relationships/image" Target="../media/image26.jpeg"/><Relationship Id="rId21" Type="http://schemas.openxmlformats.org/officeDocument/2006/relationships/image" Target="../media/image44.jpeg"/><Relationship Id="rId34" Type="http://schemas.openxmlformats.org/officeDocument/2006/relationships/hyperlink" Target="https://www.aquaamerica.com/Pages/Home.aspx" TargetMode="External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7" Type="http://schemas.openxmlformats.org/officeDocument/2006/relationships/image" Target="../media/image30.jpeg"/><Relationship Id="rId12" Type="http://schemas.openxmlformats.org/officeDocument/2006/relationships/image" Target="../media/image35.gif"/><Relationship Id="rId17" Type="http://schemas.openxmlformats.org/officeDocument/2006/relationships/image" Target="../media/image40.jpeg"/><Relationship Id="rId25" Type="http://schemas.openxmlformats.org/officeDocument/2006/relationships/hyperlink" Target="mailto:info@atlantium.com" TargetMode="External"/><Relationship Id="rId33" Type="http://schemas.openxmlformats.org/officeDocument/2006/relationships/image" Target="../media/image55.png"/><Relationship Id="rId38" Type="http://schemas.openxmlformats.org/officeDocument/2006/relationships/image" Target="../media/image58.png"/><Relationship Id="rId46" Type="http://schemas.openxmlformats.org/officeDocument/2006/relationships/image" Target="../media/image65.pn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29" Type="http://schemas.openxmlformats.org/officeDocument/2006/relationships/image" Target="../media/image51.jpeg"/><Relationship Id="rId41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wmf"/><Relationship Id="rId32" Type="http://schemas.openxmlformats.org/officeDocument/2006/relationships/image" Target="../media/image54.png"/><Relationship Id="rId37" Type="http://schemas.openxmlformats.org/officeDocument/2006/relationships/hyperlink" Target="http://en.wikipedia.org/wiki/File:Seal_of_Pennsylvania.svg" TargetMode="External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0.png"/><Relationship Id="rId36" Type="http://schemas.openxmlformats.org/officeDocument/2006/relationships/image" Target="../media/image57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31" Type="http://schemas.openxmlformats.org/officeDocument/2006/relationships/image" Target="../media/image53.png"/><Relationship Id="rId44" Type="http://schemas.openxmlformats.org/officeDocument/2006/relationships/image" Target="../media/image6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5.jpeg"/><Relationship Id="rId27" Type="http://schemas.openxmlformats.org/officeDocument/2006/relationships/image" Target="../media/image49.wmf"/><Relationship Id="rId30" Type="http://schemas.openxmlformats.org/officeDocument/2006/relationships/image" Target="../media/image52.emf"/><Relationship Id="rId35" Type="http://schemas.openxmlformats.org/officeDocument/2006/relationships/image" Target="../media/image56.jpeg"/><Relationship Id="rId43" Type="http://schemas.openxmlformats.org/officeDocument/2006/relationships/image" Target="../media/image62.png"/><Relationship Id="rId48" Type="http://schemas.openxmlformats.org/officeDocument/2006/relationships/image" Target="../media/image6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6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3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2.png"/><Relationship Id="rId5" Type="http://schemas.openxmlformats.org/officeDocument/2006/relationships/image" Target="../media/image145.png"/><Relationship Id="rId4" Type="http://schemas.openxmlformats.org/officeDocument/2006/relationships/image" Target="../media/image144.wm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" y="4065588"/>
            <a:ext cx="8978900" cy="114300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i="0" dirty="0"/>
              <a:t>Hydro-Optic Disinfection™ Technology </a:t>
            </a:r>
            <a:br>
              <a:rPr lang="en-US" i="0" dirty="0"/>
            </a:br>
            <a:r>
              <a:rPr lang="en-US" sz="16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Achieve high levels of primary disinfection with Atlantium’s environmentally-friendly solution -  unmatched reliability and cost effectiveness</a:t>
            </a:r>
            <a:r>
              <a:rPr lang="en-US" sz="1600" b="0" dirty="0">
                <a:solidFill>
                  <a:srgbClr val="79A8D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1600" b="0" dirty="0">
                <a:solidFill>
                  <a:srgbClr val="79A8D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1600" b="0" dirty="0">
              <a:solidFill>
                <a:srgbClr val="79A8D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2102" name="Picture 6" descr="Copy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0" y="6723063"/>
            <a:ext cx="1755775" cy="128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68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HOD advantages</a:t>
            </a:r>
          </a:p>
        </p:txBody>
      </p:sp>
      <p:sp>
        <p:nvSpPr>
          <p:cNvPr id="7171" name="Rectangle 9"/>
          <p:cNvSpPr>
            <a:spLocks noGrp="1" noChangeArrowheads="1"/>
          </p:cNvSpPr>
          <p:nvPr>
            <p:ph idx="1"/>
          </p:nvPr>
        </p:nvSpPr>
        <p:spPr>
          <a:xfrm>
            <a:off x="160338" y="1627188"/>
            <a:ext cx="8369300" cy="4595482"/>
          </a:xfrm>
        </p:spPr>
        <p:txBody>
          <a:bodyPr/>
          <a:lstStyle/>
          <a:p>
            <a:pPr eaLnBrk="1" hangingPunct="1"/>
            <a:r>
              <a:rPr lang="en-US" dirty="0" smtClean="0">
                <a:sym typeface="Wingdings" pitchFamily="2" charset="2"/>
              </a:rPr>
              <a:t>Uniform Dose distribution </a:t>
            </a:r>
          </a:p>
          <a:p>
            <a:pPr lvl="1" eaLnBrk="1" hangingPunct="1">
              <a:buFont typeface="Wingdings" pitchFamily="2" charset="2"/>
              <a:buChar char="è"/>
            </a:pPr>
            <a:r>
              <a:rPr lang="en-US" i="1" dirty="0" smtClean="0">
                <a:sym typeface="Wingdings" pitchFamily="2" charset="2"/>
              </a:rPr>
              <a:t>All microbes exposed to the same UV-dose</a:t>
            </a:r>
          </a:p>
          <a:p>
            <a:pPr eaLnBrk="1" hangingPunct="1">
              <a:buFont typeface="Wingdings" pitchFamily="2" charset="2"/>
              <a:buNone/>
            </a:pPr>
            <a:endParaRPr lang="en-US" i="1" dirty="0" smtClean="0">
              <a:sym typeface="Wingdings" pitchFamily="2" charset="2"/>
            </a:endParaRPr>
          </a:p>
          <a:p>
            <a:pPr eaLnBrk="1" hangingPunct="1"/>
            <a:r>
              <a:rPr lang="en-US" dirty="0" smtClean="0">
                <a:sym typeface="Wingdings" pitchFamily="2" charset="2"/>
              </a:rPr>
              <a:t>High dose delivering capabilities  </a:t>
            </a:r>
          </a:p>
          <a:p>
            <a:pPr lvl="1" eaLnBrk="1" hangingPunct="1">
              <a:buFont typeface="Wingdings" pitchFamily="2" charset="2"/>
              <a:buChar char="è"/>
            </a:pPr>
            <a:r>
              <a:rPr lang="en-US" i="1" dirty="0" smtClean="0">
                <a:sym typeface="Wingdings" pitchFamily="2" charset="2"/>
              </a:rPr>
              <a:t>Highest inactivation level</a:t>
            </a:r>
          </a:p>
          <a:p>
            <a:pPr lvl="1" eaLnBrk="1" hangingPunct="1">
              <a:buFont typeface="Wingdings" pitchFamily="2" charset="2"/>
              <a:buChar char="è"/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i="1" dirty="0" smtClean="0">
                <a:sym typeface="Wingdings" pitchFamily="2" charset="2"/>
              </a:rPr>
              <a:t>Process Safety</a:t>
            </a:r>
            <a:endParaRPr lang="en-US" dirty="0" smtClean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ym typeface="Wingdings" pitchFamily="2" charset="2"/>
            </a:endParaRPr>
          </a:p>
          <a:p>
            <a:pPr eaLnBrk="1" hangingPunct="1"/>
            <a:r>
              <a:rPr lang="en-US" dirty="0" smtClean="0">
                <a:sym typeface="Wingdings" pitchFamily="2" charset="2"/>
              </a:rPr>
              <a:t>Comprehensive monitoring and control</a:t>
            </a:r>
          </a:p>
          <a:p>
            <a:pPr lvl="1" eaLnBrk="1" hangingPunct="1">
              <a:buFont typeface="Wingdings" pitchFamily="2" charset="2"/>
              <a:buChar char="è"/>
            </a:pPr>
            <a:r>
              <a:rPr lang="en-US" i="1" dirty="0" smtClean="0">
                <a:sym typeface="Wingdings" pitchFamily="2" charset="2"/>
              </a:rPr>
              <a:t>Sustainable Performance</a:t>
            </a:r>
          </a:p>
          <a:p>
            <a:pPr lvl="1" eaLnBrk="1" hangingPunct="1">
              <a:buNone/>
            </a:pPr>
            <a:endParaRPr lang="en-US" i="1" dirty="0" smtClean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ym typeface="Wingdings" pitchFamily="2" charset="2"/>
            </a:endParaRPr>
          </a:p>
          <a:p>
            <a:pPr eaLnBrk="1" hangingPunct="1"/>
            <a:endParaRPr lang="en-US" dirty="0" smtClean="0">
              <a:sym typeface="Wingdings" pitchFamily="2" charset="2"/>
            </a:endParaRPr>
          </a:p>
          <a:p>
            <a:pPr eaLnBrk="1" hangingPunct="1">
              <a:buFont typeface="Monotype Sorts"/>
              <a:buNone/>
            </a:pPr>
            <a:r>
              <a:rPr lang="en-US" dirty="0" smtClean="0">
                <a:sym typeface="Wingdings" pitchFamily="2" charset="2"/>
              </a:rPr>
              <a:t>  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784503-E2AA-4212-916C-445CB54FF2AC}" type="slidenum">
              <a:rPr lang="he-IL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927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61160" y="1"/>
            <a:ext cx="4434840" cy="6096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CAPEX &amp; OPEX– 3 Log Crypto – </a:t>
            </a:r>
            <a:br>
              <a:rPr lang="en-US" sz="2000" dirty="0" smtClean="0"/>
            </a:br>
            <a:r>
              <a:rPr lang="en-US" sz="1800" dirty="0" smtClean="0"/>
              <a:t>Atlantium Vs competitor </a:t>
            </a:r>
            <a:endParaRPr lang="he-IL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1739900"/>
          <a:ext cx="8982075" cy="18084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24533"/>
                <a:gridCol w="1263260"/>
                <a:gridCol w="1243366"/>
                <a:gridCol w="2466838"/>
                <a:gridCol w="692822"/>
                <a:gridCol w="1127236"/>
                <a:gridCol w="1164020"/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Lamp type</a:t>
                      </a:r>
                      <a:endParaRPr lang="he-I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Number of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lamps</a:t>
                      </a:r>
                      <a:endParaRPr lang="he-I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Lamps Electrical power </a:t>
                      </a:r>
                    </a:p>
                    <a:p>
                      <a:pPr algn="ctr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[kW]</a:t>
                      </a:r>
                      <a:endParaRPr lang="he-I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Flow for 3 log Crypto credit according to the EPA guidelines [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gpm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he-I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UVT</a:t>
                      </a:r>
                      <a:endParaRPr lang="he-I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he-I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Company</a:t>
                      </a:r>
                      <a:endParaRPr lang="he-I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MP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1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2.29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1513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94%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RZ300-11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Atlantium</a:t>
                      </a:r>
                      <a:endParaRPr lang="he-I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LP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12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3.96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1513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94%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err="1" smtClean="0"/>
                        <a:t>xxxxx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err="1" smtClean="0"/>
                        <a:t>xxxxx</a:t>
                      </a:r>
                      <a:endParaRPr lang="he-I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9076" y="4524375"/>
            <a:ext cx="86201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dirty="0" smtClean="0">
                <a:sym typeface="Wingdings" pitchFamily="2" charset="2"/>
              </a:rPr>
              <a:t>Atlantium - MP based technology  Less Lamps 1 Vs. 12  significantly less maintenance  Less OPEX</a:t>
            </a:r>
          </a:p>
          <a:p>
            <a:r>
              <a:rPr lang="en-US" sz="1800" dirty="0" smtClean="0">
                <a:sym typeface="Wingdings" pitchFamily="2" charset="2"/>
              </a:rPr>
              <a:t>   </a:t>
            </a:r>
            <a:endParaRPr lang="he-IL" sz="1800" dirty="0" smtClean="0"/>
          </a:p>
        </p:txBody>
      </p:sp>
    </p:spTree>
    <p:extLst>
      <p:ext uri="{BB962C8B-B14F-4D97-AF65-F5344CB8AC3E}">
        <p14:creationId xmlns:p14="http://schemas.microsoft.com/office/powerpoint/2010/main" val="1222646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ULU PANDAN 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874FB5-7B34-453E-8DF8-232F5DC5035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685800"/>
            <a:ext cx="81819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2286000" cy="36933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dirty="0" smtClean="0"/>
              <a:t>Systems is BX32000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867400"/>
            <a:ext cx="12954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dirty="0" err="1" smtClean="0"/>
              <a:t>Ulu</a:t>
            </a:r>
            <a:r>
              <a:rPr lang="en-US" dirty="0" smtClean="0"/>
              <a:t> </a:t>
            </a:r>
            <a:r>
              <a:rPr lang="en-US" dirty="0" err="1" smtClean="0"/>
              <a:t>Pandan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222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676400" y="122238"/>
            <a:ext cx="8229600" cy="487362"/>
          </a:xfrm>
        </p:spPr>
        <p:txBody>
          <a:bodyPr anchor="t"/>
          <a:lstStyle/>
          <a:p>
            <a:pPr>
              <a:defRPr/>
            </a:pPr>
            <a:r>
              <a:rPr lang="en-US" dirty="0" err="1" smtClean="0"/>
              <a:t>Wedeco</a:t>
            </a:r>
            <a:r>
              <a:rPr lang="en-US" dirty="0" smtClean="0"/>
              <a:t> BX 32 lamps </a:t>
            </a:r>
            <a:endParaRPr lang="he-IL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F1384D-6D82-463D-9386-B2D04AE61E92}" type="slidenum">
              <a:rPr lang="he-IL"/>
              <a:pPr>
                <a:defRPr/>
              </a:pPr>
              <a:t>102</a:t>
            </a:fld>
            <a:endParaRPr lang="en-US" dirty="0"/>
          </a:p>
        </p:txBody>
      </p:sp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4400" y="61256"/>
            <a:ext cx="4419600" cy="67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6200" y="685800"/>
            <a:ext cx="464820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System type – BX3200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Technical specification: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Flange DN500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No of lamps 32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1 UV sensor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Power consumption (approx) 11.6kW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Dose pacing – optional </a:t>
            </a:r>
            <a:endParaRPr lang="he-IL" dirty="0"/>
          </a:p>
        </p:txBody>
      </p:sp>
      <p:sp>
        <p:nvSpPr>
          <p:cNvPr id="9" name="Oval 8"/>
          <p:cNvSpPr/>
          <p:nvPr/>
        </p:nvSpPr>
        <p:spPr>
          <a:xfrm>
            <a:off x="8077200" y="838200"/>
            <a:ext cx="838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90263" y="2627811"/>
            <a:ext cx="838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25096" y="4443548"/>
            <a:ext cx="838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400" y="3124200"/>
            <a:ext cx="3901718" cy="351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040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874FB5-7B34-453E-8DF8-232F5DC5035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609600"/>
          <a:ext cx="8610600" cy="5186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70200"/>
                <a:gridCol w="2870200"/>
                <a:gridCol w="2870200"/>
              </a:tblGrid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Atlantium</a:t>
                      </a:r>
                      <a:endParaRPr lang="he-I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Wedeco</a:t>
                      </a:r>
                      <a:endParaRPr lang="he-IL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RZ300-13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BX3200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System type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4+1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4+1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No of unites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Lamps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MP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LPHI</a:t>
                      </a:r>
                      <a:r>
                        <a:rPr lang="en-US" b="1" baseline="0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No of lamps</a:t>
                      </a:r>
                      <a:r>
                        <a:rPr lang="en-US" baseline="0" dirty="0" smtClean="0"/>
                        <a:t> per unit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15 – </a:t>
                      </a:r>
                      <a:r>
                        <a:rPr lang="en-US" sz="1600" b="1" dirty="0" smtClean="0"/>
                        <a:t>series</a:t>
                      </a:r>
                      <a:r>
                        <a:rPr lang="en-US" sz="1600" b="1" baseline="0" dirty="0" smtClean="0"/>
                        <a:t> configuration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160 </a:t>
                      </a:r>
                      <a:r>
                        <a:rPr lang="en-US" b="1" baseline="0" dirty="0" smtClean="0"/>
                        <a:t> - </a:t>
                      </a:r>
                      <a:r>
                        <a:rPr lang="en-US" sz="1600" b="1" baseline="0" dirty="0" smtClean="0"/>
                        <a:t>parallel configuration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Total </a:t>
                      </a:r>
                      <a:r>
                        <a:rPr lang="en-US" baseline="0" dirty="0" smtClean="0"/>
                        <a:t> N</a:t>
                      </a:r>
                      <a:r>
                        <a:rPr lang="en-US" dirty="0" smtClean="0"/>
                        <a:t>o of lamps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Control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1 per 1</a:t>
                      </a:r>
                      <a:r>
                        <a:rPr lang="en-US" b="1" baseline="0" dirty="0" smtClean="0"/>
                        <a:t> lamp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1 per 32 lamps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No of sensors per unit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Built</a:t>
                      </a:r>
                      <a:r>
                        <a:rPr lang="en-US" baseline="0" dirty="0" smtClean="0"/>
                        <a:t> 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UVT monitoring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Included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Optional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Dose pacing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Operation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Low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 smtClean="0"/>
                        <a:t>High *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Maintenance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Atlantium unit is 10%-30% lower  than </a:t>
                      </a:r>
                      <a:r>
                        <a:rPr lang="en-US" b="1" dirty="0" err="1" smtClean="0"/>
                        <a:t>Wedeco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Power consumption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43200" y="5843572"/>
            <a:ext cx="5468854" cy="91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893294"/>
            <a:ext cx="1519238" cy="84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43075" y="85725"/>
            <a:ext cx="6324600" cy="457200"/>
          </a:xfrm>
        </p:spPr>
        <p:txBody>
          <a:bodyPr/>
          <a:lstStyle/>
          <a:p>
            <a:r>
              <a:rPr lang="en-US" dirty="0" smtClean="0"/>
              <a:t>Atlantium  Vs </a:t>
            </a:r>
            <a:r>
              <a:rPr lang="en-US" dirty="0" err="1" smtClean="0"/>
              <a:t>Wedeco</a:t>
            </a:r>
            <a:r>
              <a:rPr lang="en-US" dirty="0" smtClean="0"/>
              <a:t> </a:t>
            </a:r>
            <a:endParaRPr lang="he-IL" dirty="0"/>
          </a:p>
        </p:txBody>
      </p:sp>
      <p:sp>
        <p:nvSpPr>
          <p:cNvPr id="10" name="Rectangle 9"/>
          <p:cNvSpPr/>
          <p:nvPr/>
        </p:nvSpPr>
        <p:spPr>
          <a:xfrm>
            <a:off x="270638" y="1721068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3702" y="3171498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7936" y="4600902"/>
            <a:ext cx="8763000" cy="1250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276600" y="1524000"/>
            <a:ext cx="3981450" cy="3505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sz="1400" b="1" dirty="0" smtClean="0"/>
              <a:t>Atlantium unit designed to minimize maintenance activities </a:t>
            </a:r>
          </a:p>
          <a:p>
            <a:r>
              <a:rPr lang="en-US" sz="1400" dirty="0" smtClean="0"/>
              <a:t>Lamp replacement while the unit is ON</a:t>
            </a:r>
          </a:p>
          <a:p>
            <a:r>
              <a:rPr lang="en-US" sz="1400" dirty="0" smtClean="0"/>
              <a:t>Series configuration &amp; Sensor per lamp </a:t>
            </a:r>
            <a:r>
              <a:rPr lang="en-US" sz="1400" dirty="0" smtClean="0">
                <a:sym typeface="Wingdings" pitchFamily="2" charset="2"/>
              </a:rPr>
              <a:t></a:t>
            </a:r>
            <a:r>
              <a:rPr lang="en-US" sz="1400" dirty="0" smtClean="0"/>
              <a:t> only the needed lamp will be replaced</a:t>
            </a:r>
          </a:p>
          <a:p>
            <a:r>
              <a:rPr lang="en-US" sz="1400" dirty="0" smtClean="0"/>
              <a:t>No need for external equipment such as additional in line UVT device</a:t>
            </a:r>
          </a:p>
          <a:p>
            <a:r>
              <a:rPr lang="en-US" sz="1400" dirty="0" smtClean="0"/>
              <a:t>Dose pacing - included </a:t>
            </a:r>
            <a:r>
              <a:rPr lang="en-US" sz="1400" dirty="0" smtClean="0">
                <a:sym typeface="Wingdings" pitchFamily="2" charset="2"/>
              </a:rPr>
              <a:t> providing the needed dose at the minimal electrical power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Sensor per lamp </a:t>
            </a:r>
            <a:r>
              <a:rPr lang="en-US" sz="1400" dirty="0" smtClean="0">
                <a:sym typeface="Wingdings" pitchFamily="2" charset="2"/>
              </a:rPr>
              <a:t> no need for lamp rotation once a quarter </a:t>
            </a:r>
          </a:p>
          <a:p>
            <a:r>
              <a:rPr lang="en-US" sz="1400" dirty="0" smtClean="0">
                <a:sym typeface="Wingdings" pitchFamily="2" charset="2"/>
              </a:rPr>
              <a:t>No need for sleeve replacement   </a:t>
            </a:r>
            <a:endParaRPr lang="en-US" dirty="0" smtClean="0"/>
          </a:p>
          <a:p>
            <a:pPr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022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build="p" animBg="1"/>
      <p:bldP spid="13" grpId="1" build="p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HOD Vs. </a:t>
            </a:r>
            <a:r>
              <a:rPr lang="en-US" dirty="0" err="1" smtClean="0"/>
              <a:t>UVLogic</a:t>
            </a:r>
            <a:r>
              <a:rPr lang="en-US" dirty="0" smtClean="0"/>
              <a:t> series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73120"/>
              </p:ext>
            </p:extLst>
          </p:nvPr>
        </p:nvGraphicFramePr>
        <p:xfrm>
          <a:off x="419098" y="1101684"/>
          <a:ext cx="8129990" cy="4142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998"/>
                <a:gridCol w="1625998"/>
                <a:gridCol w="1625998"/>
                <a:gridCol w="1625998"/>
                <a:gridCol w="1625998"/>
              </a:tblGrid>
              <a:tr h="6286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Trojan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# of lamps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Atlantium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# of lamps</a:t>
                      </a:r>
                    </a:p>
                  </a:txBody>
                  <a:tcPr anchor="ctr"/>
                </a:tc>
              </a:tr>
              <a:tr h="8784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95%, 30mJ/cm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0.7kW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784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99%, 30mJ/cm</a:t>
                      </a:r>
                      <a:r>
                        <a:rPr lang="en-US" sz="14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229m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1.3kW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1.3kW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784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99%, 30mJ/cm</a:t>
                      </a:r>
                      <a:r>
                        <a:rPr lang="en-US" sz="14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517m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1.6kW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784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99%, 40mJ/cm</a:t>
                      </a:r>
                      <a:r>
                        <a:rPr lang="en-US" sz="14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636m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3.2kW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3.4kW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Content Placeholder 7"/>
          <p:cNvSpPr txBox="1">
            <a:spLocks/>
          </p:cNvSpPr>
          <p:nvPr/>
        </p:nvSpPr>
        <p:spPr bwMode="auto">
          <a:xfrm>
            <a:off x="990600" y="54102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r>
              <a:rPr lang="en-US" sz="1200" b="1" i="1" kern="0" dirty="0" smtClean="0">
                <a:solidFill>
                  <a:srgbClr val="FF0000"/>
                </a:solidFill>
                <a:latin typeface="+mn-lt"/>
              </a:rPr>
              <a:t>Notes: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r>
              <a:rPr lang="en-US" sz="1200" b="1" i="1" kern="0" dirty="0" smtClean="0">
                <a:solidFill>
                  <a:srgbClr val="FF0000"/>
                </a:solidFill>
                <a:latin typeface="+mn-lt"/>
              </a:rPr>
              <a:t>All HOD dose indications are EPA validated RED, </a:t>
            </a:r>
            <a:r>
              <a:rPr lang="en-US" sz="1200" b="1" i="1" kern="0" dirty="0" err="1" smtClean="0">
                <a:solidFill>
                  <a:srgbClr val="FF0000"/>
                </a:solidFill>
                <a:latin typeface="+mn-lt"/>
              </a:rPr>
              <a:t>UVLogic</a:t>
            </a:r>
            <a:r>
              <a:rPr lang="en-US" sz="1200" b="1" i="1" kern="0" dirty="0" smtClean="0">
                <a:solidFill>
                  <a:srgbClr val="FF0000"/>
                </a:solidFill>
                <a:latin typeface="+mn-lt"/>
              </a:rPr>
              <a:t> dose indications are average non-validated dose [data taken from Trojan </a:t>
            </a:r>
            <a:r>
              <a:rPr lang="en-US" sz="1200" b="1" i="1" kern="0" dirty="0" err="1" smtClean="0">
                <a:solidFill>
                  <a:srgbClr val="FF0000"/>
                </a:solidFill>
                <a:latin typeface="+mn-lt"/>
              </a:rPr>
              <a:t>UVLogic</a:t>
            </a:r>
            <a:r>
              <a:rPr lang="en-US" sz="1200" b="1" i="1" kern="0" dirty="0" smtClean="0">
                <a:solidFill>
                  <a:srgbClr val="FF0000"/>
                </a:solidFill>
                <a:latin typeface="+mn-lt"/>
              </a:rPr>
              <a:t> brochure]</a:t>
            </a:r>
          </a:p>
        </p:txBody>
      </p:sp>
    </p:spTree>
    <p:extLst>
      <p:ext uri="{BB962C8B-B14F-4D97-AF65-F5344CB8AC3E}">
        <p14:creationId xmlns:p14="http://schemas.microsoft.com/office/powerpoint/2010/main" val="39829101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HOD Vs. UV SWIFT series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846840"/>
              </p:ext>
            </p:extLst>
          </p:nvPr>
        </p:nvGraphicFramePr>
        <p:xfrm>
          <a:off x="466724" y="1276351"/>
          <a:ext cx="8220075" cy="3629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015"/>
                <a:gridCol w="1644015"/>
                <a:gridCol w="1644015"/>
                <a:gridCol w="1644015"/>
                <a:gridCol w="1644015"/>
              </a:tblGrid>
              <a:tr h="5507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Trojan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# of lamps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Atlantium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# of lamps</a:t>
                      </a:r>
                    </a:p>
                  </a:txBody>
                  <a:tcPr anchor="ctr"/>
                </a:tc>
              </a:tr>
              <a:tr h="76956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98%, 40mJ/cm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0.96kW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0.75kW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6956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98%, 40mJ/cm</a:t>
                      </a:r>
                      <a:r>
                        <a:rPr lang="en-US" sz="14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131m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1.26kW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1.3kW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69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98%, 40mJ/cm</a:t>
                      </a:r>
                      <a:r>
                        <a:rPr lang="en-US" sz="14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270m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1.56kW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1.6kW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69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98%, 40mJ/cm</a:t>
                      </a:r>
                      <a:r>
                        <a:rPr lang="en-US" sz="14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580m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3.2kW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Content Placeholder 7"/>
          <p:cNvSpPr txBox="1">
            <a:spLocks/>
          </p:cNvSpPr>
          <p:nvPr/>
        </p:nvSpPr>
        <p:spPr bwMode="auto">
          <a:xfrm>
            <a:off x="990600" y="52197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r>
              <a:rPr lang="en-US" sz="1200" b="1" i="1" kern="0" dirty="0" smtClean="0">
                <a:solidFill>
                  <a:srgbClr val="FF0000"/>
                </a:solidFill>
                <a:latin typeface="+mn-lt"/>
              </a:rPr>
              <a:t>Notes: </a:t>
            </a:r>
          </a:p>
          <a:p>
            <a:pPr lvl="0">
              <a:spcBef>
                <a:spcPct val="50000"/>
              </a:spcBef>
              <a:buClr>
                <a:schemeClr val="bg1"/>
              </a:buClr>
              <a:defRPr/>
            </a:pPr>
            <a:r>
              <a:rPr lang="en-US" sz="1200" b="1" i="1" kern="0" dirty="0" smtClean="0">
                <a:solidFill>
                  <a:srgbClr val="FF0000"/>
                </a:solidFill>
                <a:latin typeface="+mn-lt"/>
              </a:rPr>
              <a:t>All HOD dose indications are EPA validated RED, UVSWIFT dose indications are DVGW validated RED </a:t>
            </a:r>
            <a:r>
              <a:rPr lang="en-US" sz="1200" b="1" i="1" kern="0" dirty="0" smtClean="0">
                <a:solidFill>
                  <a:srgbClr val="FF0000"/>
                </a:solidFill>
              </a:rPr>
              <a:t>[data taken from Trojan UVSWIFT brochure]</a:t>
            </a:r>
            <a:endParaRPr lang="en-US" sz="1200" b="1" i="1" kern="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8096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4" name="Picture 2" descr="Copy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1675" y="6719888"/>
            <a:ext cx="1755775" cy="128587"/>
          </a:xfrm>
          <a:prstGeom prst="rect">
            <a:avLst/>
          </a:prstGeom>
          <a:noFill/>
        </p:spPr>
      </p:pic>
      <p:sp>
        <p:nvSpPr>
          <p:cNvPr id="540675" name="Text Box 3"/>
          <p:cNvSpPr txBox="1">
            <a:spLocks noChangeArrowheads="1"/>
          </p:cNvSpPr>
          <p:nvPr/>
        </p:nvSpPr>
        <p:spPr bwMode="auto">
          <a:xfrm>
            <a:off x="633413" y="5441950"/>
            <a:ext cx="583882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sz="1200" b="1" dirty="0">
                <a:cs typeface="Arial" pitchFamily="34" charset="0"/>
              </a:rPr>
              <a:t>Atlantium Ltd.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sz="1200" b="1" dirty="0">
                <a:cs typeface="Arial" pitchFamily="34" charset="0"/>
              </a:rPr>
              <a:t>Har Tuv Industrial Park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sz="1200" b="1" dirty="0">
                <a:cs typeface="Arial" pitchFamily="34" charset="0"/>
              </a:rPr>
              <a:t>POB 11071, Bet Shemesh 99100, Israel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sz="1200" b="1" dirty="0">
                <a:cs typeface="Arial" pitchFamily="34" charset="0"/>
              </a:rPr>
              <a:t>Tel : + 972 2 992 5001 Fax : + 972 2 992 5005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sz="1200" b="1" dirty="0">
                <a:cs typeface="Arial" pitchFamily="34" charset="0"/>
                <a:hlinkClick r:id="rId4"/>
              </a:rPr>
              <a:t>info@atlantium.com</a:t>
            </a:r>
            <a:r>
              <a:rPr lang="en-US" sz="1200" b="1" dirty="0">
                <a:cs typeface="Arial" pitchFamily="34" charset="0"/>
              </a:rPr>
              <a:t>      www.atlantium.com </a:t>
            </a:r>
          </a:p>
        </p:txBody>
      </p:sp>
    </p:spTree>
    <p:extLst>
      <p:ext uri="{BB962C8B-B14F-4D97-AF65-F5344CB8AC3E}">
        <p14:creationId xmlns:p14="http://schemas.microsoft.com/office/powerpoint/2010/main" val="3807919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17CB1-7F36-4A9B-A89F-BDABC10BCD51}" type="slidenum">
              <a:rPr lang="he-IL" smtClean="0"/>
              <a:pPr/>
              <a:t>11</a:t>
            </a:fld>
            <a:endParaRPr lang="en-US" dirty="0"/>
          </a:p>
        </p:txBody>
      </p:sp>
      <p:pic>
        <p:nvPicPr>
          <p:cNvPr id="3" name="Picture 2" descr="balance-scale-redo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395" y="1535472"/>
            <a:ext cx="7783020" cy="42156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97114" y="4800213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ctr">
              <a:spcBef>
                <a:spcPct val="50000"/>
              </a:spcBef>
              <a:buClr>
                <a:srgbClr val="C00000"/>
              </a:buClr>
              <a:defRPr/>
            </a:pPr>
            <a:r>
              <a:rPr lang="en-US" b="1" dirty="0">
                <a:solidFill>
                  <a:srgbClr val="525E66"/>
                </a:solidFill>
                <a:latin typeface="Verdana" pitchFamily="34" charset="0"/>
              </a:rPr>
              <a:t>ROI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7317" y="4828779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b="1" dirty="0" smtClean="0">
                <a:solidFill>
                  <a:srgbClr val="525E66"/>
                </a:solidFill>
                <a:latin typeface="Verdana" pitchFamily="34" charset="0"/>
              </a:rPr>
              <a:t>ROE  </a:t>
            </a:r>
            <a:endParaRPr lang="en-US" b="1" dirty="0">
              <a:solidFill>
                <a:srgbClr val="525E6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8E137-BBDA-453C-BA1A-B0106E6726C9}" type="slidenum">
              <a:rPr lang="he-IL"/>
              <a:pPr/>
              <a:t>12</a:t>
            </a:fld>
            <a:endParaRPr lang="en-US" dirty="0"/>
          </a:p>
        </p:txBody>
      </p:sp>
      <p:sp>
        <p:nvSpPr>
          <p:cNvPr id="786434" name="Oval 7168"/>
          <p:cNvSpPr>
            <a:spLocks noChangeArrowheads="1"/>
          </p:cNvSpPr>
          <p:nvPr/>
        </p:nvSpPr>
        <p:spPr bwMode="auto">
          <a:xfrm>
            <a:off x="4067175" y="2708275"/>
            <a:ext cx="2376488" cy="936625"/>
          </a:xfrm>
          <a:prstGeom prst="ellipse">
            <a:avLst/>
          </a:prstGeom>
          <a:solidFill>
            <a:srgbClr val="CC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rtl="1" eaLnBrk="1" hangingPunct="1"/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Membranes</a:t>
            </a:r>
            <a:r>
              <a:rPr lang="he-IL" sz="1400" b="1" dirty="0">
                <a:solidFill>
                  <a:srgbClr val="000000"/>
                </a:solidFill>
                <a:cs typeface="Arial" pitchFamily="34" charset="0"/>
              </a:rPr>
              <a:t>  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86435" name="Oval 7169"/>
          <p:cNvSpPr>
            <a:spLocks noChangeArrowheads="1"/>
          </p:cNvSpPr>
          <p:nvPr/>
        </p:nvSpPr>
        <p:spPr bwMode="auto">
          <a:xfrm>
            <a:off x="5867400" y="2349500"/>
            <a:ext cx="1296988" cy="1238250"/>
          </a:xfrm>
          <a:prstGeom prst="ellipse">
            <a:avLst/>
          </a:prstGeom>
          <a:solidFill>
            <a:srgbClr val="FF5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Pasteurizers</a:t>
            </a:r>
            <a:endParaRPr lang="he-IL" sz="1400" b="1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he-IL" sz="1400" b="1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94916" name="Title 29491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800" dirty="0"/>
              <a:t>Atlantium advanced disinfection technology: Higher performance at a lower cost</a:t>
            </a:r>
          </a:p>
        </p:txBody>
      </p:sp>
      <p:sp>
        <p:nvSpPr>
          <p:cNvPr id="786437" name="Straight Connector 7171"/>
          <p:cNvSpPr>
            <a:spLocks noChangeShapeType="1"/>
          </p:cNvSpPr>
          <p:nvPr/>
        </p:nvSpPr>
        <p:spPr bwMode="auto">
          <a:xfrm>
            <a:off x="684213" y="5734050"/>
            <a:ext cx="7488237" cy="0"/>
          </a:xfrm>
          <a:prstGeom prst="line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 dirty="0"/>
          </a:p>
        </p:txBody>
      </p:sp>
      <p:sp>
        <p:nvSpPr>
          <p:cNvPr id="786438" name="Straight Connector 7172"/>
          <p:cNvSpPr>
            <a:spLocks noChangeShapeType="1"/>
          </p:cNvSpPr>
          <p:nvPr/>
        </p:nvSpPr>
        <p:spPr bwMode="auto">
          <a:xfrm flipV="1">
            <a:off x="1042988" y="2133600"/>
            <a:ext cx="0" cy="3959225"/>
          </a:xfrm>
          <a:prstGeom prst="line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 dirty="0"/>
          </a:p>
        </p:txBody>
      </p:sp>
      <p:sp>
        <p:nvSpPr>
          <p:cNvPr id="786439" name="Rectangle 7173"/>
          <p:cNvSpPr>
            <a:spLocks noChangeArrowheads="1"/>
          </p:cNvSpPr>
          <p:nvPr/>
        </p:nvSpPr>
        <p:spPr bwMode="auto">
          <a:xfrm>
            <a:off x="6804025" y="5805488"/>
            <a:ext cx="1341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00CC"/>
                </a:solidFill>
                <a:cs typeface="Arial" pitchFamily="34" charset="0"/>
              </a:rPr>
              <a:t>Total Cost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6440" name="Rectangle 7174"/>
          <p:cNvSpPr>
            <a:spLocks noChangeArrowheads="1"/>
          </p:cNvSpPr>
          <p:nvPr/>
        </p:nvSpPr>
        <p:spPr bwMode="auto">
          <a:xfrm>
            <a:off x="468313" y="1700213"/>
            <a:ext cx="2214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00CC"/>
                </a:solidFill>
                <a:cs typeface="Arial" pitchFamily="34" charset="0"/>
              </a:rPr>
              <a:t>Performance (log)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6441" name="Oval 7175"/>
          <p:cNvSpPr>
            <a:spLocks noChangeArrowheads="1"/>
          </p:cNvSpPr>
          <p:nvPr/>
        </p:nvSpPr>
        <p:spPr bwMode="auto">
          <a:xfrm>
            <a:off x="1116013" y="4437063"/>
            <a:ext cx="1223962" cy="115093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endParaRPr lang="he-IL" sz="1400" b="1" dirty="0">
              <a:solidFill>
                <a:srgbClr val="000000"/>
              </a:solidFill>
              <a:cs typeface="Arial" pitchFamily="34" charset="0"/>
            </a:endParaRPr>
          </a:p>
          <a:p>
            <a:pPr algn="ctr" rtl="1" eaLnBrk="1" hangingPunct="1"/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Chemical </a:t>
            </a:r>
          </a:p>
          <a:p>
            <a:pPr algn="ctr" rtl="1" eaLnBrk="1" hangingPunct="1"/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Treatments</a:t>
            </a:r>
          </a:p>
        </p:txBody>
      </p:sp>
      <p:sp>
        <p:nvSpPr>
          <p:cNvPr id="786442" name="Oval 7176"/>
          <p:cNvSpPr>
            <a:spLocks noChangeArrowheads="1"/>
          </p:cNvSpPr>
          <p:nvPr/>
        </p:nvSpPr>
        <p:spPr bwMode="auto">
          <a:xfrm>
            <a:off x="1835150" y="4005263"/>
            <a:ext cx="1368425" cy="1211262"/>
          </a:xfrm>
          <a:prstGeom prst="ellipse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Conventional</a:t>
            </a:r>
            <a:endParaRPr lang="en-US" dirty="0">
              <a:solidFill>
                <a:srgbClr val="000000"/>
              </a:solidFill>
            </a:endParaRPr>
          </a:p>
          <a:p>
            <a:pPr algn="ctr" rtl="1" eaLnBrk="1" hangingPunct="1"/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 UV</a:t>
            </a:r>
          </a:p>
        </p:txBody>
      </p:sp>
      <p:sp>
        <p:nvSpPr>
          <p:cNvPr id="786443" name="Oval 7177"/>
          <p:cNvSpPr>
            <a:spLocks noChangeArrowheads="1"/>
          </p:cNvSpPr>
          <p:nvPr/>
        </p:nvSpPr>
        <p:spPr bwMode="auto">
          <a:xfrm>
            <a:off x="5219700" y="3284538"/>
            <a:ext cx="1368425" cy="12239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Ozone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4924" name="Oval 294923"/>
          <p:cNvSpPr>
            <a:spLocks noChangeArrowheads="1"/>
          </p:cNvSpPr>
          <p:nvPr/>
        </p:nvSpPr>
        <p:spPr bwMode="auto">
          <a:xfrm>
            <a:off x="2038350" y="2027238"/>
            <a:ext cx="1512888" cy="13700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en-US" sz="2400" dirty="0">
                <a:solidFill>
                  <a:srgbClr val="FCF6D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Atlantium</a:t>
            </a:r>
            <a:endParaRPr lang="en-US" dirty="0">
              <a:solidFill>
                <a:srgbClr val="FCF6D6"/>
              </a:solidFill>
            </a:endParaRPr>
          </a:p>
          <a:p>
            <a:pPr algn="ctr"/>
            <a:r>
              <a:rPr lang="en-US" sz="1600" dirty="0">
                <a:solidFill>
                  <a:srgbClr val="FCF6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Hydro-Optic </a:t>
            </a:r>
          </a:p>
          <a:p>
            <a:pPr algn="ctr"/>
            <a:r>
              <a:rPr lang="en-US" sz="1600" dirty="0">
                <a:solidFill>
                  <a:srgbClr val="FCF6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Disinfection</a:t>
            </a:r>
          </a:p>
        </p:txBody>
      </p:sp>
    </p:spTree>
    <p:extLst>
      <p:ext uri="{BB962C8B-B14F-4D97-AF65-F5344CB8AC3E}">
        <p14:creationId xmlns:p14="http://schemas.microsoft.com/office/powerpoint/2010/main" val="1203234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D674-B91A-4DFB-865C-E39195CFC87F}" type="slidenum">
              <a:rPr lang="he-IL" smtClean="0"/>
              <a:pPr/>
              <a:t>13</a:t>
            </a:fld>
            <a:endParaRPr lang="en-US" dirty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lvl="1" algn="ctr"/>
            <a:endParaRPr lang="en-US" sz="2800" b="1" i="1" dirty="0">
              <a:solidFill>
                <a:srgbClr val="000066"/>
              </a:solidFill>
            </a:endParaRPr>
          </a:p>
          <a:p>
            <a:pPr algn="ctr"/>
            <a:r>
              <a:rPr lang="en-US" sz="2800" b="1" i="1" dirty="0">
                <a:solidFill>
                  <a:srgbClr val="000066"/>
                </a:solidFill>
              </a:rPr>
              <a:t>The </a:t>
            </a:r>
            <a:r>
              <a:rPr lang="en-US" sz="2800" b="1" i="1" dirty="0" smtClean="0">
                <a:solidFill>
                  <a:srgbClr val="33CC33"/>
                </a:solidFill>
              </a:rPr>
              <a:t>HOD </a:t>
            </a:r>
            <a:r>
              <a:rPr lang="en-US" sz="2800" b="1" i="1" dirty="0" smtClean="0">
                <a:solidFill>
                  <a:srgbClr val="000066"/>
                </a:solidFill>
              </a:rPr>
              <a:t>Systems</a:t>
            </a:r>
            <a:endParaRPr lang="en-US" sz="2800" b="1" i="1" dirty="0">
              <a:solidFill>
                <a:srgbClr val="000066"/>
              </a:solidFill>
            </a:endParaRPr>
          </a:p>
          <a:p>
            <a:pPr lvl="1" algn="ctr"/>
            <a:endParaRPr lang="en-US" sz="3200" b="1" i="1" dirty="0">
              <a:solidFill>
                <a:srgbClr val="000066"/>
              </a:solidFill>
            </a:endParaRPr>
          </a:p>
          <a:p>
            <a:pPr marL="0" indent="0" algn="ctr">
              <a:buNone/>
            </a:pPr>
            <a:r>
              <a:rPr lang="en-US" sz="4800" b="1" i="1" dirty="0" smtClean="0">
                <a:solidFill>
                  <a:srgbClr val="000066"/>
                </a:solidFill>
              </a:rPr>
              <a:t>TECHNOLOGY </a:t>
            </a:r>
            <a:endParaRPr lang="en-US" sz="4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HOD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21580" y="1600200"/>
            <a:ext cx="8153400" cy="2667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sz="3600" b="1" dirty="0" smtClean="0"/>
          </a:p>
          <a:p>
            <a:pPr algn="ctr">
              <a:buNone/>
            </a:pPr>
            <a:r>
              <a:rPr lang="en-US" sz="3600" dirty="0" err="1" smtClean="0"/>
              <a:t>Atlantium’s</a:t>
            </a:r>
            <a:r>
              <a:rPr lang="en-US" sz="3600" b="1" dirty="0" smtClean="0"/>
              <a:t> H</a:t>
            </a:r>
            <a:r>
              <a:rPr lang="en-US" sz="3600" dirty="0" smtClean="0"/>
              <a:t>ydro </a:t>
            </a:r>
            <a:r>
              <a:rPr lang="en-US" sz="3600" b="1" dirty="0" smtClean="0"/>
              <a:t>O</a:t>
            </a:r>
            <a:r>
              <a:rPr lang="en-US" sz="3600" dirty="0" smtClean="0"/>
              <a:t>ptic </a:t>
            </a:r>
            <a:r>
              <a:rPr lang="en-US" sz="3600" b="1" dirty="0" smtClean="0"/>
              <a:t>D</a:t>
            </a:r>
            <a:r>
              <a:rPr lang="en-US" sz="3600" dirty="0" smtClean="0"/>
              <a:t>isinfection Technology is not a conventional UV system</a:t>
            </a:r>
            <a:endParaRPr 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851" r="41727"/>
          <a:stretch>
            <a:fillRect/>
          </a:stretch>
        </p:blipFill>
        <p:spPr bwMode="auto">
          <a:xfrm>
            <a:off x="0" y="5943600"/>
            <a:ext cx="3086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4963" y="5933994"/>
            <a:ext cx="14446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9532" t="26672" r="540"/>
          <a:stretch>
            <a:fillRect/>
          </a:stretch>
        </p:blipFill>
        <p:spPr bwMode="auto">
          <a:xfrm>
            <a:off x="6810375" y="6029325"/>
            <a:ext cx="22034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7838" y="6067425"/>
            <a:ext cx="15192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Achilles">
            <a:hlinkClick r:id="rId5" tooltip="Achilles"/>
          </p:cNvPr>
          <p:cNvPicPr>
            <a:picLocks noChangeAspect="1" noChangeArrowheads="1"/>
          </p:cNvPicPr>
          <p:nvPr/>
        </p:nvPicPr>
        <p:blipFill>
          <a:blip r:embed="rId6" cstate="print"/>
          <a:srcRect l="10358" t="2274" r="11786"/>
          <a:stretch>
            <a:fillRect/>
          </a:stretch>
        </p:blipFill>
        <p:spPr bwMode="auto">
          <a:xfrm>
            <a:off x="4457700" y="6019800"/>
            <a:ext cx="1038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89767" y="6639342"/>
            <a:ext cx="103367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b="1" dirty="0" smtClean="0"/>
              <a:t>* In process</a:t>
            </a:r>
            <a:endParaRPr lang="he-IL" sz="1100" b="1" dirty="0"/>
          </a:p>
        </p:txBody>
      </p:sp>
    </p:spTree>
    <p:extLst>
      <p:ext uri="{BB962C8B-B14F-4D97-AF65-F5344CB8AC3E}">
        <p14:creationId xmlns:p14="http://schemas.microsoft.com/office/powerpoint/2010/main" val="2437797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3EDB4-83B6-4DE7-9E87-D14B5E92556E}" type="slidenum">
              <a:rPr lang="he-IL"/>
              <a:pPr/>
              <a:t>15</a:t>
            </a:fld>
            <a:endParaRPr lang="en-US" dirty="0"/>
          </a:p>
        </p:txBody>
      </p:sp>
      <p:sp>
        <p:nvSpPr>
          <p:cNvPr id="796674" name="Rectangle 2"/>
          <p:cNvSpPr>
            <a:spLocks noChangeArrowheads="1"/>
          </p:cNvSpPr>
          <p:nvPr/>
        </p:nvSpPr>
        <p:spPr bwMode="auto">
          <a:xfrm>
            <a:off x="990600" y="2660650"/>
            <a:ext cx="7118350" cy="3429000"/>
          </a:xfrm>
          <a:prstGeom prst="rect">
            <a:avLst/>
          </a:prstGeom>
          <a:solidFill>
            <a:srgbClr val="FFFFFF">
              <a:alpha val="50000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54000" rIns="54000" anchor="ctr"/>
          <a:lstStyle/>
          <a:p>
            <a:endParaRPr lang="he-IL" dirty="0"/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2600" dirty="0"/>
              <a:t>Atlantium’s Technology Principle</a:t>
            </a:r>
          </a:p>
        </p:txBody>
      </p:sp>
      <p:sp>
        <p:nvSpPr>
          <p:cNvPr id="796676" name="Rectangle 4"/>
          <p:cNvSpPr>
            <a:spLocks noChangeArrowheads="1"/>
          </p:cNvSpPr>
          <p:nvPr/>
        </p:nvSpPr>
        <p:spPr bwMode="auto">
          <a:xfrm>
            <a:off x="160338" y="1371600"/>
            <a:ext cx="8691562" cy="112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7087A0"/>
              </a:buClr>
              <a:buSzPct val="80000"/>
              <a:buFont typeface="Monotype Sorts"/>
              <a:buNone/>
            </a:pPr>
            <a:r>
              <a:rPr lang="en-US" sz="2000" b="1" dirty="0">
                <a:cs typeface="Arial" pitchFamily="34" charset="0"/>
              </a:rPr>
              <a:t>“The Liquid Wave Guide“</a:t>
            </a:r>
            <a:br>
              <a:rPr lang="en-US" sz="2000" b="1" dirty="0">
                <a:cs typeface="Arial" pitchFamily="34" charset="0"/>
              </a:rPr>
            </a:br>
            <a:r>
              <a:rPr lang="en-US" sz="2000" b="1" dirty="0">
                <a:cs typeface="Arial" pitchFamily="34" charset="0"/>
              </a:rPr>
              <a:t>Adapts “Total Internal Reflection” principle as used in optical fibers</a:t>
            </a:r>
            <a:r>
              <a:rPr lang="en-US" sz="1500" b="1" dirty="0">
                <a:cs typeface="Arial" pitchFamily="34" charset="0"/>
              </a:rPr>
              <a:t> </a:t>
            </a:r>
          </a:p>
        </p:txBody>
      </p:sp>
      <p:pic>
        <p:nvPicPr>
          <p:cNvPr id="796677" name="Picture 5" descr="p_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2825" y="2749550"/>
            <a:ext cx="702945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9986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056" descr="File:Fiber optic illuminate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31888"/>
            <a:ext cx="9144000" cy="572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8574088" y="6496050"/>
            <a:ext cx="5699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rtl="1" eaLnBrk="1" hangingPunct="1"/>
            <a:fld id="{0FA4F1C9-B411-477D-9825-04D46394DF2F}" type="slidenum">
              <a:rPr lang="he-IL" sz="1400"/>
              <a:pPr rtl="1" eaLnBrk="1" hangingPunct="1"/>
              <a:t>16</a:t>
            </a:fld>
            <a:endParaRPr lang="en-US" sz="1400" dirty="0"/>
          </a:p>
        </p:txBody>
      </p:sp>
      <p:sp>
        <p:nvSpPr>
          <p:cNvPr id="238797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91518" y="30871"/>
            <a:ext cx="6497637" cy="608012"/>
          </a:xfrm>
          <a:prstGeom prst="rect">
            <a:avLst/>
          </a:prstGeom>
          <a:ln cap="flat" algn="ctr"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2800" i="0" dirty="0" smtClean="0"/>
              <a:t>Total Internal Reflection</a:t>
            </a:r>
          </a:p>
        </p:txBody>
      </p:sp>
    </p:spTree>
    <p:extLst>
      <p:ext uri="{BB962C8B-B14F-4D97-AF65-F5344CB8AC3E}">
        <p14:creationId xmlns:p14="http://schemas.microsoft.com/office/powerpoint/2010/main" val="1057614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UVT?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874FB5-7B34-453E-8DF8-232F5DC5035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600730"/>
              </p:ext>
            </p:extLst>
          </p:nvPr>
        </p:nvGraphicFramePr>
        <p:xfrm>
          <a:off x="413979" y="1424213"/>
          <a:ext cx="8436560" cy="4308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894" name="Bitmap Image" r:id="rId3" imgW="7609524" imgH="3885714" progId="PBrush">
                  <p:embed/>
                </p:oleObj>
              </mc:Choice>
              <mc:Fallback>
                <p:oleObj name="Bitmap Image" r:id="rId3" imgW="7609524" imgH="3885714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79" y="1424213"/>
                        <a:ext cx="8436560" cy="4308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9352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743075" y="95251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The Dose Function</a:t>
            </a:r>
            <a:endParaRPr lang="en-US" dirty="0" smtClean="0"/>
          </a:p>
        </p:txBody>
      </p:sp>
      <p:pic>
        <p:nvPicPr>
          <p:cNvPr id="34" name="Picture 8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194" y="2336798"/>
            <a:ext cx="2333486" cy="212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sciencephoto.com/image/166229/large/E2720079-Water_flow-SP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6166" y="2633355"/>
            <a:ext cx="1391514" cy="15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omewaterdistiller.org/wp-content/uploads/2011/04/wate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843" y="2604754"/>
            <a:ext cx="1617421" cy="16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427833" y="3093361"/>
            <a:ext cx="1271270" cy="610165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900" b="1" dirty="0">
                <a:latin typeface="Calibri" pitchFamily="34" charset="0"/>
              </a:rPr>
              <a:t>UV DOSE</a:t>
            </a:r>
          </a:p>
          <a:p>
            <a:pPr algn="ctr"/>
            <a:r>
              <a:rPr lang="en-US" sz="1900" b="1" dirty="0">
                <a:latin typeface="Calibri" pitchFamily="34" charset="0"/>
              </a:rPr>
              <a:t>[</a:t>
            </a:r>
            <a:r>
              <a:rPr lang="en-US" sz="1900" b="1" dirty="0" err="1" smtClean="0">
                <a:latin typeface="Calibri" pitchFamily="34" charset="0"/>
              </a:rPr>
              <a:t>mJ</a:t>
            </a:r>
            <a:r>
              <a:rPr lang="en-US" sz="1900" b="1" dirty="0" smtClean="0">
                <a:latin typeface="Calibri" pitchFamily="34" charset="0"/>
              </a:rPr>
              <a:t>/cm</a:t>
            </a:r>
            <a:r>
              <a:rPr lang="en-US" sz="1900" b="1" baseline="30000" dirty="0" smtClean="0">
                <a:latin typeface="Calibri" pitchFamily="34" charset="0"/>
              </a:rPr>
              <a:t>2</a:t>
            </a:r>
            <a:r>
              <a:rPr lang="en-US" sz="1900" b="1" dirty="0">
                <a:latin typeface="Calibri" pitchFamily="34" charset="0"/>
              </a:rPr>
              <a:t>]</a:t>
            </a: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4859413" y="3121963"/>
            <a:ext cx="1341120" cy="610165"/>
          </a:xfrm>
          <a:prstGeom prst="rect">
            <a:avLst/>
          </a:prstGeom>
          <a:solidFill>
            <a:schemeClr val="lt1">
              <a:alpha val="4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900" b="1">
                <a:latin typeface="Calibri" pitchFamily="34" charset="0"/>
              </a:rPr>
              <a:t>FLOW </a:t>
            </a:r>
          </a:p>
          <a:p>
            <a:pPr algn="ctr"/>
            <a:r>
              <a:rPr lang="en-US" sz="1900" b="1">
                <a:latin typeface="Calibri" pitchFamily="34" charset="0"/>
              </a:rPr>
              <a:t>[m</a:t>
            </a:r>
            <a:r>
              <a:rPr lang="en-US" sz="1900" b="1" baseline="30000">
                <a:latin typeface="Calibri" pitchFamily="34" charset="0"/>
              </a:rPr>
              <a:t>3</a:t>
            </a:r>
            <a:r>
              <a:rPr lang="en-US" sz="1900" b="1">
                <a:latin typeface="Calibri" pitchFamily="34" charset="0"/>
              </a:rPr>
              <a:t>/hr]</a:t>
            </a: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6833018" y="3121963"/>
            <a:ext cx="2282407" cy="610165"/>
          </a:xfrm>
          <a:prstGeom prst="rect">
            <a:avLst/>
          </a:prstGeom>
          <a:solidFill>
            <a:schemeClr val="lt1">
              <a:alpha val="4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900" b="1" dirty="0">
                <a:solidFill>
                  <a:schemeClr val="accent4"/>
                </a:solidFill>
                <a:latin typeface="Calibri" pitchFamily="34" charset="0"/>
              </a:rPr>
              <a:t>LAMP POWER [%]</a:t>
            </a: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2655417" y="3121963"/>
            <a:ext cx="1536700" cy="610165"/>
          </a:xfrm>
          <a:prstGeom prst="rect">
            <a:avLst/>
          </a:prstGeom>
          <a:solidFill>
            <a:schemeClr val="lt1">
              <a:alpha val="4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900" b="1" dirty="0">
                <a:latin typeface="Calibri" pitchFamily="34" charset="0"/>
              </a:rPr>
              <a:t>UVT [%]</a:t>
            </a: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2062323" y="3274504"/>
            <a:ext cx="44704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7320" tIns="48660" rIns="97320" bIns="48660"/>
          <a:lstStyle/>
          <a:p>
            <a:endParaRPr lang="en-US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2062323" y="3417511"/>
            <a:ext cx="44704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7320" tIns="48660" rIns="97320" bIns="48660"/>
          <a:lstStyle/>
          <a:p>
            <a:endParaRPr lang="en-US"/>
          </a:p>
        </p:txBody>
      </p:sp>
      <p:grpSp>
        <p:nvGrpSpPr>
          <p:cNvPr id="43" name="Group 10"/>
          <p:cNvGrpSpPr>
            <a:grpSpLocks/>
          </p:cNvGrpSpPr>
          <p:nvPr/>
        </p:nvGrpSpPr>
        <p:grpSpPr bwMode="auto">
          <a:xfrm>
            <a:off x="4302245" y="3245902"/>
            <a:ext cx="447040" cy="286015"/>
            <a:chOff x="2504" y="1848"/>
            <a:chExt cx="256" cy="240"/>
          </a:xfrm>
        </p:grpSpPr>
        <p:sp>
          <p:nvSpPr>
            <p:cNvPr id="44" name="Line 11"/>
            <p:cNvSpPr>
              <a:spLocks noChangeShapeType="1"/>
            </p:cNvSpPr>
            <p:nvPr/>
          </p:nvSpPr>
          <p:spPr bwMode="auto">
            <a:xfrm>
              <a:off x="2504" y="1976"/>
              <a:ext cx="25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2"/>
            <p:cNvSpPr>
              <a:spLocks noChangeShapeType="1"/>
            </p:cNvSpPr>
            <p:nvPr/>
          </p:nvSpPr>
          <p:spPr bwMode="auto">
            <a:xfrm flipV="1">
              <a:off x="2632" y="1848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3"/>
          <p:cNvGrpSpPr>
            <a:grpSpLocks/>
          </p:cNvGrpSpPr>
          <p:nvPr/>
        </p:nvGrpSpPr>
        <p:grpSpPr bwMode="auto">
          <a:xfrm>
            <a:off x="6296691" y="3264970"/>
            <a:ext cx="447040" cy="286015"/>
            <a:chOff x="2504" y="1848"/>
            <a:chExt cx="256" cy="240"/>
          </a:xfrm>
        </p:grpSpPr>
        <p:sp>
          <p:nvSpPr>
            <p:cNvPr id="47" name="Line 14"/>
            <p:cNvSpPr>
              <a:spLocks noChangeShapeType="1"/>
            </p:cNvSpPr>
            <p:nvPr/>
          </p:nvSpPr>
          <p:spPr bwMode="auto">
            <a:xfrm>
              <a:off x="2504" y="1976"/>
              <a:ext cx="25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5"/>
            <p:cNvSpPr>
              <a:spLocks noChangeShapeType="1"/>
            </p:cNvSpPr>
            <p:nvPr/>
          </p:nvSpPr>
          <p:spPr bwMode="auto">
            <a:xfrm flipV="1">
              <a:off x="2632" y="1848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AutoShape 16"/>
          <p:cNvSpPr>
            <a:spLocks noChangeArrowheads="1"/>
          </p:cNvSpPr>
          <p:nvPr/>
        </p:nvSpPr>
        <p:spPr bwMode="auto">
          <a:xfrm>
            <a:off x="2898144" y="3913270"/>
            <a:ext cx="1070452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427833" y="3913270"/>
            <a:ext cx="1070451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1" name="AutoShape 18"/>
          <p:cNvSpPr>
            <a:spLocks noChangeArrowheads="1"/>
          </p:cNvSpPr>
          <p:nvPr/>
        </p:nvSpPr>
        <p:spPr bwMode="auto">
          <a:xfrm rot="10800000">
            <a:off x="2870204" y="2073243"/>
            <a:ext cx="1070452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2" name="AutoShape 19"/>
          <p:cNvSpPr>
            <a:spLocks noChangeArrowheads="1"/>
          </p:cNvSpPr>
          <p:nvPr/>
        </p:nvSpPr>
        <p:spPr bwMode="auto">
          <a:xfrm rot="10800000">
            <a:off x="427833" y="2073243"/>
            <a:ext cx="1070451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3" name="AutoShape 20"/>
          <p:cNvSpPr>
            <a:spLocks noChangeArrowheads="1"/>
          </p:cNvSpPr>
          <p:nvPr/>
        </p:nvSpPr>
        <p:spPr bwMode="auto">
          <a:xfrm rot="10800000">
            <a:off x="4971172" y="2054175"/>
            <a:ext cx="1070451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AutoShape 21"/>
          <p:cNvSpPr>
            <a:spLocks noChangeArrowheads="1"/>
          </p:cNvSpPr>
          <p:nvPr/>
        </p:nvSpPr>
        <p:spPr bwMode="auto">
          <a:xfrm>
            <a:off x="441803" y="3922804"/>
            <a:ext cx="1070451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AutoShape 22"/>
          <p:cNvSpPr>
            <a:spLocks noChangeArrowheads="1"/>
          </p:cNvSpPr>
          <p:nvPr/>
        </p:nvSpPr>
        <p:spPr bwMode="auto">
          <a:xfrm>
            <a:off x="7500084" y="3913270"/>
            <a:ext cx="1070452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AutoShape 23"/>
          <p:cNvSpPr>
            <a:spLocks noChangeArrowheads="1"/>
          </p:cNvSpPr>
          <p:nvPr/>
        </p:nvSpPr>
        <p:spPr bwMode="auto">
          <a:xfrm>
            <a:off x="2912114" y="3913270"/>
            <a:ext cx="1028542" cy="867578"/>
          </a:xfrm>
          <a:prstGeom prst="downArrow">
            <a:avLst>
              <a:gd name="adj1" fmla="val 50000"/>
              <a:gd name="adj2" fmla="val 3090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7" name="AutoShape 24"/>
          <p:cNvSpPr>
            <a:spLocks noChangeArrowheads="1"/>
          </p:cNvSpPr>
          <p:nvPr/>
        </p:nvSpPr>
        <p:spPr bwMode="auto">
          <a:xfrm rot="10800000">
            <a:off x="7480877" y="2063709"/>
            <a:ext cx="1028541" cy="867578"/>
          </a:xfrm>
          <a:prstGeom prst="downArrow">
            <a:avLst>
              <a:gd name="adj1" fmla="val 50000"/>
              <a:gd name="adj2" fmla="val 30900"/>
            </a:avLst>
          </a:prstGeom>
          <a:solidFill>
            <a:srgbClr val="00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8" name="AutoShape 26"/>
          <p:cNvSpPr>
            <a:spLocks noChangeArrowheads="1"/>
          </p:cNvSpPr>
          <p:nvPr/>
        </p:nvSpPr>
        <p:spPr bwMode="auto">
          <a:xfrm>
            <a:off x="461010" y="3922804"/>
            <a:ext cx="1028542" cy="867578"/>
          </a:xfrm>
          <a:prstGeom prst="downArrow">
            <a:avLst>
              <a:gd name="adj1" fmla="val 50000"/>
              <a:gd name="adj2" fmla="val 3090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9" name="Rectangle 25"/>
          <p:cNvSpPr>
            <a:spLocks noChangeArrowheads="1"/>
          </p:cNvSpPr>
          <p:nvPr/>
        </p:nvSpPr>
        <p:spPr bwMode="auto">
          <a:xfrm>
            <a:off x="120492" y="2921753"/>
            <a:ext cx="1885950" cy="972450"/>
          </a:xfrm>
          <a:prstGeom prst="rect">
            <a:avLst/>
          </a:prstGeom>
          <a:solidFill>
            <a:srgbClr val="009900">
              <a:alpha val="23921"/>
            </a:srgbClr>
          </a:solidFill>
          <a:ln w="38100">
            <a:solidFill>
              <a:srgbClr val="F3D957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0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7" grpId="0" animBg="1"/>
      <p:bldP spid="58" grpId="0" animBg="1"/>
      <p:bldP spid="58" grpId="1" animBg="1"/>
      <p:bldP spid="58" grpId="2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58800" indent="-558800"/>
            <a:r>
              <a:rPr lang="en-US" dirty="0"/>
              <a:t>General principle of UV operation</a:t>
            </a:r>
          </a:p>
        </p:txBody>
      </p:sp>
      <p:sp>
        <p:nvSpPr>
          <p:cNvPr id="16066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UV light inactivates cells by damaging their DNA</a:t>
            </a:r>
          </a:p>
          <a:p>
            <a:r>
              <a:rPr lang="en-US" dirty="0"/>
              <a:t>Creates Thymine </a:t>
            </a:r>
            <a:r>
              <a:rPr lang="en-US" dirty="0" err="1" smtClean="0"/>
              <a:t>Dimers</a:t>
            </a:r>
            <a:endParaRPr lang="en-US" dirty="0"/>
          </a:p>
          <a:p>
            <a:r>
              <a:rPr lang="en-US" dirty="0"/>
              <a:t>Inhibits DNA </a:t>
            </a:r>
            <a:r>
              <a:rPr lang="en-US" dirty="0" smtClean="0"/>
              <a:t>replication</a:t>
            </a:r>
          </a:p>
          <a:p>
            <a:r>
              <a:rPr lang="en-US" dirty="0" smtClean="0"/>
              <a:t>240 – 280nm is the most effective</a:t>
            </a:r>
          </a:p>
          <a:p>
            <a:r>
              <a:rPr lang="en-US" dirty="0" smtClean="0"/>
              <a:t>Depends on target’s action spectrum</a:t>
            </a:r>
          </a:p>
          <a:p>
            <a:pPr marL="180000" indent="-180000">
              <a:buFont typeface="Wingdings" pitchFamily="2" charset="2"/>
              <a:buChar char="q"/>
            </a:pPr>
            <a:r>
              <a:rPr lang="en-US" dirty="0" smtClean="0"/>
              <a:t> Disable repair mechanisms</a:t>
            </a:r>
          </a:p>
          <a:p>
            <a:pPr marL="180000" indent="-180000">
              <a:buFont typeface="Wingdings" pitchFamily="2" charset="2"/>
              <a:buChar char="q"/>
            </a:pPr>
            <a:r>
              <a:rPr lang="en-US" b="1" dirty="0" smtClean="0"/>
              <a:t>Injure cell membranes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hape 3"/>
          <p:cNvSpPr txBox="1">
            <a:spLocks noGrp="1"/>
          </p:cNvSpPr>
          <p:nvPr/>
        </p:nvSpPr>
        <p:spPr bwMode="auto">
          <a:xfrm>
            <a:off x="7239000" y="6540500"/>
            <a:ext cx="19050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pPr algn="r"/>
            <a:fld id="{D79CC7D3-D6DE-4667-B7BC-3C465CD47033}" type="slidenum">
              <a:rPr lang="he-IL" sz="1200" b="1">
                <a:cs typeface="Arial" pitchFamily="34" charset="0"/>
              </a:rPr>
              <a:pPr algn="r"/>
              <a:t>19</a:t>
            </a:fld>
            <a:endParaRPr lang="en-US" sz="1200" b="1">
              <a:cs typeface="Arial" pitchFamily="34" charset="0"/>
            </a:endParaRPr>
          </a:p>
        </p:txBody>
      </p:sp>
      <p:pic>
        <p:nvPicPr>
          <p:cNvPr id="1606662" name="Picture 6" descr="DNA-Strand-U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7975" y="2057400"/>
            <a:ext cx="2381250" cy="3276600"/>
          </a:xfrm>
          <a:prstGeom prst="rect">
            <a:avLst/>
          </a:prstGeom>
          <a:noFill/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4772025"/>
            <a:ext cx="9004300" cy="2085975"/>
            <a:chOff x="88" y="873"/>
            <a:chExt cx="5672" cy="1314"/>
          </a:xfrm>
        </p:grpSpPr>
        <p:pic>
          <p:nvPicPr>
            <p:cNvPr id="13" name="Picture 8" descr="Ultraviolet - wavelengths shorter than visible light. UVC, the germicidal UV, is also called shortwave UV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" y="873"/>
              <a:ext cx="1032" cy="1314"/>
            </a:xfrm>
            <a:prstGeom prst="rect">
              <a:avLst/>
            </a:prstGeom>
            <a:noFill/>
          </p:spPr>
        </p:pic>
        <p:pic>
          <p:nvPicPr>
            <p:cNvPr id="14" name="Picture 9" descr="The light spectru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20" y="873"/>
              <a:ext cx="3576" cy="1314"/>
            </a:xfrm>
            <a:prstGeom prst="rect">
              <a:avLst/>
            </a:prstGeom>
            <a:noFill/>
          </p:spPr>
        </p:pic>
        <p:pic>
          <p:nvPicPr>
            <p:cNvPr id="15" name="Picture 10" descr="dn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96" y="873"/>
              <a:ext cx="1064" cy="131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32163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6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06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06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D674-B91A-4DFB-865C-E39195CFC87F}" type="slidenum">
              <a:rPr lang="he-IL" smtClean="0"/>
              <a:pPr/>
              <a:t>2</a:t>
            </a:fld>
            <a:endParaRPr lang="en-US" dirty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476250" y="2579915"/>
            <a:ext cx="8153400" cy="1266372"/>
          </a:xfrm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marL="0" indent="0" algn="ctr">
              <a:buNone/>
            </a:pPr>
            <a:r>
              <a:rPr lang="en-US" sz="4400" b="1" i="1" dirty="0" smtClean="0">
                <a:solidFill>
                  <a:srgbClr val="000066"/>
                </a:solidFill>
              </a:rPr>
              <a:t>About Atlantium Technologies </a:t>
            </a:r>
            <a:endParaRPr lang="en-US" sz="4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Medium Pressure vs Low Pressure UV Lamps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8100" y="849313"/>
            <a:ext cx="8229600" cy="5691187"/>
          </a:xfrm>
        </p:spPr>
        <p:txBody>
          <a:bodyPr/>
          <a:lstStyle/>
          <a:p>
            <a:pPr lvl="1"/>
            <a:r>
              <a:rPr lang="en-US" dirty="0" smtClean="0"/>
              <a:t>Microorganisms such as </a:t>
            </a:r>
            <a:r>
              <a:rPr lang="en-US" dirty="0" err="1" smtClean="0"/>
              <a:t>E.Coli</a:t>
            </a:r>
            <a:r>
              <a:rPr lang="en-US" dirty="0" smtClean="0"/>
              <a:t> undergo repair following exposure to Low Pressure lamps. No repair is detected following exposure to Medium Pressure lamps </a:t>
            </a:r>
          </a:p>
          <a:p>
            <a:pPr lvl="1"/>
            <a:r>
              <a:rPr lang="en-US" dirty="0" smtClean="0"/>
              <a:t>A bench-scale study in 2009 indicated that Medium Pressure UV lamps can achieve &gt;4-log reduction at economically viable doses lower than 100mJ/cm2, whereas Low Pressure lamps require 186mJ/cm2.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0E9C7C7-EC44-48FD-A8B1-33B440324F46}" type="slidenum">
              <a:rPr lang="en-US"/>
              <a:pPr/>
              <a:t>20</a:t>
            </a:fld>
            <a:endParaRPr lang="en-US"/>
          </a:p>
        </p:txBody>
      </p:sp>
      <p:sp>
        <p:nvSpPr>
          <p:cNvPr id="22533" name="Slide Number Placeholder 1"/>
          <p:cNvSpPr txBox="1">
            <a:spLocks/>
          </p:cNvSpPr>
          <p:nvPr/>
        </p:nvSpPr>
        <p:spPr bwMode="auto">
          <a:xfrm>
            <a:off x="8734425" y="6553200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9E53E6A6-062C-4C28-9985-E645F41B8962}" type="slidenum">
              <a:rPr lang="he-IL" sz="1000">
                <a:solidFill>
                  <a:srgbClr val="015699"/>
                </a:solidFill>
              </a:rPr>
              <a:pPr algn="ctr"/>
              <a:t>20</a:t>
            </a:fld>
            <a:endParaRPr lang="en-US" sz="1000">
              <a:solidFill>
                <a:srgbClr val="015699"/>
              </a:solidFill>
            </a:endParaRPr>
          </a:p>
        </p:txBody>
      </p:sp>
      <p:sp>
        <p:nvSpPr>
          <p:cNvPr id="22534" name="Shape 3"/>
          <p:cNvSpPr txBox="1">
            <a:spLocks noGrp="1"/>
          </p:cNvSpPr>
          <p:nvPr/>
        </p:nvSpPr>
        <p:spPr bwMode="auto">
          <a:xfrm>
            <a:off x="7239000" y="6540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he-IL" sz="1200" b="1"/>
          </a:p>
        </p:txBody>
      </p:sp>
      <p:pic>
        <p:nvPicPr>
          <p:cNvPr id="22535" name="Picture 4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3581400"/>
            <a:ext cx="510222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5867400" y="3581400"/>
            <a:ext cx="21336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Low Pressure lamps emit one single wavelength (254nm), whereas Medium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Pressure lamps emit a broad band of wavelengths all over the germicidal UV areas (200 – </a:t>
            </a:r>
            <a:r>
              <a:rPr lang="en-US" sz="1200" dirty="0" smtClean="0"/>
              <a:t>320nm</a:t>
            </a:r>
            <a:r>
              <a:rPr lang="en-US" sz="1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255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297"/>
            <a:ext cx="9167782" cy="5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912" y="0"/>
            <a:ext cx="6497637" cy="608012"/>
          </a:xfrm>
        </p:spPr>
        <p:txBody>
          <a:bodyPr/>
          <a:lstStyle/>
          <a:p>
            <a:pPr lvl="1"/>
            <a:r>
              <a:rPr lang="en-US" dirty="0"/>
              <a:t>Designing for the right </a:t>
            </a:r>
            <a:r>
              <a:rPr lang="en-US" dirty="0" smtClean="0"/>
              <a:t>DOSE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6743566" y="2844971"/>
            <a:ext cx="2581871" cy="5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20" tIns="48660" rIns="97320" bIns="4866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40mJ/cm</a:t>
            </a:r>
            <a:r>
              <a:rPr lang="en-US" sz="1500" b="1" baseline="30000" dirty="0">
                <a:solidFill>
                  <a:srgbClr val="FF0000"/>
                </a:solidFill>
              </a:rPr>
              <a:t>2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</a:rPr>
              <a:t>Average – All other UV lamp suppliers</a:t>
            </a:r>
            <a:endParaRPr lang="he-IL" sz="1500" b="1" dirty="0">
              <a:solidFill>
                <a:srgbClr val="FF0000"/>
              </a:solidFill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354317" y="1867909"/>
            <a:ext cx="4143320" cy="79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20" tIns="48660" rIns="97320" bIns="4866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~16mJ/cm</a:t>
            </a:r>
            <a:r>
              <a:rPr lang="en-US" sz="1500" b="1" baseline="30000" dirty="0">
                <a:solidFill>
                  <a:srgbClr val="FF0000"/>
                </a:solidFill>
              </a:rPr>
              <a:t>2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</a:rPr>
              <a:t>RED – this is the actual min. dose that you get from conventional UV lamps suppliers</a:t>
            </a:r>
            <a:endParaRPr lang="he-IL" sz="15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10"/>
          <p:cNvCxnSpPr>
            <a:cxnSpLocks noChangeShapeType="1"/>
          </p:cNvCxnSpPr>
          <p:nvPr/>
        </p:nvCxnSpPr>
        <p:spPr bwMode="auto">
          <a:xfrm flipH="1">
            <a:off x="1262402" y="1874567"/>
            <a:ext cx="7511389" cy="0"/>
          </a:xfrm>
          <a:prstGeom prst="line">
            <a:avLst/>
          </a:prstGeom>
          <a:noFill/>
          <a:ln w="28575" algn="ctr">
            <a:solidFill>
              <a:srgbClr val="800080"/>
            </a:solidFill>
            <a:round/>
            <a:headEnd/>
            <a:tailEnd/>
          </a:ln>
        </p:spPr>
      </p:cxn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754945" y="1083799"/>
            <a:ext cx="2402080" cy="79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20" tIns="48660" rIns="97320" bIns="48660">
            <a:spAutoFit/>
          </a:bodyPr>
          <a:lstStyle/>
          <a:p>
            <a:r>
              <a:rPr lang="en-US" sz="1500" b="1" dirty="0">
                <a:solidFill>
                  <a:srgbClr val="7030A0"/>
                </a:solidFill>
              </a:rPr>
              <a:t>120 mJ/cm</a:t>
            </a:r>
            <a:r>
              <a:rPr lang="en-US" sz="1500" b="1" baseline="30000" dirty="0">
                <a:solidFill>
                  <a:srgbClr val="7030A0"/>
                </a:solidFill>
              </a:rPr>
              <a:t>2</a:t>
            </a:r>
            <a:r>
              <a:rPr lang="en-US" sz="1500" b="1" dirty="0">
                <a:solidFill>
                  <a:srgbClr val="7030A0"/>
                </a:solidFill>
              </a:rPr>
              <a:t> RED</a:t>
            </a:r>
          </a:p>
          <a:p>
            <a:r>
              <a:rPr lang="en-US" sz="1500" b="1" dirty="0">
                <a:solidFill>
                  <a:srgbClr val="7030A0"/>
                </a:solidFill>
              </a:rPr>
              <a:t>FDA – </a:t>
            </a:r>
          </a:p>
          <a:p>
            <a:r>
              <a:rPr lang="en-US" sz="1500" b="1" dirty="0">
                <a:solidFill>
                  <a:srgbClr val="7030A0"/>
                </a:solidFill>
              </a:rPr>
              <a:t>Pasteurized </a:t>
            </a:r>
            <a:r>
              <a:rPr lang="en-US" sz="1500" b="1" dirty="0" smtClean="0">
                <a:solidFill>
                  <a:srgbClr val="7030A0"/>
                </a:solidFill>
              </a:rPr>
              <a:t>equivalent </a:t>
            </a:r>
            <a:endParaRPr lang="en-US" sz="1500" b="1" dirty="0">
              <a:solidFill>
                <a:srgbClr val="7030A0"/>
              </a:solidFill>
            </a:endParaRPr>
          </a:p>
        </p:txBody>
      </p:sp>
      <p:cxnSp>
        <p:nvCxnSpPr>
          <p:cNvPr id="12" name="Straight Connector 10"/>
          <p:cNvCxnSpPr>
            <a:cxnSpLocks noChangeShapeType="1"/>
          </p:cNvCxnSpPr>
          <p:nvPr/>
        </p:nvCxnSpPr>
        <p:spPr bwMode="auto">
          <a:xfrm flipH="1">
            <a:off x="1252065" y="4273069"/>
            <a:ext cx="7453332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3" name="Straight Connector 10"/>
          <p:cNvCxnSpPr>
            <a:cxnSpLocks noChangeShapeType="1"/>
          </p:cNvCxnSpPr>
          <p:nvPr/>
        </p:nvCxnSpPr>
        <p:spPr bwMode="auto">
          <a:xfrm flipH="1">
            <a:off x="1298796" y="3556129"/>
            <a:ext cx="7511388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14" name="AutoShape 11"/>
          <p:cNvSpPr>
            <a:spLocks noChangeArrowheads="1"/>
          </p:cNvSpPr>
          <p:nvPr/>
        </p:nvSpPr>
        <p:spPr bwMode="auto">
          <a:xfrm rot="5400000">
            <a:off x="6471525" y="3083491"/>
            <a:ext cx="358012" cy="233999"/>
          </a:xfrm>
          <a:prstGeom prst="rightArrow">
            <a:avLst>
              <a:gd name="adj1" fmla="val 50000"/>
              <a:gd name="adj2" fmla="val 32836"/>
            </a:avLst>
          </a:prstGeom>
          <a:solidFill>
            <a:srgbClr val="FF0000">
              <a:alpha val="52156"/>
            </a:srgbClr>
          </a:solidFill>
          <a:ln w="9525">
            <a:solidFill>
              <a:srgbClr val="F1120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endParaRPr lang="he-IL"/>
          </a:p>
        </p:txBody>
      </p:sp>
      <p:sp>
        <p:nvSpPr>
          <p:cNvPr id="16" name="TextBox 15"/>
          <p:cNvSpPr txBox="1"/>
          <p:nvPr/>
        </p:nvSpPr>
        <p:spPr>
          <a:xfrm rot="923249">
            <a:off x="359727" y="2686893"/>
            <a:ext cx="8448328" cy="720000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39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Atlantium’s Microbial Commitment</a:t>
            </a:r>
            <a:endParaRPr lang="en-US" sz="39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AutoShape 11"/>
          <p:cNvSpPr>
            <a:spLocks noChangeArrowheads="1"/>
          </p:cNvSpPr>
          <p:nvPr/>
        </p:nvSpPr>
        <p:spPr bwMode="auto">
          <a:xfrm rot="5400000">
            <a:off x="1699728" y="3313266"/>
            <a:ext cx="1543175" cy="233999"/>
          </a:xfrm>
          <a:prstGeom prst="rightArrow">
            <a:avLst>
              <a:gd name="adj1" fmla="val 50000"/>
              <a:gd name="adj2" fmla="val 32836"/>
            </a:avLst>
          </a:prstGeom>
          <a:solidFill>
            <a:srgbClr val="FF0000">
              <a:alpha val="52156"/>
            </a:srgbClr>
          </a:solidFill>
          <a:ln w="9525">
            <a:solidFill>
              <a:srgbClr val="F1120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endParaRPr lang="he-IL"/>
          </a:p>
        </p:txBody>
      </p:sp>
      <p:sp>
        <p:nvSpPr>
          <p:cNvPr id="3" name="Rectangle 2"/>
          <p:cNvSpPr/>
          <p:nvPr/>
        </p:nvSpPr>
        <p:spPr>
          <a:xfrm>
            <a:off x="2828621" y="1504458"/>
            <a:ext cx="3244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HOD solution is 120 </a:t>
            </a:r>
            <a:r>
              <a:rPr lang="en-US" b="1" dirty="0" err="1">
                <a:solidFill>
                  <a:srgbClr val="FF0000"/>
                </a:solidFill>
              </a:rPr>
              <a:t>mJ</a:t>
            </a:r>
            <a:r>
              <a:rPr lang="en-US" b="1" dirty="0">
                <a:solidFill>
                  <a:srgbClr val="FF0000"/>
                </a:solidFill>
              </a:rPr>
              <a:t>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endParaRPr lang="he-I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/>
      <p:bldP spid="10" grpId="1"/>
      <p:bldP spid="14" grpId="0" animBg="1"/>
      <p:bldP spid="14" grpId="1" animBg="1"/>
      <p:bldP spid="14" grpId="2" animBg="1"/>
      <p:bldP spid="16" grpId="0" animBg="1"/>
      <p:bldP spid="39" grpId="0" animBg="1"/>
      <p:bldP spid="39" grpId="1" animBg="1"/>
      <p:bldP spid="39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8A6969C-E889-4DA3-A690-D74C281195AE}" type="slidenum">
              <a:rPr lang="he-IL"/>
              <a:pPr/>
              <a:t>22</a:t>
            </a:fld>
            <a:endParaRPr lang="en-US"/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5113" y="1857375"/>
            <a:ext cx="8712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4803775" y="3221038"/>
            <a:ext cx="4149725" cy="841375"/>
          </a:xfrm>
          <a:prstGeom prst="rect">
            <a:avLst/>
          </a:prstGeom>
          <a:solidFill>
            <a:srgbClr val="0066FF">
              <a:alpha val="4196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e-IL" sz="200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4550735" y="3141497"/>
            <a:ext cx="128786" cy="1016311"/>
            <a:chOff x="4550735" y="3141497"/>
            <a:chExt cx="128786" cy="1016311"/>
          </a:xfrm>
          <a:solidFill>
            <a:srgbClr val="9900CC"/>
          </a:solidFill>
        </p:grpSpPr>
        <p:sp>
          <p:nvSpPr>
            <p:cNvPr id="6" name="Rounded Rectangle 5"/>
            <p:cNvSpPr/>
            <p:nvPr/>
          </p:nvSpPr>
          <p:spPr bwMode="auto">
            <a:xfrm>
              <a:off x="4550735" y="3232298"/>
              <a:ext cx="127591" cy="839972"/>
            </a:xfrm>
            <a:prstGeom prst="round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/>
            <a:lstStyle/>
            <a:p>
              <a:pPr>
                <a:defRPr/>
              </a:pPr>
              <a:endParaRPr lang="he-IL" sz="2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" name="Isosceles Triangle 6"/>
            <p:cNvSpPr/>
            <p:nvPr/>
          </p:nvSpPr>
          <p:spPr bwMode="auto">
            <a:xfrm>
              <a:off x="4555171" y="3141497"/>
              <a:ext cx="123416" cy="100977"/>
            </a:xfrm>
            <a:prstGeom prst="triangl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/>
            <a:lstStyle/>
            <a:p>
              <a:pPr>
                <a:defRPr/>
              </a:pPr>
              <a:endParaRPr lang="he-IL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 bwMode="auto">
            <a:xfrm rot="10800000" flipH="1">
              <a:off x="4556105" y="4056831"/>
              <a:ext cx="123416" cy="100977"/>
            </a:xfrm>
            <a:prstGeom prst="triangl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/>
            <a:lstStyle/>
            <a:p>
              <a:pPr>
                <a:defRPr/>
              </a:pPr>
              <a:endParaRPr lang="he-IL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35" name="Rectangle 334"/>
          <p:cNvSpPr>
            <a:spLocks noChangeArrowheads="1"/>
          </p:cNvSpPr>
          <p:nvPr/>
        </p:nvSpPr>
        <p:spPr bwMode="auto">
          <a:xfrm>
            <a:off x="4794250" y="3224213"/>
            <a:ext cx="4179888" cy="85566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B514A6">
                  <a:alpha val="79999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rgbClr val="000000"/>
                </a:solidFill>
              </a:rPr>
              <a:t> </a:t>
            </a:r>
            <a:endParaRPr lang="he-IL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276225" y="3221038"/>
            <a:ext cx="4148138" cy="842962"/>
          </a:xfrm>
          <a:prstGeom prst="rect">
            <a:avLst/>
          </a:prstGeom>
          <a:solidFill>
            <a:srgbClr val="0066FF">
              <a:alpha val="4196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e-IL" sz="2000">
              <a:solidFill>
                <a:srgbClr val="000000"/>
              </a:solidFill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4667250" y="3214688"/>
            <a:ext cx="4111625" cy="869950"/>
            <a:chOff x="4667416" y="1902580"/>
            <a:chExt cx="4111840" cy="868683"/>
          </a:xfrm>
        </p:grpSpPr>
        <p:grpSp>
          <p:nvGrpSpPr>
            <p:cNvPr id="4" name="Group 293"/>
            <p:cNvGrpSpPr>
              <a:grpSpLocks/>
            </p:cNvGrpSpPr>
            <p:nvPr/>
          </p:nvGrpSpPr>
          <p:grpSpPr bwMode="auto">
            <a:xfrm>
              <a:off x="4674671" y="1902580"/>
              <a:ext cx="4104585" cy="868683"/>
              <a:chOff x="4827177" y="4286480"/>
              <a:chExt cx="4104585" cy="868683"/>
            </a:xfrm>
          </p:grpSpPr>
          <p:grpSp>
            <p:nvGrpSpPr>
              <p:cNvPr id="9" name="Group 283"/>
              <p:cNvGrpSpPr>
                <a:grpSpLocks/>
              </p:cNvGrpSpPr>
              <p:nvPr/>
            </p:nvGrpSpPr>
            <p:grpSpPr bwMode="auto">
              <a:xfrm flipV="1">
                <a:off x="4830987" y="4718544"/>
                <a:ext cx="4100775" cy="436619"/>
                <a:chOff x="4678587" y="3209664"/>
                <a:chExt cx="4100775" cy="436619"/>
              </a:xfrm>
            </p:grpSpPr>
            <p:cxnSp>
              <p:nvCxnSpPr>
                <p:cNvPr id="285" name="Straight Arrow Connector 284"/>
                <p:cNvCxnSpPr/>
                <p:nvPr/>
              </p:nvCxnSpPr>
              <p:spPr bwMode="auto">
                <a:xfrm flipV="1">
                  <a:off x="4689748" y="3231857"/>
                  <a:ext cx="3062449" cy="41056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Arrow Connector 285"/>
                <p:cNvCxnSpPr/>
                <p:nvPr/>
              </p:nvCxnSpPr>
              <p:spPr bwMode="auto">
                <a:xfrm flipV="1">
                  <a:off x="4681810" y="3365012"/>
                  <a:ext cx="4097552" cy="277408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Arrow Connector 286"/>
                <p:cNvCxnSpPr/>
                <p:nvPr/>
              </p:nvCxnSpPr>
              <p:spPr bwMode="auto">
                <a:xfrm flipV="1">
                  <a:off x="4678635" y="3211250"/>
                  <a:ext cx="973188" cy="434341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Arrow Connector 287"/>
                <p:cNvCxnSpPr/>
                <p:nvPr/>
              </p:nvCxnSpPr>
              <p:spPr bwMode="auto">
                <a:xfrm flipV="1">
                  <a:off x="4678635" y="3209664"/>
                  <a:ext cx="563592" cy="431171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288"/>
              <p:cNvGrpSpPr>
                <a:grpSpLocks/>
              </p:cNvGrpSpPr>
              <p:nvPr/>
            </p:nvGrpSpPr>
            <p:grpSpPr bwMode="auto">
              <a:xfrm>
                <a:off x="4827177" y="4286480"/>
                <a:ext cx="4104585" cy="436619"/>
                <a:chOff x="4674777" y="3209664"/>
                <a:chExt cx="4104585" cy="436619"/>
              </a:xfrm>
            </p:grpSpPr>
            <p:cxnSp>
              <p:nvCxnSpPr>
                <p:cNvPr id="290" name="Straight Arrow Connector 289"/>
                <p:cNvCxnSpPr/>
                <p:nvPr/>
              </p:nvCxnSpPr>
              <p:spPr bwMode="auto">
                <a:xfrm flipV="1">
                  <a:off x="4689748" y="3231857"/>
                  <a:ext cx="3062448" cy="410563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Arrow Connector 290"/>
                <p:cNvCxnSpPr/>
                <p:nvPr/>
              </p:nvCxnSpPr>
              <p:spPr bwMode="auto">
                <a:xfrm flipV="1">
                  <a:off x="4681810" y="3365012"/>
                  <a:ext cx="4097552" cy="277407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Arrow Connector 291"/>
                <p:cNvCxnSpPr/>
                <p:nvPr/>
              </p:nvCxnSpPr>
              <p:spPr bwMode="auto">
                <a:xfrm flipV="1">
                  <a:off x="4678635" y="3211249"/>
                  <a:ext cx="973188" cy="434341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Arrow Connector 292"/>
                <p:cNvCxnSpPr/>
                <p:nvPr/>
              </p:nvCxnSpPr>
              <p:spPr bwMode="auto">
                <a:xfrm flipV="1">
                  <a:off x="4675460" y="3209664"/>
                  <a:ext cx="563592" cy="431171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8" name="Straight Arrow Connector 77"/>
            <p:cNvCxnSpPr/>
            <p:nvPr/>
          </p:nvCxnSpPr>
          <p:spPr bwMode="auto">
            <a:xfrm flipV="1">
              <a:off x="4667416" y="2336922"/>
              <a:ext cx="4102315" cy="0"/>
            </a:xfrm>
            <a:prstGeom prst="straightConnector1">
              <a:avLst/>
            </a:prstGeom>
            <a:ln>
              <a:solidFill>
                <a:srgbClr val="9900CC"/>
              </a:solidFill>
              <a:headEnd type="none" w="med" len="med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/>
          <p:cNvCxnSpPr/>
          <p:nvPr/>
        </p:nvCxnSpPr>
        <p:spPr bwMode="auto">
          <a:xfrm flipV="1">
            <a:off x="6891338" y="3641725"/>
            <a:ext cx="2078037" cy="4302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6" idx="3"/>
          </p:cNvCxnSpPr>
          <p:nvPr/>
        </p:nvCxnSpPr>
        <p:spPr bwMode="auto">
          <a:xfrm flipV="1">
            <a:off x="4678363" y="3213100"/>
            <a:ext cx="2111375" cy="44608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 bwMode="auto">
          <a:xfrm>
            <a:off x="6877050" y="3214688"/>
            <a:ext cx="2076450" cy="430212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5" name="Straight Arrow Connector 314"/>
          <p:cNvCxnSpPr/>
          <p:nvPr/>
        </p:nvCxnSpPr>
        <p:spPr bwMode="auto">
          <a:xfrm>
            <a:off x="4676775" y="3638550"/>
            <a:ext cx="974725" cy="43656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2" name="Straight Arrow Connector 321"/>
          <p:cNvCxnSpPr/>
          <p:nvPr/>
        </p:nvCxnSpPr>
        <p:spPr bwMode="auto">
          <a:xfrm rot="10800000" flipV="1">
            <a:off x="5740400" y="3217863"/>
            <a:ext cx="1924050" cy="852487"/>
          </a:xfrm>
          <a:prstGeom prst="straightConnector1">
            <a:avLst/>
          </a:prstGeom>
          <a:ln>
            <a:solidFill>
              <a:srgbClr val="9900CC"/>
            </a:solidFill>
            <a:headEnd type="stealth" w="med" len="med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4" name="Straight Arrow Connector 323"/>
          <p:cNvCxnSpPr/>
          <p:nvPr/>
        </p:nvCxnSpPr>
        <p:spPr bwMode="auto">
          <a:xfrm>
            <a:off x="7748588" y="3214688"/>
            <a:ext cx="1109662" cy="522287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 rot="10800000">
            <a:off x="5734050" y="3221038"/>
            <a:ext cx="1924050" cy="852487"/>
          </a:xfrm>
          <a:prstGeom prst="straightConnector1">
            <a:avLst/>
          </a:prstGeom>
          <a:ln>
            <a:solidFill>
              <a:srgbClr val="9900CC"/>
            </a:solidFill>
            <a:headEnd type="stealth" w="med" len="med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flipV="1">
            <a:off x="7740650" y="3554413"/>
            <a:ext cx="1111250" cy="523875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/>
          <p:nvPr/>
        </p:nvCxnSpPr>
        <p:spPr bwMode="auto">
          <a:xfrm rot="5400000" flipH="1" flipV="1">
            <a:off x="7423151" y="3224212"/>
            <a:ext cx="881062" cy="8366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4" name="Straight Arrow Connector 313"/>
          <p:cNvCxnSpPr/>
          <p:nvPr/>
        </p:nvCxnSpPr>
        <p:spPr bwMode="auto">
          <a:xfrm>
            <a:off x="8356600" y="3214688"/>
            <a:ext cx="508000" cy="415925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6" name="Straight Arrow Connector 315"/>
          <p:cNvCxnSpPr/>
          <p:nvPr/>
        </p:nvCxnSpPr>
        <p:spPr bwMode="auto">
          <a:xfrm>
            <a:off x="4676775" y="3644900"/>
            <a:ext cx="563563" cy="4302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8" name="Straight Arrow Connector 317"/>
          <p:cNvCxnSpPr/>
          <p:nvPr/>
        </p:nvCxnSpPr>
        <p:spPr bwMode="auto">
          <a:xfrm rot="5400000" flipH="1" flipV="1">
            <a:off x="5322094" y="3236119"/>
            <a:ext cx="850900" cy="81438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9" name="Straight Arrow Connector 318"/>
          <p:cNvCxnSpPr/>
          <p:nvPr/>
        </p:nvCxnSpPr>
        <p:spPr bwMode="auto">
          <a:xfrm>
            <a:off x="6249988" y="3209925"/>
            <a:ext cx="1119187" cy="86836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 bwMode="auto">
          <a:xfrm rot="16200000" flipH="1">
            <a:off x="7416801" y="3230562"/>
            <a:ext cx="881062" cy="8366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 bwMode="auto">
          <a:xfrm flipV="1">
            <a:off x="8350250" y="3660775"/>
            <a:ext cx="508000" cy="4175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 bwMode="auto">
          <a:xfrm flipV="1">
            <a:off x="6243638" y="3213100"/>
            <a:ext cx="1119187" cy="86836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rot="16200000" flipH="1">
            <a:off x="5315744" y="3240881"/>
            <a:ext cx="850900" cy="81438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 bwMode="auto">
          <a:xfrm flipV="1">
            <a:off x="4678363" y="3282950"/>
            <a:ext cx="4291012" cy="37623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>
            <a:off x="4692650" y="3640138"/>
            <a:ext cx="2111375" cy="446087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V="1">
            <a:off x="4678363" y="3217863"/>
            <a:ext cx="973137" cy="434975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V="1">
            <a:off x="4678363" y="3216275"/>
            <a:ext cx="563562" cy="4302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 bwMode="auto">
          <a:xfrm>
            <a:off x="4684713" y="3641725"/>
            <a:ext cx="4275137" cy="793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 bwMode="auto">
          <a:xfrm>
            <a:off x="4672013" y="3652838"/>
            <a:ext cx="4291012" cy="374650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2" name="Group 120"/>
          <p:cNvGrpSpPr>
            <a:grpSpLocks/>
          </p:cNvGrpSpPr>
          <p:nvPr/>
        </p:nvGrpSpPr>
        <p:grpSpPr bwMode="auto">
          <a:xfrm flipH="1">
            <a:off x="434975" y="3217863"/>
            <a:ext cx="4111625" cy="868362"/>
            <a:chOff x="4667416" y="1902580"/>
            <a:chExt cx="4111840" cy="868683"/>
          </a:xfrm>
        </p:grpSpPr>
        <p:grpSp>
          <p:nvGrpSpPr>
            <p:cNvPr id="13" name="Group 293"/>
            <p:cNvGrpSpPr>
              <a:grpSpLocks/>
            </p:cNvGrpSpPr>
            <p:nvPr/>
          </p:nvGrpSpPr>
          <p:grpSpPr bwMode="auto">
            <a:xfrm>
              <a:off x="4674671" y="1902580"/>
              <a:ext cx="4104585" cy="868683"/>
              <a:chOff x="4827177" y="4286480"/>
              <a:chExt cx="4104585" cy="868683"/>
            </a:xfrm>
          </p:grpSpPr>
          <p:grpSp>
            <p:nvGrpSpPr>
              <p:cNvPr id="14" name="Group 283"/>
              <p:cNvGrpSpPr>
                <a:grpSpLocks/>
              </p:cNvGrpSpPr>
              <p:nvPr/>
            </p:nvGrpSpPr>
            <p:grpSpPr bwMode="auto">
              <a:xfrm flipV="1">
                <a:off x="4830987" y="4718544"/>
                <a:ext cx="4100775" cy="436619"/>
                <a:chOff x="4678587" y="3209664"/>
                <a:chExt cx="4100775" cy="436619"/>
              </a:xfrm>
            </p:grpSpPr>
            <p:cxnSp>
              <p:nvCxnSpPr>
                <p:cNvPr id="130" name="Straight Arrow Connector 129"/>
                <p:cNvCxnSpPr/>
                <p:nvPr/>
              </p:nvCxnSpPr>
              <p:spPr bwMode="auto">
                <a:xfrm flipV="1">
                  <a:off x="4689748" y="3231897"/>
                  <a:ext cx="3062448" cy="41131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Arrow Connector 130"/>
                <p:cNvCxnSpPr/>
                <p:nvPr/>
              </p:nvCxnSpPr>
              <p:spPr bwMode="auto">
                <a:xfrm flipV="1">
                  <a:off x="4681809" y="3365296"/>
                  <a:ext cx="4097553" cy="27791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/>
                <p:cNvCxnSpPr/>
                <p:nvPr/>
              </p:nvCxnSpPr>
              <p:spPr bwMode="auto">
                <a:xfrm flipV="1">
                  <a:off x="4678634" y="3211252"/>
                  <a:ext cx="973189" cy="435135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Arrow Connector 132"/>
                <p:cNvCxnSpPr/>
                <p:nvPr/>
              </p:nvCxnSpPr>
              <p:spPr bwMode="auto">
                <a:xfrm flipV="1">
                  <a:off x="4678634" y="3209664"/>
                  <a:ext cx="563593" cy="431959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288"/>
              <p:cNvGrpSpPr>
                <a:grpSpLocks/>
              </p:cNvGrpSpPr>
              <p:nvPr/>
            </p:nvGrpSpPr>
            <p:grpSpPr bwMode="auto">
              <a:xfrm>
                <a:off x="4827177" y="4286480"/>
                <a:ext cx="4104585" cy="436619"/>
                <a:chOff x="4674777" y="3209664"/>
                <a:chExt cx="4104585" cy="436619"/>
              </a:xfrm>
            </p:grpSpPr>
            <p:cxnSp>
              <p:nvCxnSpPr>
                <p:cNvPr id="126" name="Straight Arrow Connector 125"/>
                <p:cNvCxnSpPr/>
                <p:nvPr/>
              </p:nvCxnSpPr>
              <p:spPr bwMode="auto">
                <a:xfrm flipV="1">
                  <a:off x="4689748" y="3231897"/>
                  <a:ext cx="3062447" cy="41131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/>
                <p:cNvCxnSpPr/>
                <p:nvPr/>
              </p:nvCxnSpPr>
              <p:spPr bwMode="auto">
                <a:xfrm flipV="1">
                  <a:off x="4681809" y="3365296"/>
                  <a:ext cx="4097553" cy="27791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Arrow Connector 127"/>
                <p:cNvCxnSpPr/>
                <p:nvPr/>
              </p:nvCxnSpPr>
              <p:spPr bwMode="auto">
                <a:xfrm flipV="1">
                  <a:off x="4678634" y="3211252"/>
                  <a:ext cx="973189" cy="435135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Arrow Connector 128"/>
                <p:cNvCxnSpPr/>
                <p:nvPr/>
              </p:nvCxnSpPr>
              <p:spPr bwMode="auto">
                <a:xfrm flipV="1">
                  <a:off x="4675459" y="3209664"/>
                  <a:ext cx="563593" cy="431959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3" name="Straight Arrow Connector 122"/>
            <p:cNvCxnSpPr/>
            <p:nvPr/>
          </p:nvCxnSpPr>
          <p:spPr bwMode="auto">
            <a:xfrm flipV="1">
              <a:off x="4667416" y="2337716"/>
              <a:ext cx="4102315" cy="0"/>
            </a:xfrm>
            <a:prstGeom prst="straightConnector1">
              <a:avLst/>
            </a:prstGeom>
            <a:ln>
              <a:solidFill>
                <a:srgbClr val="9900CC"/>
              </a:solidFill>
              <a:headEnd type="none" w="med" len="med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6" name="Rectangle 185"/>
          <p:cNvSpPr/>
          <p:nvPr/>
        </p:nvSpPr>
        <p:spPr bwMode="auto">
          <a:xfrm>
            <a:off x="4792600" y="3134348"/>
            <a:ext cx="4032000" cy="85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he-IL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" name="Rectangle 335"/>
          <p:cNvSpPr>
            <a:spLocks noChangeArrowheads="1"/>
          </p:cNvSpPr>
          <p:nvPr/>
        </p:nvSpPr>
        <p:spPr bwMode="auto">
          <a:xfrm rot="10800000">
            <a:off x="236538" y="3221038"/>
            <a:ext cx="4181475" cy="85566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B514A6">
                  <a:alpha val="79999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rgbClr val="000000"/>
                </a:solidFill>
              </a:rPr>
              <a:t> </a:t>
            </a:r>
            <a:endParaRPr lang="he-IL">
              <a:solidFill>
                <a:srgbClr val="000000"/>
              </a:solidFill>
            </a:endParaRPr>
          </a:p>
        </p:txBody>
      </p:sp>
      <p:sp>
        <p:nvSpPr>
          <p:cNvPr id="200" name="Rectangle 199"/>
          <p:cNvSpPr/>
          <p:nvPr/>
        </p:nvSpPr>
        <p:spPr bwMode="auto">
          <a:xfrm>
            <a:off x="4790390" y="4088435"/>
            <a:ext cx="4032000" cy="85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he-IL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48" name="Rectangle 61"/>
          <p:cNvSpPr>
            <a:spLocks noGrp="1" noChangeArrowheads="1"/>
          </p:cNvSpPr>
          <p:nvPr>
            <p:ph type="title"/>
          </p:nvPr>
        </p:nvSpPr>
        <p:spPr>
          <a:xfrm>
            <a:off x="1641475" y="-76200"/>
            <a:ext cx="6400800" cy="685800"/>
          </a:xfrm>
        </p:spPr>
        <p:txBody>
          <a:bodyPr anchor="t"/>
          <a:lstStyle/>
          <a:p>
            <a:pPr eaLnBrk="1" hangingPunct="1"/>
            <a:r>
              <a:rPr lang="en-US" smtClean="0"/>
              <a:t>Operation principles: </a:t>
            </a:r>
            <a:r>
              <a:rPr lang="en-US" noProof="1" smtClean="0"/>
              <a:t>HOD system cross section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1600" smtClean="0"/>
              <a:t>RZ104-11 a member of RZ series HOD system</a:t>
            </a:r>
          </a:p>
        </p:txBody>
      </p:sp>
      <p:sp>
        <p:nvSpPr>
          <p:cNvPr id="202" name="Rectangle 201"/>
          <p:cNvSpPr/>
          <p:nvPr/>
        </p:nvSpPr>
        <p:spPr bwMode="auto">
          <a:xfrm>
            <a:off x="399365" y="3134412"/>
            <a:ext cx="4032000" cy="85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he-IL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6" name="Rectangle 205"/>
          <p:cNvSpPr/>
          <p:nvPr/>
        </p:nvSpPr>
        <p:spPr bwMode="auto">
          <a:xfrm>
            <a:off x="399365" y="4088435"/>
            <a:ext cx="4032000" cy="85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he-IL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 rot="5400000" flipH="1">
            <a:off x="6808787" y="3146426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rot="16200000" flipH="1" flipV="1">
            <a:off x="6754813" y="3149600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 bwMode="auto">
          <a:xfrm rot="5400000" flipH="1">
            <a:off x="7683500" y="3152776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 bwMode="auto">
          <a:xfrm rot="16200000" flipH="1" flipV="1">
            <a:off x="7629526" y="3155950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rot="5400000" flipH="1" flipV="1">
            <a:off x="5618162" y="3152776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 rot="16200000" flipH="1">
            <a:off x="5668963" y="3155950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 bwMode="auto">
          <a:xfrm rot="5400000" flipH="1">
            <a:off x="6184900" y="3151188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 bwMode="auto">
          <a:xfrm rot="16200000" flipH="1" flipV="1">
            <a:off x="6130926" y="3154362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 bwMode="auto">
          <a:xfrm rot="5400000" flipH="1">
            <a:off x="8302625" y="3148013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 bwMode="auto">
          <a:xfrm rot="16200000" flipH="1" flipV="1">
            <a:off x="8247063" y="3151187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5400000" flipH="1" flipV="1">
            <a:off x="7339012" y="3154363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7389813" y="3157537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5268913" y="3160712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rot="5400000" flipH="1" flipV="1">
            <a:off x="5218112" y="3157538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 bwMode="auto">
          <a:xfrm rot="16200000" flipH="1">
            <a:off x="5224462" y="4083051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rot="16200000" flipH="1" flipV="1">
            <a:off x="8295481" y="4085432"/>
            <a:ext cx="85725" cy="52388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 bwMode="auto">
          <a:xfrm rot="16200000" flipH="1">
            <a:off x="7346156" y="4087019"/>
            <a:ext cx="84138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 bwMode="auto">
          <a:xfrm rot="16200000" flipH="1">
            <a:off x="5624512" y="4087813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 bwMode="auto">
          <a:xfrm rot="5400000" flipH="1" flipV="1">
            <a:off x="5676901" y="4087812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rot="16200000" flipH="1" flipV="1">
            <a:off x="7677150" y="4087813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rot="5400000" flipH="1">
            <a:off x="7623176" y="4087812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 bwMode="auto">
          <a:xfrm rot="5400000" flipH="1" flipV="1">
            <a:off x="7397751" y="4086225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 bwMode="auto">
          <a:xfrm rot="5400000" flipH="1" flipV="1">
            <a:off x="5275263" y="4083050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rot="5400000" flipH="1">
            <a:off x="8240713" y="4092575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 rot="16200000" flipH="1" flipV="1">
            <a:off x="6178550" y="4089401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rot="5400000" flipH="1">
            <a:off x="6124576" y="4089400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16200000" flipH="1" flipV="1">
            <a:off x="6823075" y="4086226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rot="5400000" flipH="1">
            <a:off x="6769101" y="4089400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" name="Group 119"/>
          <p:cNvGrpSpPr>
            <a:grpSpLocks/>
          </p:cNvGrpSpPr>
          <p:nvPr/>
        </p:nvGrpSpPr>
        <p:grpSpPr bwMode="auto">
          <a:xfrm flipH="1">
            <a:off x="252413" y="3128963"/>
            <a:ext cx="4297362" cy="1031875"/>
            <a:chOff x="4672146" y="3122947"/>
            <a:chExt cx="4297431" cy="1031428"/>
          </a:xfrm>
        </p:grpSpPr>
        <p:cxnSp>
          <p:nvCxnSpPr>
            <p:cNvPr id="147" name="Straight Connector 146"/>
            <p:cNvCxnSpPr/>
            <p:nvPr/>
          </p:nvCxnSpPr>
          <p:spPr bwMode="auto">
            <a:xfrm rot="16200000" flipH="1">
              <a:off x="5224624" y="4076610"/>
              <a:ext cx="85688" cy="50801"/>
            </a:xfrm>
            <a:prstGeom prst="line">
              <a:avLst/>
            </a:prstGeom>
            <a:ln>
              <a:solidFill>
                <a:srgbClr val="9900CC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8" name="Group 118"/>
            <p:cNvGrpSpPr>
              <a:grpSpLocks/>
            </p:cNvGrpSpPr>
            <p:nvPr/>
          </p:nvGrpSpPr>
          <p:grpSpPr bwMode="auto">
            <a:xfrm>
              <a:off x="4672146" y="3122947"/>
              <a:ext cx="4297431" cy="1031428"/>
              <a:chOff x="4672146" y="3129297"/>
              <a:chExt cx="4297431" cy="1031428"/>
            </a:xfrm>
          </p:grpSpPr>
          <p:cxnSp>
            <p:nvCxnSpPr>
              <p:cNvPr id="149" name="Straight Connector 148"/>
              <p:cNvCxnSpPr/>
              <p:nvPr/>
            </p:nvCxnSpPr>
            <p:spPr bwMode="auto">
              <a:xfrm rot="16200000" flipH="1" flipV="1">
                <a:off x="8294898" y="4086134"/>
                <a:ext cx="85688" cy="50801"/>
              </a:xfrm>
              <a:prstGeom prst="line">
                <a:avLst/>
              </a:prstGeom>
              <a:ln>
                <a:solidFill>
                  <a:srgbClr val="9900C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9" name="Group 117"/>
              <p:cNvGrpSpPr>
                <a:grpSpLocks/>
              </p:cNvGrpSpPr>
              <p:nvPr/>
            </p:nvGrpSpPr>
            <p:grpSpPr bwMode="auto">
              <a:xfrm>
                <a:off x="4672146" y="3129297"/>
                <a:ext cx="4297431" cy="1031428"/>
                <a:chOff x="4672146" y="3122947"/>
                <a:chExt cx="4297431" cy="1031428"/>
              </a:xfrm>
            </p:grpSpPr>
            <p:cxnSp>
              <p:nvCxnSpPr>
                <p:cNvPr id="151" name="Straight Connector 150"/>
                <p:cNvCxnSpPr/>
                <p:nvPr/>
              </p:nvCxnSpPr>
              <p:spPr bwMode="auto">
                <a:xfrm rot="16200000" flipH="1">
                  <a:off x="7346351" y="4080577"/>
                  <a:ext cx="84102" cy="50801"/>
                </a:xfrm>
                <a:prstGeom prst="line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grpSp>
              <p:nvGrpSpPr>
                <p:cNvPr id="20" name="Group 116"/>
                <p:cNvGrpSpPr>
                  <a:grpSpLocks/>
                </p:cNvGrpSpPr>
                <p:nvPr/>
              </p:nvGrpSpPr>
              <p:grpSpPr bwMode="auto">
                <a:xfrm>
                  <a:off x="4672146" y="3122947"/>
                  <a:ext cx="4297431" cy="1031428"/>
                  <a:chOff x="4672146" y="3122947"/>
                  <a:chExt cx="4297431" cy="1031428"/>
                </a:xfrm>
              </p:grpSpPr>
              <p:cxnSp>
                <p:nvCxnSpPr>
                  <p:cNvPr id="153" name="Straight Arrow Connector 152"/>
                  <p:cNvCxnSpPr/>
                  <p:nvPr/>
                </p:nvCxnSpPr>
                <p:spPr bwMode="auto">
                  <a:xfrm flipV="1">
                    <a:off x="6891507" y="3635487"/>
                    <a:ext cx="2078070" cy="430027"/>
                  </a:xfrm>
                  <a:prstGeom prst="straightConnector1">
                    <a:avLst/>
                  </a:prstGeom>
                  <a:ln>
                    <a:solidFill>
                      <a:srgbClr val="9900CC"/>
                    </a:solidFill>
                    <a:headEnd type="none" w="med" len="med"/>
                    <a:tailEnd type="stealth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4672146" y="3122947"/>
                    <a:ext cx="4297431" cy="1031428"/>
                    <a:chOff x="4672146" y="3122947"/>
                    <a:chExt cx="4297431" cy="1031428"/>
                  </a:xfrm>
                </p:grpSpPr>
                <p:cxnSp>
                  <p:nvCxnSpPr>
                    <p:cNvPr id="155" name="Straight Arrow Connector 154"/>
                    <p:cNvCxnSpPr/>
                    <p:nvPr/>
                  </p:nvCxnSpPr>
                  <p:spPr bwMode="auto">
                    <a:xfrm flipV="1">
                      <a:off x="4678496" y="3207048"/>
                      <a:ext cx="2111409" cy="445895"/>
                    </a:xfrm>
                    <a:prstGeom prst="straightConnector1">
                      <a:avLst/>
                    </a:prstGeom>
                    <a:ln>
                      <a:solidFill>
                        <a:srgbClr val="9900CC"/>
                      </a:solidFill>
                      <a:headEnd type="none" w="med" len="med"/>
                      <a:tailEnd type="stealth"/>
                    </a:ln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Straight Connector 155"/>
                    <p:cNvCxnSpPr/>
                    <p:nvPr/>
                  </p:nvCxnSpPr>
                  <p:spPr bwMode="auto">
                    <a:xfrm rot="5400000" flipH="1">
                      <a:off x="6808975" y="3140391"/>
                      <a:ext cx="85688" cy="50801"/>
                    </a:xfrm>
                    <a:prstGeom prst="line">
                      <a:avLst/>
                    </a:prstGeom>
                    <a:ln>
                      <a:solidFill>
                        <a:srgbClr val="9900CC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Straight Connector 156"/>
                    <p:cNvCxnSpPr/>
                    <p:nvPr/>
                  </p:nvCxnSpPr>
                  <p:spPr bwMode="auto">
                    <a:xfrm rot="16200000" flipH="1" flipV="1">
                      <a:off x="6754998" y="3143564"/>
                      <a:ext cx="88861" cy="47626"/>
                    </a:xfrm>
                    <a:prstGeom prst="line">
                      <a:avLst/>
                    </a:prstGeom>
                    <a:ln>
                      <a:solidFill>
                        <a:srgbClr val="9900CC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Straight Arrow Connector 157"/>
                    <p:cNvCxnSpPr/>
                    <p:nvPr/>
                  </p:nvCxnSpPr>
                  <p:spPr bwMode="auto">
                    <a:xfrm>
                      <a:off x="6877218" y="3208635"/>
                      <a:ext cx="2076483" cy="430026"/>
                    </a:xfrm>
                    <a:prstGeom prst="straightConnector1">
                      <a:avLst/>
                    </a:prstGeom>
                    <a:ln>
                      <a:solidFill>
                        <a:srgbClr val="9900CC"/>
                      </a:solidFill>
                      <a:headEnd type="none" w="med" len="med"/>
                      <a:tailEnd type="stealth"/>
                    </a:ln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72146" y="3124541"/>
                      <a:ext cx="4297431" cy="1029834"/>
                      <a:chOff x="4672146" y="3124541"/>
                      <a:chExt cx="4297431" cy="1029834"/>
                    </a:xfrm>
                  </p:grpSpPr>
                  <p:cxnSp>
                    <p:nvCxnSpPr>
                      <p:cNvPr id="160" name="Straight Arrow Connector 159"/>
                      <p:cNvCxnSpPr/>
                      <p:nvPr/>
                    </p:nvCxnSpPr>
                    <p:spPr bwMode="auto">
                      <a:xfrm>
                        <a:off x="4676908" y="3632313"/>
                        <a:ext cx="973154" cy="436374"/>
                      </a:xfrm>
                      <a:prstGeom prst="straightConnector1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stealth"/>
                      </a:ln>
                    </p:spPr>
                    <p:style>
                      <a:lnRef idx="2">
                        <a:schemeClr val="accent5"/>
                      </a:lnRef>
                      <a:fillRef idx="0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" name="Straight Connector 160"/>
                      <p:cNvCxnSpPr/>
                      <p:nvPr/>
                    </p:nvCxnSpPr>
                    <p:spPr bwMode="auto">
                      <a:xfrm rot="16200000" flipH="1">
                        <a:off x="5624681" y="4081370"/>
                        <a:ext cx="85688" cy="50801"/>
                      </a:xfrm>
                      <a:prstGeom prst="line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2"/>
                      </a:lnRef>
                      <a:fillRef idx="0">
                        <a:schemeClr val="accent2"/>
                      </a:fillRef>
                      <a:effectRef idx="1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" name="Straight Connector 161"/>
                      <p:cNvCxnSpPr/>
                      <p:nvPr/>
                    </p:nvCxnSpPr>
                    <p:spPr bwMode="auto">
                      <a:xfrm rot="5400000" flipH="1" flipV="1">
                        <a:off x="5676275" y="4082164"/>
                        <a:ext cx="88862" cy="46038"/>
                      </a:xfrm>
                      <a:prstGeom prst="line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2"/>
                      </a:lnRef>
                      <a:fillRef idx="0">
                        <a:schemeClr val="accent2"/>
                      </a:fillRef>
                      <a:effectRef idx="1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" name="Straight Arrow Connector 162"/>
                      <p:cNvCxnSpPr/>
                      <p:nvPr/>
                    </p:nvCxnSpPr>
                    <p:spPr bwMode="auto">
                      <a:xfrm rot="10800000" flipV="1">
                        <a:off x="5740550" y="3211808"/>
                        <a:ext cx="1924081" cy="852118"/>
                      </a:xfrm>
                      <a:prstGeom prst="straightConnector1">
                        <a:avLst/>
                      </a:prstGeom>
                      <a:ln>
                        <a:solidFill>
                          <a:srgbClr val="9900CC"/>
                        </a:solidFill>
                        <a:headEnd type="stealth" w="med" len="med"/>
                        <a:tailEnd type="none"/>
                      </a:ln>
                    </p:spPr>
                    <p:style>
                      <a:lnRef idx="2">
                        <a:schemeClr val="accent5"/>
                      </a:lnRef>
                      <a:fillRef idx="0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" name="Straight Connector 163"/>
                      <p:cNvCxnSpPr/>
                      <p:nvPr/>
                    </p:nvCxnSpPr>
                    <p:spPr bwMode="auto">
                      <a:xfrm rot="5400000" flipH="1">
                        <a:off x="7683702" y="3146738"/>
                        <a:ext cx="85688" cy="50801"/>
                      </a:xfrm>
                      <a:prstGeom prst="line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2"/>
                      </a:lnRef>
                      <a:fillRef idx="0">
                        <a:schemeClr val="accent2"/>
                      </a:fillRef>
                      <a:effectRef idx="1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5" name="Straight Connector 164"/>
                      <p:cNvCxnSpPr/>
                      <p:nvPr/>
                    </p:nvCxnSpPr>
                    <p:spPr bwMode="auto">
                      <a:xfrm rot="16200000" flipH="1" flipV="1">
                        <a:off x="7629725" y="3149911"/>
                        <a:ext cx="88862" cy="47626"/>
                      </a:xfrm>
                      <a:prstGeom prst="line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2"/>
                      </a:lnRef>
                      <a:fillRef idx="0">
                        <a:schemeClr val="accent2"/>
                      </a:fillRef>
                      <a:effectRef idx="1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6" name="Straight Arrow Connector 165"/>
                      <p:cNvCxnSpPr/>
                      <p:nvPr/>
                    </p:nvCxnSpPr>
                    <p:spPr bwMode="auto">
                      <a:xfrm>
                        <a:off x="7747182" y="3207047"/>
                        <a:ext cx="1111268" cy="523648"/>
                      </a:xfrm>
                      <a:prstGeom prst="straightConnector1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stealth"/>
                      </a:ln>
                    </p:spPr>
                    <p:style>
                      <a:lnRef idx="2">
                        <a:schemeClr val="accent5"/>
                      </a:lnRef>
                      <a:fillRef idx="0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3" name="Group 1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72146" y="3124541"/>
                        <a:ext cx="4297431" cy="1029834"/>
                        <a:chOff x="4672146" y="3124541"/>
                        <a:chExt cx="4297431" cy="1029834"/>
                      </a:xfrm>
                    </p:grpSpPr>
                    <p:cxnSp>
                      <p:nvCxnSpPr>
                        <p:cNvPr id="168" name="Straight Connector 167"/>
                        <p:cNvCxnSpPr/>
                        <p:nvPr/>
                      </p:nvCxnSpPr>
                      <p:spPr bwMode="auto">
                        <a:xfrm rot="5400000" flipH="1" flipV="1">
                          <a:off x="5618330" y="3146738"/>
                          <a:ext cx="85688" cy="50801"/>
                        </a:xfrm>
                        <a:prstGeom prst="line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2"/>
                        </a:lnRef>
                        <a:fillRef idx="0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" name="Straight Connector 168"/>
                        <p:cNvCxnSpPr/>
                        <p:nvPr/>
                      </p:nvCxnSpPr>
                      <p:spPr bwMode="auto">
                        <a:xfrm rot="16200000" flipH="1">
                          <a:off x="5669131" y="3149911"/>
                          <a:ext cx="88862" cy="47626"/>
                        </a:xfrm>
                        <a:prstGeom prst="line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2"/>
                        </a:lnRef>
                        <a:fillRef idx="0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0" name="Straight Arrow Connector 169"/>
                        <p:cNvCxnSpPr/>
                        <p:nvPr/>
                      </p:nvCxnSpPr>
                      <p:spPr bwMode="auto">
                        <a:xfrm rot="10800000">
                          <a:off x="5734200" y="3214982"/>
                          <a:ext cx="1924081" cy="852118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stealth" w="med" len="med"/>
                          <a:tailEnd type="none"/>
                        </a:ln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1" name="Straight Connector 170"/>
                        <p:cNvCxnSpPr/>
                        <p:nvPr/>
                      </p:nvCxnSpPr>
                      <p:spPr bwMode="auto">
                        <a:xfrm rot="16200000" flipH="1" flipV="1">
                          <a:off x="7677351" y="4081370"/>
                          <a:ext cx="85688" cy="50801"/>
                        </a:xfrm>
                        <a:prstGeom prst="line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2"/>
                        </a:lnRef>
                        <a:fillRef idx="0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2" name="Straight Connector 171"/>
                        <p:cNvCxnSpPr/>
                        <p:nvPr/>
                      </p:nvCxnSpPr>
                      <p:spPr bwMode="auto">
                        <a:xfrm rot="5400000" flipH="1">
                          <a:off x="7623375" y="4081370"/>
                          <a:ext cx="88862" cy="47626"/>
                        </a:xfrm>
                        <a:prstGeom prst="line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2"/>
                        </a:lnRef>
                        <a:fillRef idx="0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" name="Straight Arrow Connector 172"/>
                        <p:cNvCxnSpPr/>
                        <p:nvPr/>
                      </p:nvCxnSpPr>
                      <p:spPr bwMode="auto">
                        <a:xfrm flipV="1">
                          <a:off x="7740832" y="3548213"/>
                          <a:ext cx="1111268" cy="523648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stealth"/>
                        </a:ln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5" name="Group 11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672146" y="3124541"/>
                          <a:ext cx="4297431" cy="1029834"/>
                          <a:chOff x="4672146" y="3124541"/>
                          <a:chExt cx="4297431" cy="1029834"/>
                        </a:xfrm>
                      </p:grpSpPr>
                      <p:cxnSp>
                        <p:nvCxnSpPr>
                          <p:cNvPr id="175" name="Straight Connector 174"/>
                          <p:cNvCxnSpPr/>
                          <p:nvPr/>
                        </p:nvCxnSpPr>
                        <p:spPr bwMode="auto">
                          <a:xfrm rot="5400000" flipH="1">
                            <a:off x="6185078" y="3145151"/>
                            <a:ext cx="85688" cy="50801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6" name="Straight Connector 175"/>
                          <p:cNvCxnSpPr/>
                          <p:nvPr/>
                        </p:nvCxnSpPr>
                        <p:spPr bwMode="auto">
                          <a:xfrm rot="16200000" flipH="1" flipV="1">
                            <a:off x="6131101" y="3148324"/>
                            <a:ext cx="88862" cy="4762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7" name="Straight Connector 176"/>
                          <p:cNvCxnSpPr/>
                          <p:nvPr/>
                        </p:nvCxnSpPr>
                        <p:spPr bwMode="auto">
                          <a:xfrm rot="5400000" flipH="1" flipV="1">
                            <a:off x="7396359" y="4079784"/>
                            <a:ext cx="88862" cy="4762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8" name="Straight Arrow Connector 177"/>
                          <p:cNvCxnSpPr/>
                          <p:nvPr/>
                        </p:nvCxnSpPr>
                        <p:spPr bwMode="auto">
                          <a:xfrm rot="5400000" flipH="1" flipV="1">
                            <a:off x="7422731" y="3217173"/>
                            <a:ext cx="882268" cy="836626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9" name="Straight Connector 178"/>
                          <p:cNvCxnSpPr/>
                          <p:nvPr/>
                        </p:nvCxnSpPr>
                        <p:spPr bwMode="auto">
                          <a:xfrm rot="5400000" flipH="1">
                            <a:off x="8302043" y="3141183"/>
                            <a:ext cx="85688" cy="52389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0" name="Straight Connector 179"/>
                          <p:cNvCxnSpPr/>
                          <p:nvPr/>
                        </p:nvCxnSpPr>
                        <p:spPr bwMode="auto">
                          <a:xfrm rot="16200000" flipH="1" flipV="1">
                            <a:off x="8247272" y="3145150"/>
                            <a:ext cx="88862" cy="4762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1" name="Straight Arrow Connector 180"/>
                          <p:cNvCxnSpPr/>
                          <p:nvPr/>
                        </p:nvCxnSpPr>
                        <p:spPr bwMode="auto">
                          <a:xfrm>
                            <a:off x="8356792" y="3207047"/>
                            <a:ext cx="508008" cy="417332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2" name="Straight Arrow Connector 181"/>
                          <p:cNvCxnSpPr/>
                          <p:nvPr/>
                        </p:nvCxnSpPr>
                        <p:spPr bwMode="auto">
                          <a:xfrm>
                            <a:off x="4676908" y="3638660"/>
                            <a:ext cx="563572" cy="430027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3" name="Straight Connector 182"/>
                          <p:cNvCxnSpPr/>
                          <p:nvPr/>
                        </p:nvCxnSpPr>
                        <p:spPr bwMode="auto">
                          <a:xfrm rot="5400000" flipH="1" flipV="1">
                            <a:off x="5275425" y="4076610"/>
                            <a:ext cx="88862" cy="4762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4" name="Straight Arrow Connector 183"/>
                          <p:cNvCxnSpPr/>
                          <p:nvPr/>
                        </p:nvCxnSpPr>
                        <p:spPr bwMode="auto">
                          <a:xfrm rot="5400000" flipH="1" flipV="1">
                            <a:off x="5322428" y="3229873"/>
                            <a:ext cx="850532" cy="814401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5" name="Straight Arrow Connector 184"/>
                          <p:cNvCxnSpPr/>
                          <p:nvPr/>
                        </p:nvCxnSpPr>
                        <p:spPr bwMode="auto">
                          <a:xfrm>
                            <a:off x="6250146" y="3203874"/>
                            <a:ext cx="1119205" cy="867987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7" name="Group 11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672146" y="3130121"/>
                            <a:ext cx="4297431" cy="1024254"/>
                            <a:chOff x="4672146" y="3130121"/>
                            <a:chExt cx="4297431" cy="1024254"/>
                          </a:xfrm>
                        </p:grpSpPr>
                        <p:cxnSp>
                          <p:nvCxnSpPr>
                            <p:cNvPr id="187" name="Straight Connector 186"/>
                            <p:cNvCxnSpPr/>
                            <p:nvPr/>
                          </p:nvCxnSpPr>
                          <p:spPr bwMode="auto">
                            <a:xfrm rot="5400000" flipH="1" flipV="1">
                              <a:off x="7339208" y="3148325"/>
                              <a:ext cx="85688" cy="50801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1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88" name="Straight Connector 29"/>
                            <p:cNvCxnSpPr/>
                            <p:nvPr/>
                          </p:nvCxnSpPr>
                          <p:spPr bwMode="auto">
                            <a:xfrm rot="16200000" flipH="1">
                              <a:off x="7390009" y="3151498"/>
                              <a:ext cx="88861" cy="47626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1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89" name="Straight Arrow Connector 188"/>
                            <p:cNvCxnSpPr/>
                            <p:nvPr/>
                          </p:nvCxnSpPr>
                          <p:spPr bwMode="auto">
                            <a:xfrm rot="16200000" flipH="1">
                              <a:off x="7417175" y="3225901"/>
                              <a:ext cx="880681" cy="836626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stealth"/>
                            </a:ln>
                          </p:spPr>
                          <p:style>
                            <a:lnRef idx="2">
                              <a:schemeClr val="accent5"/>
                            </a:lnRef>
                            <a:fillRef idx="0">
                              <a:schemeClr val="accent5"/>
                            </a:fillRef>
                            <a:effectRef idx="1">
                              <a:schemeClr val="accent5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90" name="Straight Connector 189"/>
                            <p:cNvCxnSpPr/>
                            <p:nvPr/>
                          </p:nvCxnSpPr>
                          <p:spPr bwMode="auto">
                            <a:xfrm rot="5400000" flipH="1">
                              <a:off x="8240922" y="4086131"/>
                              <a:ext cx="88861" cy="47626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1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91" name="Straight Arrow Connector 190"/>
                            <p:cNvCxnSpPr/>
                            <p:nvPr/>
                          </p:nvCxnSpPr>
                          <p:spPr bwMode="auto">
                            <a:xfrm flipV="1">
                              <a:off x="8348855" y="3656116"/>
                              <a:ext cx="509595" cy="415745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stealth"/>
                            </a:ln>
                          </p:spPr>
                          <p:style>
                            <a:lnRef idx="2">
                              <a:schemeClr val="accent5"/>
                            </a:lnRef>
                            <a:fillRef idx="0">
                              <a:schemeClr val="accent5"/>
                            </a:fillRef>
                            <a:effectRef idx="1">
                              <a:schemeClr val="accent5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33" name="Group 11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672146" y="3133960"/>
                              <a:ext cx="4297431" cy="1017871"/>
                              <a:chOff x="4672146" y="3133960"/>
                              <a:chExt cx="4297431" cy="1017871"/>
                            </a:xfrm>
                          </p:grpSpPr>
                          <p:cxnSp>
                            <p:nvCxnSpPr>
                              <p:cNvPr id="193" name="Straight Connector 192"/>
                              <p:cNvCxnSpPr/>
                              <p:nvPr/>
                            </p:nvCxnSpPr>
                            <p:spPr bwMode="auto">
                              <a:xfrm rot="16200000" flipH="1" flipV="1">
                                <a:off x="6178727" y="4082957"/>
                                <a:ext cx="85688" cy="50801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900CC"/>
                                </a:solidFill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2"/>
                              </a:lnRef>
                              <a:fillRef idx="0">
                                <a:schemeClr val="accent2"/>
                              </a:fillRef>
                              <a:effectRef idx="1">
                                <a:schemeClr val="accent2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94" name="Straight Connector 193"/>
                              <p:cNvCxnSpPr/>
                              <p:nvPr/>
                            </p:nvCxnSpPr>
                            <p:spPr bwMode="auto">
                              <a:xfrm rot="5400000" flipH="1">
                                <a:off x="6124751" y="4082957"/>
                                <a:ext cx="88862" cy="47626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900CC"/>
                                </a:solidFill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2"/>
                              </a:lnRef>
                              <a:fillRef idx="0">
                                <a:schemeClr val="accent2"/>
                              </a:fillRef>
                              <a:effectRef idx="1">
                                <a:schemeClr val="accent2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95" name="Straight Connector 194"/>
                              <p:cNvCxnSpPr/>
                              <p:nvPr/>
                            </p:nvCxnSpPr>
                            <p:spPr bwMode="auto">
                              <a:xfrm rot="16200000" flipH="1">
                                <a:off x="5269075" y="3154671"/>
                                <a:ext cx="88862" cy="47626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900CC"/>
                                </a:solidFill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2"/>
                              </a:lnRef>
                              <a:fillRef idx="0">
                                <a:schemeClr val="accent2"/>
                              </a:fillRef>
                              <a:effectRef idx="1">
                                <a:schemeClr val="accent2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96" name="Straight Arrow Connector 195"/>
                              <p:cNvCxnSpPr/>
                              <p:nvPr/>
                            </p:nvCxnSpPr>
                            <p:spPr bwMode="auto">
                              <a:xfrm flipV="1">
                                <a:off x="6243796" y="3207047"/>
                                <a:ext cx="1119205" cy="867987"/>
                              </a:xfrm>
                              <a:prstGeom prst="straightConnector1">
                                <a:avLst/>
                              </a:prstGeom>
                              <a:ln>
                                <a:solidFill>
                                  <a:srgbClr val="9900CC"/>
                                </a:solidFill>
                                <a:headEnd type="none" w="med" len="med"/>
                                <a:tailEnd type="stealth"/>
                              </a:ln>
                            </p:spPr>
                            <p:style>
                              <a:lnRef idx="2">
                                <a:schemeClr val="accent5"/>
                              </a:lnRef>
                              <a:fillRef idx="0">
                                <a:schemeClr val="accent5"/>
                              </a:fillRef>
                              <a:effectRef idx="1">
                                <a:schemeClr val="accent5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grpSp>
                            <p:nvGrpSpPr>
                              <p:cNvPr id="34" name="Group 109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4672146" y="3133961"/>
                                <a:ext cx="4297431" cy="1017870"/>
                                <a:chOff x="4672146" y="3133961"/>
                                <a:chExt cx="4297431" cy="1017870"/>
                              </a:xfrm>
                            </p:grpSpPr>
                            <p:cxnSp>
                              <p:nvCxnSpPr>
                                <p:cNvPr id="198" name="Straight Connector 197"/>
                                <p:cNvCxnSpPr/>
                                <p:nvPr/>
                              </p:nvCxnSpPr>
                              <p:spPr bwMode="auto">
                                <a:xfrm rot="5400000" flipH="1" flipV="1">
                                  <a:off x="5217480" y="3150704"/>
                                  <a:ext cx="85688" cy="5238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9900CC"/>
                                  </a:solidFill>
                                  <a:headEnd type="none" w="med" len="med"/>
                                  <a:tailEnd type="none" w="med" len="med"/>
                                </a:ln>
                              </p:spPr>
                              <p:style>
                                <a:lnRef idx="2">
                                  <a:schemeClr val="accent2"/>
                                </a:lnRef>
                                <a:fillRef idx="0">
                                  <a:schemeClr val="accent2"/>
                                </a:fillRef>
                                <a:effectRef idx="1">
                                  <a:schemeClr val="accent2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99" name="Straight Arrow Connector 198"/>
                                <p:cNvCxnSpPr/>
                                <p:nvPr/>
                              </p:nvCxnSpPr>
                              <p:spPr bwMode="auto">
                                <a:xfrm rot="16200000" flipH="1">
                                  <a:off x="5316078" y="3234633"/>
                                  <a:ext cx="850532" cy="814401"/>
                                </a:xfrm>
                                <a:prstGeom prst="straightConnector1">
                                  <a:avLst/>
                                </a:prstGeom>
                                <a:ln>
                                  <a:solidFill>
                                    <a:srgbClr val="9900CC"/>
                                  </a:solidFill>
                                  <a:headEnd type="none" w="med" len="med"/>
                                  <a:tailEnd type="stealth"/>
                                </a:ln>
                              </p:spPr>
                              <p:style>
                                <a:lnRef idx="2">
                                  <a:schemeClr val="accent5"/>
                                </a:lnRef>
                                <a:fillRef idx="0">
                                  <a:schemeClr val="accent5"/>
                                </a:fillRef>
                                <a:effectRef idx="1">
                                  <a:schemeClr val="accent5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36" name="Group 108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4672146" y="3209664"/>
                                  <a:ext cx="4297431" cy="942167"/>
                                  <a:chOff x="4672146" y="3209664"/>
                                  <a:chExt cx="4297431" cy="942167"/>
                                </a:xfrm>
                              </p:grpSpPr>
                              <p:cxnSp>
                                <p:nvCxnSpPr>
                                  <p:cNvPr id="201" name="Straight Arrow Connector 200"/>
                                  <p:cNvCxnSpPr/>
                                  <p:nvPr/>
                                </p:nvCxnSpPr>
                                <p:spPr bwMode="auto">
                                  <a:xfrm flipV="1">
                                    <a:off x="4678496" y="3276867"/>
                                    <a:ext cx="4291081" cy="376075"/>
                                  </a:xfrm>
                                  <a:prstGeom prst="straightConnector1">
                                    <a:avLst/>
                                  </a:prstGeom>
                                  <a:ln>
                                    <a:solidFill>
                                      <a:srgbClr val="9900CC"/>
                                    </a:solidFill>
                                    <a:headEnd type="none" w="med" len="med"/>
                                    <a:tailEnd type="stealth"/>
                                  </a:ln>
                                </p:spPr>
                                <p:style>
                                  <a:lnRef idx="2">
                                    <a:schemeClr val="accent5"/>
                                  </a:lnRef>
                                  <a:fillRef idx="0">
                                    <a:schemeClr val="accent5"/>
                                  </a:fillRef>
                                  <a:effectRef idx="1">
                                    <a:schemeClr val="accent5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grpSp>
                                <p:nvGrpSpPr>
                                  <p:cNvPr id="37" name="Group 107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4672146" y="3209664"/>
                                    <a:ext cx="4291251" cy="942167"/>
                                    <a:chOff x="4672146" y="3209664"/>
                                    <a:chExt cx="4291251" cy="942167"/>
                                  </a:xfrm>
                                </p:grpSpPr>
                                <p:cxnSp>
                                  <p:nvCxnSpPr>
                                    <p:cNvPr id="203" name="Straight Arrow Connector 202"/>
                                    <p:cNvCxnSpPr/>
                                    <p:nvPr/>
                                  </p:nvCxnSpPr>
                                  <p:spPr bwMode="auto">
                                    <a:xfrm>
                                      <a:off x="4692783" y="3633900"/>
                                      <a:ext cx="2111409" cy="445894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rgbClr val="9900CC"/>
                                      </a:solidFill>
                                      <a:headEnd type="none" w="med" len="med"/>
                                      <a:tailEnd type="stealth"/>
                                    </a:ln>
                                  </p:spPr>
                                  <p:style>
                                    <a:lnRef idx="2">
                                      <a:schemeClr val="accent5"/>
                                    </a:lnRef>
                                    <a:fillRef idx="0">
                                      <a:schemeClr val="accent5"/>
                                    </a:fillRef>
                                    <a:effectRef idx="1">
                                      <a:schemeClr val="accent5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204" name="Straight Connector 203"/>
                                    <p:cNvCxnSpPr/>
                                    <p:nvPr/>
                                  </p:nvCxnSpPr>
                                  <p:spPr bwMode="auto">
                                    <a:xfrm rot="16200000" flipH="1" flipV="1">
                                      <a:off x="6823263" y="4079784"/>
                                      <a:ext cx="85688" cy="50801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9900CC"/>
                                      </a:solidFill>
                                      <a:headEnd type="none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2">
                                      <a:schemeClr val="accent2"/>
                                    </a:lnRef>
                                    <a:fillRef idx="0">
                                      <a:schemeClr val="accent2"/>
                                    </a:fillRef>
                                    <a:effectRef idx="1">
                                      <a:schemeClr val="accent2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205" name="Straight Connector 204"/>
                                    <p:cNvCxnSpPr/>
                                    <p:nvPr/>
                                  </p:nvCxnSpPr>
                                  <p:spPr bwMode="auto">
                                    <a:xfrm rot="5400000" flipH="1">
                                      <a:off x="6769287" y="4082957"/>
                                      <a:ext cx="88862" cy="47626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9900CC"/>
                                      </a:solidFill>
                                      <a:headEnd type="none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2">
                                      <a:schemeClr val="accent2"/>
                                    </a:lnRef>
                                    <a:fillRef idx="0">
                                      <a:schemeClr val="accent2"/>
                                    </a:fillRef>
                                    <a:effectRef idx="1">
                                      <a:schemeClr val="accent2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grpSp>
                                  <p:nvGrpSpPr>
                                    <p:cNvPr id="39" name="Group 106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4672146" y="3209664"/>
                                      <a:ext cx="4291251" cy="811746"/>
                                      <a:chOff x="4672146" y="3209664"/>
                                      <a:chExt cx="4291251" cy="811746"/>
                                    </a:xfrm>
                                  </p:grpSpPr>
                                  <p:grpSp>
                                    <p:nvGrpSpPr>
                                      <p:cNvPr id="40" name="Group 105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4678587" y="3209664"/>
                                        <a:ext cx="4280579" cy="436619"/>
                                        <a:chOff x="4678587" y="3209664"/>
                                        <a:chExt cx="4280579" cy="436619"/>
                                      </a:xfrm>
                                    </p:grpSpPr>
                                    <p:cxnSp>
                                      <p:nvCxnSpPr>
                                        <p:cNvPr id="209" name="Straight Arrow Connector 14"/>
                                        <p:cNvCxnSpPr/>
                                        <p:nvPr/>
                                      </p:nvCxnSpPr>
                                      <p:spPr bwMode="auto">
                                        <a:xfrm flipV="1">
                                          <a:off x="4678496" y="3211808"/>
                                          <a:ext cx="973153" cy="434787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>
                                          <a:solidFill>
                                            <a:srgbClr val="9900CC"/>
                                          </a:solidFill>
                                          <a:headEnd type="none" w="med" len="med"/>
                                          <a:tailEnd type="stealth"/>
                                        </a:ln>
                                      </p:spPr>
                                      <p:style>
                                        <a:lnRef idx="2">
                                          <a:schemeClr val="accent5"/>
                                        </a:lnRef>
                                        <a:fillRef idx="0">
                                          <a:schemeClr val="accent5"/>
                                        </a:fillRef>
                                        <a:effectRef idx="1">
                                          <a:schemeClr val="accent5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210" name="Straight Arrow Connector 209"/>
                                        <p:cNvCxnSpPr/>
                                        <p:nvPr/>
                                      </p:nvCxnSpPr>
                                      <p:spPr bwMode="auto">
                                        <a:xfrm flipV="1">
                                          <a:off x="4678496" y="3210221"/>
                                          <a:ext cx="563571" cy="431613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>
                                          <a:solidFill>
                                            <a:srgbClr val="9900CC"/>
                                          </a:solidFill>
                                          <a:headEnd type="none" w="med" len="med"/>
                                          <a:tailEnd type="stealth"/>
                                        </a:ln>
                                      </p:spPr>
                                      <p:style>
                                        <a:lnRef idx="2">
                                          <a:schemeClr val="accent5"/>
                                        </a:lnRef>
                                        <a:fillRef idx="0">
                                          <a:schemeClr val="accent5"/>
                                        </a:fillRef>
                                        <a:effectRef idx="1">
                                          <a:schemeClr val="accent5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211" name="Straight Arrow Connector 210"/>
                                        <p:cNvCxnSpPr/>
                                        <p:nvPr/>
                                      </p:nvCxnSpPr>
                                      <p:spPr bwMode="auto">
                                        <a:xfrm>
                                          <a:off x="4683258" y="3635487"/>
                                          <a:ext cx="4275207" cy="7935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>
                                          <a:solidFill>
                                            <a:srgbClr val="9900CC"/>
                                          </a:solidFill>
                                          <a:headEnd type="none" w="med" len="med"/>
                                          <a:tailEnd type="stealth"/>
                                        </a:ln>
                                      </p:spPr>
                                      <p:style>
                                        <a:lnRef idx="2">
                                          <a:schemeClr val="accent5"/>
                                        </a:lnRef>
                                        <a:fillRef idx="0">
                                          <a:schemeClr val="accent5"/>
                                        </a:fillRef>
                                        <a:effectRef idx="1">
                                          <a:schemeClr val="accent5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</p:grpSp>
                                  <p:cxnSp>
                                    <p:nvCxnSpPr>
                                      <p:cNvPr id="208" name="Straight Arrow Connector 207"/>
                                      <p:cNvCxnSpPr/>
                                      <p:nvPr/>
                                    </p:nvCxnSpPr>
                                    <p:spPr bwMode="auto">
                                      <a:xfrm>
                                        <a:off x="4672146" y="3646595"/>
                                        <a:ext cx="4291081" cy="374488"/>
                                      </a:xfrm>
                                      <a:prstGeom prst="straightConnector1">
                                        <a:avLst/>
                                      </a:prstGeom>
                                      <a:ln>
                                        <a:solidFill>
                                          <a:srgbClr val="9900CC"/>
                                        </a:solidFill>
                                        <a:headEnd type="none" w="med" len="med"/>
                                        <a:tailEnd type="stealth"/>
                                      </a:ln>
                                    </p:spPr>
                                    <p:style>
                                      <a:lnRef idx="2">
                                        <a:schemeClr val="accent5"/>
                                      </a:lnRef>
                                      <a:fillRef idx="0">
                                        <a:schemeClr val="accent5"/>
                                      </a:fillRef>
                                      <a:effectRef idx="1">
                                        <a:schemeClr val="accent5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</p:grp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75" name="Rectangle 74"/>
          <p:cNvSpPr/>
          <p:nvPr/>
        </p:nvSpPr>
        <p:spPr bwMode="auto">
          <a:xfrm>
            <a:off x="4790567" y="3052525"/>
            <a:ext cx="4166909" cy="169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he-IL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4792415" y="4077115"/>
            <a:ext cx="4165061" cy="169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83211" y="4082025"/>
            <a:ext cx="4148254" cy="16726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73412" y="3053604"/>
            <a:ext cx="4148254" cy="16726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41" name="Group 144"/>
          <p:cNvGrpSpPr>
            <a:grpSpLocks/>
          </p:cNvGrpSpPr>
          <p:nvPr/>
        </p:nvGrpSpPr>
        <p:grpSpPr bwMode="auto">
          <a:xfrm>
            <a:off x="1798638" y="1701800"/>
            <a:ext cx="1346200" cy="1377950"/>
            <a:chOff x="4895850" y="1701800"/>
            <a:chExt cx="1346200" cy="1377950"/>
          </a:xfrm>
        </p:grpSpPr>
        <p:grpSp>
          <p:nvGrpSpPr>
            <p:cNvPr id="42" name="Group 143"/>
            <p:cNvGrpSpPr>
              <a:grpSpLocks/>
            </p:cNvGrpSpPr>
            <p:nvPr/>
          </p:nvGrpSpPr>
          <p:grpSpPr bwMode="auto">
            <a:xfrm>
              <a:off x="4895850" y="1701800"/>
              <a:ext cx="1339850" cy="273050"/>
              <a:chOff x="4895850" y="1701800"/>
              <a:chExt cx="1339850" cy="273050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4895850" y="1701800"/>
                <a:ext cx="1155700" cy="27305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8000" rIns="18000" anchor="ctr"/>
              <a:lstStyle/>
              <a:p>
                <a:pPr algn="ctr" rtl="1" eaLnBrk="1" hangingPunct="1">
                  <a:defRPr/>
                </a:pPr>
                <a:r>
                  <a:rPr lang="en-US" sz="1600" b="1" dirty="0">
                    <a:solidFill>
                      <a:srgbClr val="808080"/>
                    </a:solidFill>
                  </a:rPr>
                  <a:t>Stainless</a:t>
                </a:r>
                <a:endParaRPr lang="he-IL" sz="1600" b="1" dirty="0">
                  <a:solidFill>
                    <a:srgbClr val="808080"/>
                  </a:solidFill>
                </a:endParaRPr>
              </a:p>
            </p:txBody>
          </p:sp>
          <p:cxnSp>
            <p:nvCxnSpPr>
              <p:cNvPr id="17522" name="Straight Connector 140"/>
              <p:cNvCxnSpPr>
                <a:cxnSpLocks noChangeShapeType="1"/>
              </p:cNvCxnSpPr>
              <p:nvPr/>
            </p:nvCxnSpPr>
            <p:spPr bwMode="auto">
              <a:xfrm>
                <a:off x="6064250" y="1835150"/>
                <a:ext cx="171450" cy="0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</p:cxnSp>
        </p:grpSp>
        <p:cxnSp>
          <p:nvCxnSpPr>
            <p:cNvPr id="17518" name="Straight Arrow Connector 142"/>
            <p:cNvCxnSpPr>
              <a:cxnSpLocks noChangeShapeType="1"/>
            </p:cNvCxnSpPr>
            <p:nvPr/>
          </p:nvCxnSpPr>
          <p:spPr bwMode="auto">
            <a:xfrm rot="16200000" flipH="1">
              <a:off x="5613400" y="2451100"/>
              <a:ext cx="1250950" cy="6350"/>
            </a:xfrm>
            <a:prstGeom prst="straightConnector1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6" name="Group 89"/>
          <p:cNvGrpSpPr>
            <a:grpSpLocks/>
          </p:cNvGrpSpPr>
          <p:nvPr/>
        </p:nvGrpSpPr>
        <p:grpSpPr bwMode="auto">
          <a:xfrm>
            <a:off x="6335713" y="1693863"/>
            <a:ext cx="2238375" cy="1517650"/>
            <a:chOff x="3060" y="1530"/>
            <a:chExt cx="1410" cy="956"/>
          </a:xfrm>
        </p:grpSpPr>
        <p:sp>
          <p:nvSpPr>
            <p:cNvPr id="343" name="Text Box 90"/>
            <p:cNvSpPr txBox="1">
              <a:spLocks noChangeArrowheads="1"/>
            </p:cNvSpPr>
            <p:nvPr/>
          </p:nvSpPr>
          <p:spPr bwMode="auto">
            <a:xfrm>
              <a:off x="3457" y="1915"/>
              <a:ext cx="1013" cy="182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8000" rIns="18000" anchor="ctr"/>
            <a:lstStyle/>
            <a:p>
              <a:pPr algn="ctr" rtl="1" eaLnBrk="1" hangingPunct="1">
                <a:defRPr/>
              </a:pPr>
              <a:r>
                <a:rPr lang="en-US" sz="1600" b="1" dirty="0">
                  <a:solidFill>
                    <a:srgbClr val="808080"/>
                  </a:solidFill>
                </a:rPr>
                <a:t>Quartz Tube</a:t>
              </a:r>
            </a:p>
          </p:txBody>
        </p:sp>
        <p:sp>
          <p:nvSpPr>
            <p:cNvPr id="17508" name="Line 91"/>
            <p:cNvSpPr>
              <a:spLocks noChangeShapeType="1"/>
            </p:cNvSpPr>
            <p:nvPr/>
          </p:nvSpPr>
          <p:spPr bwMode="auto">
            <a:xfrm flipH="1">
              <a:off x="3060" y="1617"/>
              <a:ext cx="0" cy="815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he-IL">
                <a:solidFill>
                  <a:srgbClr val="000000"/>
                </a:solidFill>
              </a:endParaRPr>
            </a:p>
          </p:txBody>
        </p:sp>
        <p:grpSp>
          <p:nvGrpSpPr>
            <p:cNvPr id="47" name="Group 92"/>
            <p:cNvGrpSpPr>
              <a:grpSpLocks/>
            </p:cNvGrpSpPr>
            <p:nvPr/>
          </p:nvGrpSpPr>
          <p:grpSpPr bwMode="auto">
            <a:xfrm>
              <a:off x="3060" y="1530"/>
              <a:ext cx="906" cy="182"/>
              <a:chOff x="3060" y="1554"/>
              <a:chExt cx="906" cy="182"/>
            </a:xfrm>
          </p:grpSpPr>
          <p:sp>
            <p:nvSpPr>
              <p:cNvPr id="349" name="Text Box 93"/>
              <p:cNvSpPr txBox="1">
                <a:spLocks noChangeArrowheads="1"/>
              </p:cNvSpPr>
              <p:nvPr/>
            </p:nvSpPr>
            <p:spPr bwMode="auto">
              <a:xfrm>
                <a:off x="3121" y="1554"/>
                <a:ext cx="845" cy="18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8000" rIns="18000" anchor="ctr"/>
              <a:lstStyle/>
              <a:p>
                <a:pPr algn="ctr" rtl="1" eaLnBrk="1" hangingPunct="1">
                  <a:defRPr/>
                </a:pPr>
                <a:r>
                  <a:rPr lang="en-US" sz="1600" b="1" dirty="0">
                    <a:solidFill>
                      <a:srgbClr val="808080"/>
                    </a:solidFill>
                  </a:rPr>
                  <a:t>Air Block</a:t>
                </a:r>
              </a:p>
            </p:txBody>
          </p:sp>
          <p:sp>
            <p:nvSpPr>
              <p:cNvPr id="17516" name="Line 94"/>
              <p:cNvSpPr>
                <a:spLocks noChangeShapeType="1"/>
              </p:cNvSpPr>
              <p:nvPr/>
            </p:nvSpPr>
            <p:spPr bwMode="auto">
              <a:xfrm>
                <a:off x="3060" y="1641"/>
                <a:ext cx="61" cy="0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he-IL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8" name="Group 95"/>
            <p:cNvGrpSpPr>
              <a:grpSpLocks/>
            </p:cNvGrpSpPr>
            <p:nvPr/>
          </p:nvGrpSpPr>
          <p:grpSpPr bwMode="auto">
            <a:xfrm>
              <a:off x="3374" y="1999"/>
              <a:ext cx="82" cy="487"/>
              <a:chOff x="3374" y="1967"/>
              <a:chExt cx="82" cy="487"/>
            </a:xfrm>
          </p:grpSpPr>
          <p:sp>
            <p:nvSpPr>
              <p:cNvPr id="17511" name="Line 96"/>
              <p:cNvSpPr>
                <a:spLocks noChangeShapeType="1"/>
              </p:cNvSpPr>
              <p:nvPr/>
            </p:nvSpPr>
            <p:spPr bwMode="auto">
              <a:xfrm flipH="1">
                <a:off x="3374" y="1967"/>
                <a:ext cx="2" cy="487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/>
                <a:endParaRPr lang="he-IL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2" name="Line 97"/>
              <p:cNvSpPr>
                <a:spLocks noChangeShapeType="1"/>
              </p:cNvSpPr>
              <p:nvPr/>
            </p:nvSpPr>
            <p:spPr bwMode="auto">
              <a:xfrm>
                <a:off x="3376" y="1967"/>
                <a:ext cx="80" cy="0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he-IL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7" name="TextBox 206"/>
          <p:cNvSpPr txBox="1"/>
          <p:nvPr/>
        </p:nvSpPr>
        <p:spPr>
          <a:xfrm>
            <a:off x="3764475" y="5795158"/>
            <a:ext cx="1710046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Conventional</a:t>
            </a: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6006932" y="4866901"/>
            <a:ext cx="1710046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HOD </a:t>
            </a:r>
            <a:endParaRPr lang="he-IL" dirty="0">
              <a:solidFill>
                <a:srgbClr val="FFFFFF"/>
              </a:solidFill>
            </a:endParaRPr>
          </a:p>
        </p:txBody>
      </p:sp>
      <p:pic>
        <p:nvPicPr>
          <p:cNvPr id="21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8763" y="1938338"/>
            <a:ext cx="8670925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5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410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50509E-6 L -0.23577 -0.133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-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3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3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3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3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3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3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3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3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3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3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3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3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21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270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1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2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2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3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3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2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3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5100"/>
                            </p:stCondLst>
                            <p:childTnLst>
                              <p:par>
                                <p:cTn id="2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3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400"/>
                            </p:stCondLst>
                            <p:childTnLst>
                              <p:par>
                                <p:cTn id="2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3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7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3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3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6300"/>
                            </p:stCondLst>
                            <p:childTnLst>
                              <p:par>
                                <p:cTn id="2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2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6900"/>
                            </p:stCondLst>
                            <p:childTnLst>
                              <p:par>
                                <p:cTn id="2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7200"/>
                            </p:stCondLst>
                            <p:childTnLst>
                              <p:par>
                                <p:cTn id="2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2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8100"/>
                            </p:stCondLst>
                            <p:childTnLst>
                              <p:par>
                                <p:cTn id="2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18700"/>
                            </p:stCondLst>
                            <p:childTnLst>
                              <p:par>
                                <p:cTn id="2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9300"/>
                            </p:stCondLst>
                            <p:childTnLst>
                              <p:par>
                                <p:cTn id="2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 nodeType="clickPar">
                      <p:stCondLst>
                        <p:cond delay="indefinite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54 L -0.24514 0.13506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5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2CB91-0DBA-45B3-9F44-5B6BA39348EB}" type="slidenum">
              <a:rPr lang="he-IL">
                <a:solidFill>
                  <a:srgbClr val="000066"/>
                </a:solidFill>
              </a:rPr>
              <a:pPr/>
              <a:t>23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2795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8625" y="0"/>
            <a:ext cx="7035800" cy="608013"/>
          </a:xfrm>
          <a:noFill/>
          <a:ln cap="flat" algn="ctr"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/>
              <a:t>Total Internal Reflection - </a:t>
            </a:r>
            <a:r>
              <a:rPr lang="en-US" sz="2400" i="0">
                <a:solidFill>
                  <a:srgbClr val="FF0000"/>
                </a:solidFill>
              </a:rPr>
              <a:t>The hunt goes on</a:t>
            </a:r>
            <a:r>
              <a:rPr lang="en-US" sz="2400"/>
              <a:t> </a:t>
            </a:r>
          </a:p>
        </p:txBody>
      </p:sp>
      <p:pic>
        <p:nvPicPr>
          <p:cNvPr id="2795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3363" y="1214438"/>
            <a:ext cx="3976687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95524" name="Picture 4" descr="berrer pix 2"/>
          <p:cNvPicPr>
            <a:picLocks noChangeAspect="1" noChangeArrowheads="1"/>
          </p:cNvPicPr>
          <p:nvPr/>
        </p:nvPicPr>
        <p:blipFill>
          <a:blip r:embed="rId4" cstate="print">
            <a:lum bright="2000"/>
          </a:blip>
          <a:srcRect/>
          <a:stretch>
            <a:fillRect/>
          </a:stretch>
        </p:blipFill>
        <p:spPr bwMode="auto">
          <a:xfrm>
            <a:off x="0" y="3913188"/>
            <a:ext cx="914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9670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"/>
            <a:ext cx="9144000" cy="702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1"/>
          <p:cNvSpPr txBox="1">
            <a:spLocks noGrp="1"/>
          </p:cNvSpPr>
          <p:nvPr/>
        </p:nvSpPr>
        <p:spPr bwMode="auto">
          <a:xfrm>
            <a:off x="8822168" y="6567796"/>
            <a:ext cx="365125" cy="2902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78B810B-DEC6-44D7-B104-C54D23C02A3D}" type="slidenum">
              <a:rPr lang="he-IL" sz="1200" b="1">
                <a:cs typeface="+mn-cs"/>
              </a:rPr>
              <a:pPr>
                <a:defRPr/>
              </a:pPr>
              <a:t>24</a:t>
            </a:fld>
            <a:endParaRPr lang="en-US" sz="12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50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59871" y="1930400"/>
            <a:ext cx="5755784" cy="431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1"/>
          <p:cNvSpPr txBox="1">
            <a:spLocks noGrp="1"/>
          </p:cNvSpPr>
          <p:nvPr/>
        </p:nvSpPr>
        <p:spPr bwMode="auto">
          <a:xfrm>
            <a:off x="8822168" y="6567796"/>
            <a:ext cx="365125" cy="2902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78B810B-DEC6-44D7-B104-C54D23C02A3D}" type="slidenum">
              <a:rPr lang="he-IL" sz="1200" b="1">
                <a:solidFill>
                  <a:srgbClr val="000066"/>
                </a:solidFill>
              </a:rPr>
              <a:pPr>
                <a:defRPr/>
              </a:pPr>
              <a:t>25</a:t>
            </a:fld>
            <a:endParaRPr lang="en-US" sz="1200" b="1" dirty="0">
              <a:solidFill>
                <a:srgbClr val="000066"/>
              </a:solidFill>
            </a:endParaRPr>
          </a:p>
        </p:txBody>
      </p:sp>
      <p:pic>
        <p:nvPicPr>
          <p:cNvPr id="6" name="Picture 5" descr="E:\My Documents\1-Working\Atlantium\System photos\RZ104-11 on stand\01092010(00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5" b="5905"/>
          <a:stretch>
            <a:fillRect/>
          </a:stretch>
        </p:blipFill>
        <p:spPr bwMode="auto">
          <a:xfrm>
            <a:off x="1763688" y="868362"/>
            <a:ext cx="5719762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0962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C727-60DB-4F1A-AB28-F02CE0D55E9C}" type="slidenum">
              <a:rPr lang="he-IL">
                <a:solidFill>
                  <a:srgbClr val="000066"/>
                </a:solidFill>
              </a:rPr>
              <a:pPr/>
              <a:t>26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2787332" name="Text Box 4"/>
          <p:cNvSpPr txBox="1">
            <a:spLocks noChangeArrowheads="1"/>
          </p:cNvSpPr>
          <p:nvPr/>
        </p:nvSpPr>
        <p:spPr bwMode="auto">
          <a:xfrm>
            <a:off x="14288" y="1827213"/>
            <a:ext cx="9144000" cy="2879725"/>
          </a:xfrm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lvl="1" algn="ctr"/>
            <a:endParaRPr lang="en-US" sz="2800" b="1" i="1" dirty="0">
              <a:solidFill>
                <a:srgbClr val="000066"/>
              </a:solidFill>
            </a:endParaRPr>
          </a:p>
          <a:p>
            <a:pPr algn="ctr"/>
            <a:r>
              <a:rPr lang="en-US" sz="2800" b="1" i="1" dirty="0">
                <a:solidFill>
                  <a:srgbClr val="000066"/>
                </a:solidFill>
              </a:rPr>
              <a:t>The </a:t>
            </a:r>
            <a:r>
              <a:rPr lang="en-US" sz="2800" b="1" i="1" dirty="0" smtClean="0">
                <a:solidFill>
                  <a:srgbClr val="33CC33"/>
                </a:solidFill>
              </a:rPr>
              <a:t>HOD </a:t>
            </a:r>
            <a:r>
              <a:rPr lang="en-US" sz="2800" b="1" i="1" dirty="0" smtClean="0">
                <a:solidFill>
                  <a:srgbClr val="000066"/>
                </a:solidFill>
              </a:rPr>
              <a:t>Systems</a:t>
            </a:r>
            <a:endParaRPr lang="en-US" sz="2800" b="1" i="1" dirty="0">
              <a:solidFill>
                <a:srgbClr val="000066"/>
              </a:solidFill>
            </a:endParaRPr>
          </a:p>
          <a:p>
            <a:pPr lvl="1" algn="ctr"/>
            <a:endParaRPr lang="en-US" sz="3200" b="1" i="1" dirty="0">
              <a:solidFill>
                <a:srgbClr val="000066"/>
              </a:solidFill>
            </a:endParaRPr>
          </a:p>
          <a:p>
            <a:pPr algn="ctr"/>
            <a:r>
              <a:rPr lang="en-US" sz="4800" b="1" i="1" dirty="0">
                <a:solidFill>
                  <a:srgbClr val="000066"/>
                </a:solidFill>
              </a:rPr>
              <a:t>Robust Design</a:t>
            </a:r>
            <a:endParaRPr lang="en-US" sz="4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860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18256" y="0"/>
            <a:ext cx="5324666" cy="457200"/>
          </a:xfrm>
        </p:spPr>
        <p:txBody>
          <a:bodyPr/>
          <a:lstStyle/>
          <a:p>
            <a:pPr eaLnBrk="1" hangingPunct="1"/>
            <a:r>
              <a:rPr lang="en-US" sz="22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Hydro-Optic Technology – Inline Design</a:t>
            </a: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19275" y="6838208"/>
            <a:ext cx="381000" cy="228600"/>
          </a:xfrm>
          <a:noFill/>
        </p:spPr>
        <p:txBody>
          <a:bodyPr/>
          <a:lstStyle/>
          <a:p>
            <a:fld id="{2A357A42-07AE-47EA-AA74-DB24E8D9DAF2}" type="slidenum">
              <a:rPr lang="en-US">
                <a:solidFill>
                  <a:srgbClr val="000066"/>
                </a:solidFill>
                <a:latin typeface="Arial"/>
              </a:rPr>
              <a:pPr/>
              <a:t>27</a:t>
            </a:fld>
            <a:endParaRPr lang="en-US" dirty="0">
              <a:solidFill>
                <a:srgbClr val="000066"/>
              </a:solidFill>
              <a:latin typeface="Arial"/>
            </a:endParaRPr>
          </a:p>
        </p:txBody>
      </p:sp>
      <p:pic>
        <p:nvPicPr>
          <p:cNvPr id="8" name="Picture 2" descr="rz300_pri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72275" y="1580408"/>
            <a:ext cx="8080375" cy="4495800"/>
          </a:xfrm>
        </p:spPr>
      </p:pic>
      <p:sp>
        <p:nvSpPr>
          <p:cNvPr id="9" name="TextBox 8"/>
          <p:cNvSpPr txBox="1"/>
          <p:nvPr/>
        </p:nvSpPr>
        <p:spPr>
          <a:xfrm>
            <a:off x="1704444" y="798736"/>
            <a:ext cx="588661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66"/>
                </a:solidFill>
                <a:latin typeface="Arial"/>
              </a:rPr>
              <a:t>            Over 60 Protected Patents           </a:t>
            </a:r>
            <a:endParaRPr lang="en-US" sz="2800" dirty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8250" y="6468876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 smtClean="0">
                <a:solidFill>
                  <a:srgbClr val="D5D5D5">
                    <a:lumMod val="50000"/>
                  </a:srgbClr>
                </a:solidFill>
                <a:hlinkClick r:id="rId3" action="ppaction://hlinksldjump"/>
              </a:rPr>
              <a:t>back</a:t>
            </a:r>
            <a:endParaRPr lang="he-IL" sz="2000" dirty="0">
              <a:solidFill>
                <a:srgbClr val="D5D5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072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C780A-94C2-4566-9194-F9CFE49C58C0}" type="slidenum">
              <a:rPr lang="he-IL">
                <a:solidFill>
                  <a:srgbClr val="000066"/>
                </a:solidFill>
              </a:rPr>
              <a:pPr/>
              <a:t>28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2789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80964" y="77102"/>
            <a:ext cx="7035800" cy="608013"/>
          </a:xfrm>
          <a:noFill/>
          <a:ln cap="flat" algn="ctr"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RZ Series HOD Systems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450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6419" y="4332560"/>
            <a:ext cx="3995705" cy="225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722950" y="2958227"/>
            <a:ext cx="1268209" cy="491204"/>
          </a:xfrm>
          <a:prstGeom prst="beve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he-IL" sz="2000" dirty="0">
              <a:solidFill>
                <a:srgbClr val="000066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46284" y="2360548"/>
            <a:ext cx="1149168" cy="31285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rgbClr val="000066"/>
                </a:solidFill>
                <a:latin typeface="Times New Roman" pitchFamily="18" charset="0"/>
              </a:rPr>
              <a:t>RZ163-12</a:t>
            </a:r>
            <a:endParaRPr lang="en-US" sz="16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3622371" y="5841313"/>
            <a:ext cx="1268209" cy="491204"/>
          </a:xfrm>
          <a:prstGeom prst="beve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he-IL" sz="2000" dirty="0">
              <a:solidFill>
                <a:srgbClr val="000066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17663" y="5924662"/>
            <a:ext cx="1149168" cy="31285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rgbClr val="000066"/>
                </a:solidFill>
                <a:latin typeface="Times New Roman" pitchFamily="18" charset="0"/>
              </a:rPr>
              <a:t>RZ300-13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 sz="2000">
              <a:solidFill>
                <a:srgbClr val="000066"/>
              </a:solidFill>
            </a:endParaRPr>
          </a:p>
        </p:txBody>
      </p:sp>
      <p:graphicFrame>
        <p:nvGraphicFramePr>
          <p:cNvPr id="1433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599989"/>
              </p:ext>
            </p:extLst>
          </p:nvPr>
        </p:nvGraphicFramePr>
        <p:xfrm>
          <a:off x="2257423" y="882374"/>
          <a:ext cx="6392212" cy="3582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820" name="Visio" r:id="rId5" imgW="5048621" imgH="2830705" progId="Visio.Drawing.11">
                  <p:embed/>
                </p:oleObj>
              </mc:Choice>
              <mc:Fallback>
                <p:oleObj name="Visio" r:id="rId5" imgW="5048621" imgH="283070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7423" y="882374"/>
                        <a:ext cx="6392212" cy="35820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7525736" y="1363013"/>
            <a:ext cx="1268209" cy="491204"/>
          </a:xfrm>
          <a:prstGeom prst="beve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he-IL" sz="2000" dirty="0">
              <a:solidFill>
                <a:srgbClr val="000066"/>
              </a:solidFill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585257" y="1452189"/>
            <a:ext cx="1149168" cy="31285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b="1" dirty="0" smtClean="0">
                <a:solidFill>
                  <a:srgbClr val="000066"/>
                </a:solidFill>
                <a:latin typeface="Times New Roman" pitchFamily="18" charset="0"/>
              </a:rPr>
              <a:t>RZ104-11</a:t>
            </a:r>
            <a:endParaRPr lang="en-US" sz="16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624" y="3695033"/>
            <a:ext cx="4133851" cy="19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99987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 L 0.20243 -0.203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-1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26458" y="1258888"/>
            <a:ext cx="5210175" cy="4476750"/>
            <a:chOff x="976" y="795"/>
            <a:chExt cx="3282" cy="2820"/>
          </a:xfrm>
        </p:grpSpPr>
        <p:pic>
          <p:nvPicPr>
            <p:cNvPr id="46099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976" y="795"/>
              <a:ext cx="3282" cy="28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100" name="Line 4"/>
            <p:cNvSpPr>
              <a:spLocks noChangeShapeType="1"/>
            </p:cNvSpPr>
            <p:nvPr/>
          </p:nvSpPr>
          <p:spPr bwMode="auto">
            <a:xfrm flipV="1">
              <a:off x="1944" y="2266"/>
              <a:ext cx="648" cy="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101" name="Line 5"/>
            <p:cNvSpPr>
              <a:spLocks noChangeShapeType="1"/>
            </p:cNvSpPr>
            <p:nvPr/>
          </p:nvSpPr>
          <p:spPr bwMode="auto">
            <a:xfrm>
              <a:off x="1944" y="2326"/>
              <a:ext cx="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857183" y="3508684"/>
            <a:ext cx="2651125" cy="2633662"/>
            <a:chOff x="3830" y="2395"/>
            <a:chExt cx="1670" cy="1659"/>
          </a:xfrm>
        </p:grpSpPr>
        <p:pic>
          <p:nvPicPr>
            <p:cNvPr id="46095" name="Picture 7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830" y="2395"/>
              <a:ext cx="1670" cy="16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488" y="3141"/>
              <a:ext cx="302" cy="375"/>
              <a:chOff x="4488" y="3087"/>
              <a:chExt cx="302" cy="375"/>
            </a:xfrm>
          </p:grpSpPr>
          <p:sp>
            <p:nvSpPr>
              <p:cNvPr id="46097" name="Line 9"/>
              <p:cNvSpPr>
                <a:spLocks noChangeShapeType="1"/>
              </p:cNvSpPr>
              <p:nvPr/>
            </p:nvSpPr>
            <p:spPr bwMode="auto">
              <a:xfrm flipH="1">
                <a:off x="4488" y="3207"/>
                <a:ext cx="166" cy="25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46098" name="Line 10"/>
              <p:cNvSpPr>
                <a:spLocks noChangeShapeType="1"/>
              </p:cNvSpPr>
              <p:nvPr/>
            </p:nvSpPr>
            <p:spPr bwMode="auto">
              <a:xfrm flipH="1">
                <a:off x="4654" y="3087"/>
                <a:ext cx="136" cy="12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</p:grp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27896" y="2205038"/>
            <a:ext cx="2598737" cy="2178050"/>
            <a:chOff x="221" y="1391"/>
            <a:chExt cx="1637" cy="1372"/>
          </a:xfrm>
        </p:grpSpPr>
        <p:sp>
          <p:nvSpPr>
            <p:cNvPr id="46092" name="Line 12"/>
            <p:cNvSpPr>
              <a:spLocks noChangeShapeType="1"/>
            </p:cNvSpPr>
            <p:nvPr/>
          </p:nvSpPr>
          <p:spPr bwMode="auto">
            <a:xfrm>
              <a:off x="827" y="2754"/>
              <a:ext cx="1031" cy="0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093" name="Line 13"/>
            <p:cNvSpPr>
              <a:spLocks noChangeShapeType="1"/>
            </p:cNvSpPr>
            <p:nvPr/>
          </p:nvSpPr>
          <p:spPr bwMode="auto">
            <a:xfrm flipH="1">
              <a:off x="827" y="1768"/>
              <a:ext cx="0" cy="995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094" name="Text Box 14"/>
            <p:cNvSpPr txBox="1">
              <a:spLocks noChangeArrowheads="1"/>
            </p:cNvSpPr>
            <p:nvPr/>
          </p:nvSpPr>
          <p:spPr bwMode="auto">
            <a:xfrm>
              <a:off x="221" y="1391"/>
              <a:ext cx="1527" cy="373"/>
            </a:xfrm>
            <a:prstGeom prst="rect">
              <a:avLst/>
            </a:prstGeom>
            <a:solidFill>
              <a:srgbClr val="3333CC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09728" rIns="109728" anchor="ctr"/>
            <a:lstStyle/>
            <a:p>
              <a:pPr>
                <a:lnSpc>
                  <a:spcPct val="85000"/>
                </a:lnSpc>
                <a:buClr>
                  <a:srgbClr val="7087A0"/>
                </a:buClr>
                <a:buSzPct val="80000"/>
                <a:buFont typeface="Monotype Sorts" pitchFamily="2" charset="2"/>
                <a:buNone/>
              </a:pPr>
              <a:r>
                <a:rPr lang="en-US" sz="1600" b="1" dirty="0">
                  <a:solidFill>
                    <a:schemeClr val="bg2"/>
                  </a:solidFill>
                </a:rPr>
                <a:t>Direct measurement of UV lamp efficiency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51708" y="4414838"/>
            <a:ext cx="7516813" cy="1584325"/>
            <a:chOff x="236" y="2783"/>
            <a:chExt cx="4735" cy="998"/>
          </a:xfrm>
        </p:grpSpPr>
        <p:sp>
          <p:nvSpPr>
            <p:cNvPr id="46087" name="Line 16"/>
            <p:cNvSpPr>
              <a:spLocks noChangeShapeType="1"/>
            </p:cNvSpPr>
            <p:nvPr/>
          </p:nvSpPr>
          <p:spPr bwMode="auto">
            <a:xfrm flipV="1">
              <a:off x="2130" y="3315"/>
              <a:ext cx="0" cy="299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088" name="Line 17"/>
            <p:cNvSpPr>
              <a:spLocks noChangeShapeType="1"/>
            </p:cNvSpPr>
            <p:nvPr/>
          </p:nvSpPr>
          <p:spPr bwMode="auto">
            <a:xfrm flipV="1">
              <a:off x="3542" y="2783"/>
              <a:ext cx="5" cy="840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089" name="Line 18"/>
            <p:cNvSpPr>
              <a:spLocks noChangeShapeType="1"/>
            </p:cNvSpPr>
            <p:nvPr/>
          </p:nvSpPr>
          <p:spPr bwMode="auto">
            <a:xfrm flipV="1">
              <a:off x="3539" y="2787"/>
              <a:ext cx="1432" cy="4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090" name="Text Box 19"/>
            <p:cNvSpPr txBox="1">
              <a:spLocks noChangeArrowheads="1"/>
            </p:cNvSpPr>
            <p:nvPr/>
          </p:nvSpPr>
          <p:spPr bwMode="auto">
            <a:xfrm>
              <a:off x="236" y="3448"/>
              <a:ext cx="1720" cy="333"/>
            </a:xfrm>
            <a:prstGeom prst="rect">
              <a:avLst/>
            </a:prstGeom>
            <a:solidFill>
              <a:srgbClr val="3333CC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09728" rIns="109728" anchor="ctr"/>
            <a:lstStyle/>
            <a:p>
              <a:pPr>
                <a:lnSpc>
                  <a:spcPct val="85000"/>
                </a:lnSpc>
                <a:buClr>
                  <a:srgbClr val="7087A0"/>
                </a:buClr>
                <a:buSzPct val="80000"/>
                <a:buFont typeface="Monotype Sorts" pitchFamily="2" charset="2"/>
                <a:buNone/>
              </a:pPr>
              <a:r>
                <a:rPr lang="en-US" sz="1600" b="1" dirty="0">
                  <a:solidFill>
                    <a:schemeClr val="bg2"/>
                  </a:solidFill>
                </a:rPr>
                <a:t>Built-in monitor for water </a:t>
              </a:r>
              <a:r>
                <a:rPr lang="en-US" sz="1600" b="1" dirty="0" smtClean="0">
                  <a:solidFill>
                    <a:schemeClr val="bg2"/>
                  </a:solidFill>
                </a:rPr>
                <a:t>Transmittance </a:t>
              </a:r>
              <a:r>
                <a:rPr lang="en-US" sz="1600" b="1" dirty="0">
                  <a:solidFill>
                    <a:schemeClr val="bg2"/>
                  </a:solidFill>
                </a:rPr>
                <a:t>(UVT)</a:t>
              </a:r>
            </a:p>
          </p:txBody>
        </p:sp>
        <p:sp>
          <p:nvSpPr>
            <p:cNvPr id="46091" name="Line 20"/>
            <p:cNvSpPr>
              <a:spLocks noChangeShapeType="1"/>
            </p:cNvSpPr>
            <p:nvPr/>
          </p:nvSpPr>
          <p:spPr bwMode="auto">
            <a:xfrm flipV="1">
              <a:off x="1961" y="3604"/>
              <a:ext cx="1596" cy="4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6086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683026" y="-40967"/>
            <a:ext cx="6573078" cy="63731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noProof="1" smtClean="0"/>
              <a:t>Sustained Performance -  </a:t>
            </a:r>
            <a:r>
              <a:rPr lang="en-US" sz="2400" b="1" noProof="1" smtClean="0"/>
              <a:t>Dual sensors configuration provides actual dose measurement</a:t>
            </a:r>
          </a:p>
        </p:txBody>
      </p:sp>
      <p:sp>
        <p:nvSpPr>
          <p:cNvPr id="22" name="Slide Number Placeholder 1"/>
          <p:cNvSpPr txBox="1">
            <a:spLocks noGrp="1"/>
          </p:cNvSpPr>
          <p:nvPr/>
        </p:nvSpPr>
        <p:spPr bwMode="auto">
          <a:xfrm>
            <a:off x="8599226" y="6274417"/>
            <a:ext cx="365125" cy="2902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78B810B-DEC6-44D7-B104-C54D23C02A3D}" type="slidenum">
              <a:rPr lang="he-IL" sz="1200" b="1">
                <a:cs typeface="+mn-cs"/>
              </a:rPr>
              <a:pPr>
                <a:defRPr/>
              </a:pPr>
              <a:t>29</a:t>
            </a:fld>
            <a:endParaRPr lang="en-US" sz="12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766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D674-B91A-4DFB-865C-E39195CFC87F}" type="slidenum">
              <a:rPr lang="he-IL" smtClean="0"/>
              <a:pPr/>
              <a:t>3</a:t>
            </a:fld>
            <a:endParaRPr lang="en-US" dirty="0"/>
          </a:p>
        </p:txBody>
      </p:sp>
      <p:pic>
        <p:nvPicPr>
          <p:cNvPr id="5" name="Picture 2" descr="Israel ma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678" y="1296988"/>
            <a:ext cx="2971706" cy="5243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2275365" y="2076266"/>
            <a:ext cx="1584253" cy="1347418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646965" y="1446028"/>
            <a:ext cx="3151981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 smtClean="0">
                <a:solidFill>
                  <a:srgbClr val="CC0000"/>
                </a:solidFill>
                <a:latin typeface="Verdana" pitchFamily="34" charset="0"/>
              </a:rPr>
              <a:t>Atlantium H Q</a:t>
            </a:r>
            <a:endParaRPr lang="en-US" sz="2400" b="1" dirty="0">
              <a:solidFill>
                <a:srgbClr val="CC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ADA9E-FD77-4C24-9CD4-3D215F92B357}" type="slidenum">
              <a:rPr lang="he-IL">
                <a:solidFill>
                  <a:srgbClr val="000066"/>
                </a:solidFill>
              </a:rPr>
              <a:pPr/>
              <a:t>30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2807810" name="Text Box 2"/>
          <p:cNvSpPr txBox="1">
            <a:spLocks noChangeArrowheads="1"/>
          </p:cNvSpPr>
          <p:nvPr/>
        </p:nvSpPr>
        <p:spPr bwMode="auto">
          <a:xfrm>
            <a:off x="0" y="2078038"/>
            <a:ext cx="9144000" cy="2855912"/>
          </a:xfrm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lvl="1" algn="ctr"/>
            <a:endParaRPr lang="en-US" sz="2800" b="1" i="1" dirty="0">
              <a:solidFill>
                <a:srgbClr val="000066"/>
              </a:solidFill>
            </a:endParaRPr>
          </a:p>
          <a:p>
            <a:pPr algn="ctr"/>
            <a:r>
              <a:rPr lang="en-US" sz="2800" b="1" i="1" dirty="0">
                <a:solidFill>
                  <a:srgbClr val="000066"/>
                </a:solidFill>
              </a:rPr>
              <a:t>The </a:t>
            </a:r>
            <a:r>
              <a:rPr lang="en-US" sz="2800" b="1" i="1" dirty="0" smtClean="0">
                <a:solidFill>
                  <a:srgbClr val="33CC33"/>
                </a:solidFill>
              </a:rPr>
              <a:t>HOD </a:t>
            </a:r>
            <a:r>
              <a:rPr lang="en-US" sz="2800" b="1" i="1" dirty="0" smtClean="0">
                <a:solidFill>
                  <a:srgbClr val="000066"/>
                </a:solidFill>
              </a:rPr>
              <a:t>Systems</a:t>
            </a:r>
            <a:endParaRPr lang="en-US" sz="2800" b="1" i="1" dirty="0">
              <a:solidFill>
                <a:srgbClr val="000066"/>
              </a:solidFill>
            </a:endParaRPr>
          </a:p>
          <a:p>
            <a:pPr lvl="1" algn="ctr"/>
            <a:endParaRPr lang="en-US" sz="3200" b="1" i="1" dirty="0">
              <a:solidFill>
                <a:srgbClr val="000066"/>
              </a:solidFill>
            </a:endParaRPr>
          </a:p>
          <a:p>
            <a:pPr algn="ctr"/>
            <a:r>
              <a:rPr lang="en-US" sz="4800" b="1" i="1" dirty="0">
                <a:solidFill>
                  <a:srgbClr val="000066"/>
                </a:solidFill>
              </a:rPr>
              <a:t>Advanced Monitoring</a:t>
            </a:r>
          </a:p>
        </p:txBody>
      </p:sp>
    </p:spTree>
    <p:extLst>
      <p:ext uri="{BB962C8B-B14F-4D97-AF65-F5344CB8AC3E}">
        <p14:creationId xmlns:p14="http://schemas.microsoft.com/office/powerpoint/2010/main" val="31840214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BD477-682F-4E56-AC2E-695AEA210873}" type="slidenum">
              <a:rPr lang="he-IL" smtClean="0">
                <a:solidFill>
                  <a:srgbClr val="000066"/>
                </a:solidFill>
              </a:rPr>
              <a:pPr/>
              <a:t>31</a:t>
            </a:fld>
            <a:endParaRPr lang="en-US">
              <a:solidFill>
                <a:srgbClr val="000066"/>
              </a:solidFill>
            </a:endParaRPr>
          </a:p>
        </p:txBody>
      </p:sp>
      <p:pic>
        <p:nvPicPr>
          <p:cNvPr id="5122" name="Picture 2" descr="C:\Users\atlant172\Desktop\stainless_steel_controller_rg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63" y="1401287"/>
            <a:ext cx="6129526" cy="51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08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85352" y="991582"/>
            <a:ext cx="8153400" cy="4495800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767" y="939609"/>
            <a:ext cx="6892120" cy="516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7427604" y="1855182"/>
            <a:ext cx="1689100" cy="635000"/>
          </a:xfrm>
          <a:prstGeom prst="wedgeRectCallout">
            <a:avLst>
              <a:gd name="adj1" fmla="val -101479"/>
              <a:gd name="adj2" fmla="val 31097"/>
            </a:avLst>
          </a:prstGeom>
          <a:solidFill>
            <a:srgbClr val="33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>
                <a:latin typeface="Calibri" pitchFamily="34" charset="0"/>
              </a:rPr>
              <a:t>Real Time UVT 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427604" y="2782282"/>
            <a:ext cx="1689100" cy="635000"/>
          </a:xfrm>
          <a:prstGeom prst="wedgeRectCallout">
            <a:avLst>
              <a:gd name="adj1" fmla="val -290694"/>
              <a:gd name="adj2" fmla="val -93500"/>
            </a:avLst>
          </a:prstGeom>
          <a:solidFill>
            <a:srgbClr val="33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Calibri" pitchFamily="34" charset="0"/>
              </a:rPr>
              <a:t>Flow Rate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7426656" y="3683982"/>
            <a:ext cx="1689100" cy="635000"/>
          </a:xfrm>
          <a:prstGeom prst="wedgeRectCallout">
            <a:avLst>
              <a:gd name="adj1" fmla="val -99132"/>
              <a:gd name="adj2" fmla="val -123799"/>
            </a:avLst>
          </a:prstGeom>
          <a:solidFill>
            <a:srgbClr val="33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>
                <a:latin typeface="Calibri" pitchFamily="34" charset="0"/>
              </a:rPr>
              <a:t>Lamp Hours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7427604" y="5500082"/>
            <a:ext cx="1689100" cy="635000"/>
          </a:xfrm>
          <a:prstGeom prst="wedgeRectCallout">
            <a:avLst>
              <a:gd name="adj1" fmla="val -143586"/>
              <a:gd name="adj2" fmla="val -108694"/>
            </a:avLst>
          </a:prstGeom>
          <a:solidFill>
            <a:srgbClr val="33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Calibri" pitchFamily="34" charset="0"/>
              </a:rPr>
              <a:t>Lamp Performance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7427604" y="4585682"/>
            <a:ext cx="1689100" cy="635000"/>
          </a:xfrm>
          <a:prstGeom prst="wedgeRectCallout">
            <a:avLst>
              <a:gd name="adj1" fmla="val -205151"/>
              <a:gd name="adj2" fmla="val -10754"/>
            </a:avLst>
          </a:prstGeom>
          <a:solidFill>
            <a:srgbClr val="33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>
                <a:latin typeface="Calibri" pitchFamily="34" charset="0"/>
              </a:rPr>
              <a:t>Validated RED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4064982"/>
            <a:ext cx="1689100" cy="863600"/>
          </a:xfrm>
          <a:prstGeom prst="wedgeRectCallout">
            <a:avLst>
              <a:gd name="adj1" fmla="val 106671"/>
              <a:gd name="adj2" fmla="val -35662"/>
            </a:avLst>
          </a:prstGeom>
          <a:solidFill>
            <a:srgbClr val="33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Calibri" pitchFamily="34" charset="0"/>
              </a:rPr>
              <a:t>Minimum Allowed Dose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071080" y="5334982"/>
            <a:ext cx="1689100" cy="876300"/>
          </a:xfrm>
          <a:prstGeom prst="wedgeRectCallout">
            <a:avLst>
              <a:gd name="adj1" fmla="val -18950"/>
              <a:gd name="adj2" fmla="val -170441"/>
            </a:avLst>
          </a:prstGeom>
          <a:solidFill>
            <a:srgbClr val="33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Calibri" pitchFamily="34" charset="0"/>
              </a:rPr>
              <a:t>Maximum Allowed Dose</a:t>
            </a: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7427604" y="928082"/>
            <a:ext cx="1689100" cy="616234"/>
          </a:xfrm>
          <a:prstGeom prst="wedgeRectCallout">
            <a:avLst>
              <a:gd name="adj1" fmla="val -352754"/>
              <a:gd name="adj2" fmla="val 161800"/>
            </a:avLst>
          </a:prstGeom>
          <a:solidFill>
            <a:srgbClr val="33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800" b="1" dirty="0">
                <a:latin typeface="Calibri" pitchFamily="34" charset="0"/>
              </a:rPr>
              <a:t>Lamp Power</a:t>
            </a:r>
          </a:p>
        </p:txBody>
      </p:sp>
    </p:spTree>
    <p:extLst>
      <p:ext uri="{BB962C8B-B14F-4D97-AF65-F5344CB8AC3E}">
        <p14:creationId xmlns:p14="http://schemas.microsoft.com/office/powerpoint/2010/main" val="1908341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BF21-9A5B-4F18-AC7F-64B320832BBB}" type="slidenum">
              <a:rPr lang="he-IL" smtClean="0"/>
              <a:pPr/>
              <a:t>33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8739" y="76200"/>
            <a:ext cx="4536288" cy="457200"/>
          </a:xfrm>
        </p:spPr>
        <p:txBody>
          <a:bodyPr/>
          <a:lstStyle/>
          <a:p>
            <a:r>
              <a:rPr lang="en-US" dirty="0" smtClean="0"/>
              <a:t>Low Cost Operation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6250" y="920123"/>
            <a:ext cx="8153400" cy="2878777"/>
          </a:xfrm>
        </p:spPr>
        <p:txBody>
          <a:bodyPr/>
          <a:lstStyle/>
          <a:p>
            <a:pPr lvl="1" eaLnBrk="1" hangingPunct="1"/>
            <a:r>
              <a:rPr lang="en-US" dirty="0" smtClean="0"/>
              <a:t>Inline system, easy to install, easy to maintain: 4-minute lamp replacement</a:t>
            </a:r>
          </a:p>
          <a:p>
            <a:pPr lvl="1" eaLnBrk="1" hangingPunct="1"/>
            <a:r>
              <a:rPr lang="en-US" dirty="0" smtClean="0"/>
              <a:t>Fully automated system requires minimum manpower</a:t>
            </a:r>
          </a:p>
          <a:p>
            <a:pPr lvl="1" eaLnBrk="1" hangingPunct="1"/>
            <a:r>
              <a:rPr lang="en-US" dirty="0" smtClean="0"/>
              <a:t>Easily integrated to plant controls</a:t>
            </a:r>
          </a:p>
          <a:p>
            <a:pPr lvl="1" eaLnBrk="1" hangingPunct="1"/>
            <a:r>
              <a:rPr lang="en-US" dirty="0" smtClean="0"/>
              <a:t>Protects against breakthrough and reduces bio-fouling: less down-time</a:t>
            </a:r>
          </a:p>
          <a:p>
            <a:pPr lvl="1" eaLnBrk="1" hangingPunct="1"/>
            <a:r>
              <a:rPr lang="en-US" dirty="0" smtClean="0"/>
              <a:t>Reduces frequency of CIP schedules</a:t>
            </a:r>
          </a:p>
          <a:p>
            <a:pPr lvl="1" eaLnBrk="1" hangingPunct="1"/>
            <a:r>
              <a:rPr lang="en-US" dirty="0" smtClean="0"/>
              <a:t>Replaces heat for water pasteurization</a:t>
            </a:r>
          </a:p>
          <a:p>
            <a:pPr lvl="1" eaLnBrk="1" hangingPunct="1"/>
            <a:r>
              <a:rPr lang="en-US" dirty="0" smtClean="0"/>
              <a:t>Can replace chemicals for certain applications: storage/disposal/worker health issues</a:t>
            </a:r>
          </a:p>
          <a:p>
            <a:pPr lvl="1" eaLnBrk="1" hangingPunct="1">
              <a:buNone/>
            </a:pPr>
            <a:endParaRPr lang="en-US" dirty="0" smtClean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8734425" y="6553200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A72522-DB25-442D-9A56-866937F9388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5" descr="H:\ANNETTE\PPTs\Pictures\lamp replacem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314" y="3675505"/>
            <a:ext cx="3901142" cy="293111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45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67591-A1F7-4AA4-B760-179C55D4D5A9}" type="slidenum">
              <a:rPr lang="he-IL">
                <a:solidFill>
                  <a:srgbClr val="000066"/>
                </a:solidFill>
              </a:rPr>
              <a:pPr/>
              <a:t>34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2983938" name="Text Box 2"/>
          <p:cNvSpPr txBox="1">
            <a:spLocks noChangeArrowheads="1"/>
          </p:cNvSpPr>
          <p:nvPr/>
        </p:nvSpPr>
        <p:spPr bwMode="auto">
          <a:xfrm>
            <a:off x="0" y="1998663"/>
            <a:ext cx="9144000" cy="2547937"/>
          </a:xfrm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lvl="1" algn="ctr"/>
            <a:endParaRPr lang="en-US" sz="4800" b="1" i="1">
              <a:solidFill>
                <a:srgbClr val="000066"/>
              </a:solidFill>
            </a:endParaRPr>
          </a:p>
          <a:p>
            <a:pPr algn="ctr"/>
            <a:r>
              <a:rPr lang="en-US" sz="4800" b="1" i="1">
                <a:solidFill>
                  <a:srgbClr val="000066"/>
                </a:solidFill>
              </a:rPr>
              <a:t>True In-Line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1968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92483-94EC-458E-BF3A-A90658C87501}" type="slidenum">
              <a:rPr lang="he-IL">
                <a:solidFill>
                  <a:srgbClr val="000066"/>
                </a:solidFill>
              </a:rPr>
              <a:pPr/>
              <a:t>35</a:t>
            </a:fld>
            <a:endParaRPr lang="en-US">
              <a:solidFill>
                <a:srgbClr val="000066"/>
              </a:solidFill>
            </a:endParaRPr>
          </a:p>
        </p:txBody>
      </p:sp>
      <p:pic>
        <p:nvPicPr>
          <p:cNvPr id="2824194" name="Picture 2" descr="Carlsberg 2"/>
          <p:cNvPicPr preferRelativeResize="0"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025" y="1044575"/>
            <a:ext cx="4089400" cy="5451475"/>
          </a:xfrm>
          <a:noFill/>
        </p:spPr>
      </p:pic>
      <p:sp>
        <p:nvSpPr>
          <p:cNvPr id="2824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76055" y="-30957"/>
            <a:ext cx="5798171" cy="608013"/>
          </a:xfrm>
          <a:noFill/>
          <a:ln cap="flat" algn="ctr"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Hydro-Optic Disinfection - in-line solution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63" y="1047750"/>
            <a:ext cx="4941887" cy="5456238"/>
            <a:chOff x="27" y="815"/>
            <a:chExt cx="3113" cy="3437"/>
          </a:xfrm>
        </p:grpSpPr>
        <p:pic>
          <p:nvPicPr>
            <p:cNvPr id="2824197" name="Picture 5" descr="Carlsberg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" y="815"/>
              <a:ext cx="3107" cy="2330"/>
            </a:xfrm>
            <a:prstGeom prst="rect">
              <a:avLst/>
            </a:prstGeom>
            <a:noFill/>
          </p:spPr>
        </p:pic>
        <p:pic>
          <p:nvPicPr>
            <p:cNvPr id="2824198" name="Picture 6" descr="Carlsberg 1"/>
            <p:cNvPicPr>
              <a:picLocks noChangeAspect="1" noChangeArrowheads="1"/>
            </p:cNvPicPr>
            <p:nvPr/>
          </p:nvPicPr>
          <p:blipFill>
            <a:blip r:embed="rId4" cstate="print"/>
            <a:srcRect l="14420" t="36674" r="35178" b="39999"/>
            <a:stretch>
              <a:fillRect/>
            </a:stretch>
          </p:blipFill>
          <p:spPr bwMode="auto">
            <a:xfrm>
              <a:off x="27" y="3172"/>
              <a:ext cx="3113" cy="1080"/>
            </a:xfrm>
            <a:prstGeom prst="rect">
              <a:avLst/>
            </a:prstGeom>
            <a:noFill/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002338" y="1046163"/>
            <a:ext cx="2474912" cy="4356100"/>
            <a:chOff x="3799" y="580"/>
            <a:chExt cx="1559" cy="2744"/>
          </a:xfrm>
        </p:grpSpPr>
        <p:sp>
          <p:nvSpPr>
            <p:cNvPr id="2824200" name="Line 8"/>
            <p:cNvSpPr>
              <a:spLocks noChangeShapeType="1"/>
            </p:cNvSpPr>
            <p:nvPr/>
          </p:nvSpPr>
          <p:spPr bwMode="auto">
            <a:xfrm flipV="1">
              <a:off x="4645" y="1030"/>
              <a:ext cx="713" cy="2249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  <p:sp>
          <p:nvSpPr>
            <p:cNvPr id="2824201" name="Line 9"/>
            <p:cNvSpPr>
              <a:spLocks noChangeShapeType="1"/>
            </p:cNvSpPr>
            <p:nvPr/>
          </p:nvSpPr>
          <p:spPr bwMode="auto">
            <a:xfrm flipV="1">
              <a:off x="3799" y="580"/>
              <a:ext cx="9" cy="2744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44463" y="2792413"/>
            <a:ext cx="4797425" cy="2836862"/>
            <a:chOff x="91" y="1914"/>
            <a:chExt cx="3022" cy="1787"/>
          </a:xfrm>
        </p:grpSpPr>
        <p:sp>
          <p:nvSpPr>
            <p:cNvPr id="2824203" name="Line 11"/>
            <p:cNvSpPr>
              <a:spLocks noChangeShapeType="1"/>
            </p:cNvSpPr>
            <p:nvPr/>
          </p:nvSpPr>
          <p:spPr bwMode="auto">
            <a:xfrm flipH="1" flipV="1">
              <a:off x="142" y="1914"/>
              <a:ext cx="2971" cy="1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  <p:sp>
          <p:nvSpPr>
            <p:cNvPr id="2824204" name="Line 12"/>
            <p:cNvSpPr>
              <a:spLocks noChangeShapeType="1"/>
            </p:cNvSpPr>
            <p:nvPr/>
          </p:nvSpPr>
          <p:spPr bwMode="auto">
            <a:xfrm flipH="1" flipV="1">
              <a:off x="91" y="3700"/>
              <a:ext cx="2971" cy="1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09146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2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2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F71E1-A29D-497B-B6DD-EC9D354BDCEA}" type="slidenum">
              <a:rPr lang="he-IL">
                <a:solidFill>
                  <a:srgbClr val="000066"/>
                </a:solidFill>
              </a:rPr>
              <a:pPr/>
              <a:t>36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2828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83011" y="0"/>
            <a:ext cx="5256486" cy="608013"/>
          </a:xfrm>
          <a:noFill/>
          <a:ln cap="flat" algn="ctr"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Installation of RZ163-12 </a:t>
            </a:r>
            <a:endParaRPr lang="en-US" dirty="0"/>
          </a:p>
        </p:txBody>
      </p:sp>
      <p:pic>
        <p:nvPicPr>
          <p:cNvPr id="2828291" name="Picture 3" descr="DSCN3966 (Larg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4" y="878457"/>
            <a:ext cx="7261225" cy="544830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38338" y="2559050"/>
            <a:ext cx="4968875" cy="2886075"/>
            <a:chOff x="1221" y="1612"/>
            <a:chExt cx="3130" cy="1818"/>
          </a:xfrm>
        </p:grpSpPr>
        <p:sp>
          <p:nvSpPr>
            <p:cNvPr id="2828293" name="Line 5"/>
            <p:cNvSpPr>
              <a:spLocks noChangeShapeType="1"/>
            </p:cNvSpPr>
            <p:nvPr/>
          </p:nvSpPr>
          <p:spPr bwMode="auto">
            <a:xfrm rot="1104642" flipH="1" flipV="1">
              <a:off x="1221" y="3430"/>
              <a:ext cx="2401" cy="0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  <p:sp>
          <p:nvSpPr>
            <p:cNvPr id="2828294" name="Line 6"/>
            <p:cNvSpPr>
              <a:spLocks noChangeShapeType="1"/>
            </p:cNvSpPr>
            <p:nvPr/>
          </p:nvSpPr>
          <p:spPr bwMode="auto">
            <a:xfrm rot="1104642" flipH="1">
              <a:off x="1899" y="2592"/>
              <a:ext cx="2072" cy="178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  <p:sp>
          <p:nvSpPr>
            <p:cNvPr id="2828295" name="Line 7"/>
            <p:cNvSpPr>
              <a:spLocks noChangeShapeType="1"/>
            </p:cNvSpPr>
            <p:nvPr/>
          </p:nvSpPr>
          <p:spPr bwMode="auto">
            <a:xfrm rot="1104642" flipH="1">
              <a:off x="2422" y="1997"/>
              <a:ext cx="1662" cy="339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  <p:sp>
          <p:nvSpPr>
            <p:cNvPr id="2828296" name="Line 8"/>
            <p:cNvSpPr>
              <a:spLocks noChangeShapeType="1"/>
            </p:cNvSpPr>
            <p:nvPr/>
          </p:nvSpPr>
          <p:spPr bwMode="auto">
            <a:xfrm rot="1104642" flipH="1">
              <a:off x="2844" y="1612"/>
              <a:ext cx="1507" cy="373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e-IL" sz="200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82065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A30D0-D9FE-4BCD-BEA4-A28EC1A30640}" type="slidenum">
              <a:rPr lang="he-IL">
                <a:solidFill>
                  <a:srgbClr val="000066"/>
                </a:solidFill>
              </a:rPr>
              <a:pPr/>
              <a:t>37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2836482" name="Text Box 2"/>
          <p:cNvSpPr txBox="1">
            <a:spLocks noChangeArrowheads="1"/>
          </p:cNvSpPr>
          <p:nvPr/>
        </p:nvSpPr>
        <p:spPr bwMode="auto">
          <a:xfrm>
            <a:off x="0" y="1998663"/>
            <a:ext cx="9144000" cy="2795587"/>
          </a:xfrm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lvl="1" algn="ctr" rtl="1"/>
            <a:endParaRPr lang="en-US" sz="2800" b="1" i="1" dirty="0">
              <a:solidFill>
                <a:srgbClr val="000066"/>
              </a:solidFill>
            </a:endParaRPr>
          </a:p>
          <a:p>
            <a:pPr algn="ctr" rtl="1"/>
            <a:r>
              <a:rPr lang="en-US" sz="2800" b="1" i="1" dirty="0">
                <a:solidFill>
                  <a:srgbClr val="000066"/>
                </a:solidFill>
              </a:rPr>
              <a:t>The </a:t>
            </a:r>
            <a:r>
              <a:rPr lang="en-US" sz="2800" b="1" i="1" dirty="0" smtClean="0">
                <a:solidFill>
                  <a:srgbClr val="33CC33"/>
                </a:solidFill>
              </a:rPr>
              <a:t>HOD </a:t>
            </a:r>
            <a:r>
              <a:rPr lang="en-US" sz="2800" b="1" i="1" dirty="0" smtClean="0">
                <a:solidFill>
                  <a:srgbClr val="000066"/>
                </a:solidFill>
              </a:rPr>
              <a:t>Systems</a:t>
            </a:r>
            <a:endParaRPr lang="en-US" sz="2800" b="1" i="1" dirty="0">
              <a:solidFill>
                <a:srgbClr val="000066"/>
              </a:solidFill>
            </a:endParaRPr>
          </a:p>
          <a:p>
            <a:pPr lvl="1" algn="ctr" rtl="1"/>
            <a:endParaRPr lang="en-US" sz="3200" b="1" i="1" dirty="0">
              <a:solidFill>
                <a:srgbClr val="000066"/>
              </a:solidFill>
            </a:endParaRPr>
          </a:p>
          <a:p>
            <a:pPr algn="ctr" rtl="1"/>
            <a:r>
              <a:rPr lang="en-US" sz="4000" b="1" i="1" dirty="0">
                <a:solidFill>
                  <a:srgbClr val="000066"/>
                </a:solidFill>
              </a:rPr>
              <a:t>Extremely Easy Lamp Replacement</a:t>
            </a:r>
          </a:p>
        </p:txBody>
      </p:sp>
    </p:spTree>
    <p:extLst>
      <p:ext uri="{BB962C8B-B14F-4D97-AF65-F5344CB8AC3E}">
        <p14:creationId xmlns:p14="http://schemas.microsoft.com/office/powerpoint/2010/main" val="6191329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B8C-FC0F-467E-87C8-57F1AAEB2269}" type="slidenum">
              <a:rPr lang="he-IL">
                <a:solidFill>
                  <a:srgbClr val="000066"/>
                </a:solidFill>
              </a:rPr>
              <a:pPr/>
              <a:t>38</a:t>
            </a:fld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2838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8625" y="0"/>
            <a:ext cx="7035800" cy="608013"/>
          </a:xfrm>
          <a:noFill/>
          <a:ln cap="flat" algn="ctr"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dirty="0"/>
              <a:t>MPHI lamp – proprietary </a:t>
            </a:r>
            <a:r>
              <a:rPr lang="en-US" sz="2200" dirty="0">
                <a:solidFill>
                  <a:srgbClr val="FF0000"/>
                </a:solidFill>
              </a:rPr>
              <a:t>symmetric</a:t>
            </a:r>
            <a:r>
              <a:rPr lang="en-US" sz="2200" dirty="0"/>
              <a:t> quick-connect</a:t>
            </a:r>
          </a:p>
        </p:txBody>
      </p:sp>
      <p:pic>
        <p:nvPicPr>
          <p:cNvPr id="2838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638" y="3219450"/>
            <a:ext cx="5411787" cy="363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38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8013"/>
            <a:ext cx="7416800" cy="2695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20851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BD477-682F-4E56-AC2E-695AEA210873}" type="slidenum">
              <a:rPr lang="he-IL" smtClean="0">
                <a:solidFill>
                  <a:srgbClr val="000066"/>
                </a:solidFill>
              </a:rPr>
              <a:pPr/>
              <a:t>39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232116" y="1886807"/>
            <a:ext cx="8743071" cy="2924344"/>
          </a:xfrm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lvl="1" algn="ctr" rtl="1"/>
            <a:endParaRPr lang="en-US" sz="2800" b="1" i="1" dirty="0">
              <a:solidFill>
                <a:srgbClr val="000066"/>
              </a:solidFill>
            </a:endParaRPr>
          </a:p>
          <a:p>
            <a:pPr marL="0" indent="0" algn="ctr" rtl="0">
              <a:buNone/>
            </a:pPr>
            <a:r>
              <a:rPr lang="en-US" sz="2800" b="1" i="1" dirty="0">
                <a:solidFill>
                  <a:srgbClr val="000066"/>
                </a:solidFill>
              </a:rPr>
              <a:t>The </a:t>
            </a:r>
            <a:r>
              <a:rPr lang="en-US" sz="2800" b="1" i="1" dirty="0" smtClean="0">
                <a:solidFill>
                  <a:srgbClr val="33CC33"/>
                </a:solidFill>
              </a:rPr>
              <a:t>HOD </a:t>
            </a:r>
            <a:r>
              <a:rPr lang="en-US" sz="2800" b="1" i="1" dirty="0" smtClean="0">
                <a:solidFill>
                  <a:srgbClr val="000066"/>
                </a:solidFill>
              </a:rPr>
              <a:t>Systems</a:t>
            </a:r>
          </a:p>
          <a:p>
            <a:pPr marL="0" indent="0" algn="ctr" rtl="0">
              <a:buNone/>
            </a:pPr>
            <a:r>
              <a:rPr lang="en-US" sz="2800" b="1" i="1" dirty="0" smtClean="0">
                <a:solidFill>
                  <a:srgbClr val="002060"/>
                </a:solidFill>
              </a:rPr>
              <a:t>Comparison to others 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877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2" y="1295400"/>
            <a:ext cx="8726487" cy="5245100"/>
          </a:xfrm>
        </p:spPr>
        <p:txBody>
          <a:bodyPr/>
          <a:lstStyle/>
          <a:p>
            <a:pPr algn="l"/>
            <a:r>
              <a:rPr lang="en-US" sz="2400" b="0" i="0" dirty="0" smtClean="0">
                <a:solidFill>
                  <a:schemeClr val="tx1"/>
                </a:solidFill>
              </a:rPr>
              <a:t/>
            </a:r>
            <a:br>
              <a:rPr lang="en-US" sz="2400" b="0" i="0" dirty="0" smtClean="0">
                <a:solidFill>
                  <a:schemeClr val="tx1"/>
                </a:solidFill>
              </a:rPr>
            </a:br>
            <a:r>
              <a:rPr lang="en-US" sz="2400" b="0" i="0" dirty="0">
                <a:solidFill>
                  <a:schemeClr val="tx1"/>
                </a:solidFill>
              </a:rPr>
              <a:t/>
            </a:r>
            <a:br>
              <a:rPr lang="en-US" sz="2400" b="0" i="0" dirty="0">
                <a:solidFill>
                  <a:schemeClr val="tx1"/>
                </a:solidFill>
              </a:rPr>
            </a:br>
            <a:r>
              <a:rPr lang="en-US" sz="2400" b="0" i="0" dirty="0" smtClean="0">
                <a:solidFill>
                  <a:schemeClr val="tx1"/>
                </a:solidFill>
              </a:rPr>
              <a:t>Established                         2004</a:t>
            </a:r>
            <a:br>
              <a:rPr lang="en-US" sz="2400" b="0" i="0" dirty="0" smtClean="0">
                <a:solidFill>
                  <a:schemeClr val="tx1"/>
                </a:solidFill>
              </a:rPr>
            </a:br>
            <a:r>
              <a:rPr lang="en-US" sz="2400" b="0" i="0" dirty="0">
                <a:solidFill>
                  <a:schemeClr val="tx1"/>
                </a:solidFill>
              </a:rPr>
              <a:t/>
            </a:r>
            <a:br>
              <a:rPr lang="en-US" sz="2400" b="0" i="0" dirty="0">
                <a:solidFill>
                  <a:schemeClr val="tx1"/>
                </a:solidFill>
              </a:rPr>
            </a:br>
            <a:r>
              <a:rPr lang="en-US" sz="2400" b="0" i="0" dirty="0" smtClean="0">
                <a:solidFill>
                  <a:schemeClr val="tx1"/>
                </a:solidFill>
              </a:rPr>
              <a:t>HEADQUARTER                      ISRAEL – BEIT SHEMESH</a:t>
            </a:r>
            <a:br>
              <a:rPr lang="en-US" sz="2400" b="0" i="0" dirty="0" smtClean="0">
                <a:solidFill>
                  <a:schemeClr val="tx1"/>
                </a:solidFill>
              </a:rPr>
            </a:br>
            <a:r>
              <a:rPr lang="en-US" sz="2400" b="0" i="0" dirty="0">
                <a:solidFill>
                  <a:schemeClr val="tx1"/>
                </a:solidFill>
              </a:rPr>
              <a:t/>
            </a:r>
            <a:br>
              <a:rPr lang="en-US" sz="2400" b="0" i="0" dirty="0">
                <a:solidFill>
                  <a:schemeClr val="tx1"/>
                </a:solidFill>
              </a:rPr>
            </a:br>
            <a:r>
              <a:rPr lang="en-US" sz="2400" b="0" i="0" dirty="0" smtClean="0">
                <a:solidFill>
                  <a:schemeClr val="tx1"/>
                </a:solidFill>
              </a:rPr>
              <a:t>EMPLOYEES                           70</a:t>
            </a:r>
            <a:br>
              <a:rPr lang="en-US" sz="2400" b="0" i="0" dirty="0" smtClean="0">
                <a:solidFill>
                  <a:schemeClr val="tx1"/>
                </a:solidFill>
              </a:rPr>
            </a:br>
            <a:r>
              <a:rPr lang="en-US" sz="2400" b="0" i="0" dirty="0">
                <a:solidFill>
                  <a:schemeClr val="tx1"/>
                </a:solidFill>
              </a:rPr>
              <a:t/>
            </a:r>
            <a:br>
              <a:rPr lang="en-US" sz="2400" b="0" i="0" dirty="0">
                <a:solidFill>
                  <a:schemeClr val="tx1"/>
                </a:solidFill>
              </a:rPr>
            </a:br>
            <a:r>
              <a:rPr lang="en-US" sz="2400" b="0" i="0" dirty="0" smtClean="0">
                <a:solidFill>
                  <a:schemeClr val="tx1"/>
                </a:solidFill>
              </a:rPr>
              <a:t>SEILLING IN                             OVER 50 COUNTRIES</a:t>
            </a:r>
            <a:br>
              <a:rPr lang="en-US" sz="2400" b="0" i="0" dirty="0" smtClean="0">
                <a:solidFill>
                  <a:schemeClr val="tx1"/>
                </a:solidFill>
              </a:rPr>
            </a:br>
            <a:r>
              <a:rPr lang="en-US" sz="2400" b="0" i="0" dirty="0">
                <a:solidFill>
                  <a:schemeClr val="tx1"/>
                </a:solidFill>
              </a:rPr>
              <a:t/>
            </a:r>
            <a:br>
              <a:rPr lang="en-US" sz="2400" b="0" i="0" dirty="0">
                <a:solidFill>
                  <a:schemeClr val="tx1"/>
                </a:solidFill>
              </a:rPr>
            </a:br>
            <a:r>
              <a:rPr lang="en-US" sz="2400" b="0" i="0" dirty="0" smtClean="0">
                <a:solidFill>
                  <a:schemeClr val="tx1"/>
                </a:solidFill>
              </a:rPr>
              <a:t>DISTRIBUTORS                       OVER 50</a:t>
            </a:r>
            <a:br>
              <a:rPr lang="en-US" sz="2400" b="0" i="0" dirty="0" smtClean="0">
                <a:solidFill>
                  <a:schemeClr val="tx1"/>
                </a:solidFill>
              </a:rPr>
            </a:br>
            <a:r>
              <a:rPr lang="en-US" sz="2400" b="0" i="0" dirty="0">
                <a:solidFill>
                  <a:schemeClr val="tx1"/>
                </a:solidFill>
              </a:rPr>
              <a:t/>
            </a:r>
            <a:br>
              <a:rPr lang="en-US" sz="2400" b="0" i="0" dirty="0">
                <a:solidFill>
                  <a:schemeClr val="tx1"/>
                </a:solidFill>
              </a:rPr>
            </a:br>
            <a:endParaRPr lang="he-IL" sz="2400" b="0" i="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513" y="266700"/>
            <a:ext cx="7772400" cy="5588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Facts and figures</a:t>
            </a:r>
            <a:endParaRPr lang="he-IL" sz="280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844AD-3FE0-4325-B6D9-C4CA94BAE428}" type="slidenum">
              <a:rPr lang="he-IL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BD477-682F-4E56-AC2E-695AEA210873}" type="slidenum">
              <a:rPr lang="he-IL" smtClean="0">
                <a:solidFill>
                  <a:srgbClr val="000066"/>
                </a:solidFill>
              </a:rPr>
              <a:pPr/>
              <a:t>40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232116" y="1886807"/>
            <a:ext cx="8743071" cy="2924344"/>
          </a:xfrm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lvl="1" algn="ctr" rtl="1"/>
            <a:endParaRPr lang="en-US" sz="4400" b="1" i="1" dirty="0">
              <a:solidFill>
                <a:srgbClr val="002060"/>
              </a:solidFill>
            </a:endParaRPr>
          </a:p>
          <a:p>
            <a:pPr marL="0" indent="0" algn="ctr" rtl="0">
              <a:buNone/>
            </a:pPr>
            <a:r>
              <a:rPr lang="en-US" sz="4400" b="1" i="1" dirty="0" smtClean="0">
                <a:solidFill>
                  <a:srgbClr val="002060"/>
                </a:solidFill>
              </a:rPr>
              <a:t>HOD Applications </a:t>
            </a:r>
          </a:p>
        </p:txBody>
      </p:sp>
    </p:spTree>
    <p:extLst>
      <p:ext uri="{BB962C8B-B14F-4D97-AF65-F5344CB8AC3E}">
        <p14:creationId xmlns:p14="http://schemas.microsoft.com/office/powerpoint/2010/main" val="3201499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66124-EAD7-40A7-BA7E-213EDC35BB2B}" type="slidenum">
              <a:rPr lang="he-IL"/>
              <a:pPr/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600" dirty="0"/>
              <a:t>Value Proposition</a:t>
            </a:r>
            <a:r>
              <a:rPr lang="en-US" dirty="0"/>
              <a:t> </a:t>
            </a:r>
            <a:endParaRPr lang="he-IL" dirty="0"/>
          </a:p>
        </p:txBody>
      </p:sp>
      <p:graphicFrame>
        <p:nvGraphicFramePr>
          <p:cNvPr id="845827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7155951"/>
              </p:ext>
            </p:extLst>
          </p:nvPr>
        </p:nvGraphicFramePr>
        <p:xfrm>
          <a:off x="249238" y="836099"/>
          <a:ext cx="8643937" cy="5356226"/>
        </p:xfrm>
        <a:graphic>
          <a:graphicData uri="http://schemas.openxmlformats.org/drawingml/2006/table">
            <a:tbl>
              <a:tblPr rtl="1"/>
              <a:tblGrid>
                <a:gridCol w="3584575"/>
                <a:gridCol w="1435100"/>
                <a:gridCol w="3624262"/>
              </a:tblGrid>
              <a:tr h="2794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Need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54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Saves energy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Saves shut down time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Increases product safety and shelf life  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Post GAC Disinfection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Reduce  maintenance and operation costs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 safety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</a:tr>
              <a:tr h="140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Increases time between maintenance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Extends membrane life 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 Protection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Reduce  maintenance and operation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Comply with company policy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</a:tr>
              <a:tr h="249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 safety and shelf life increase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Maintains clean lines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Avoids / reduces chemical usage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Reduces maintenance expenses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Process Water Disinfection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Reduce chlorine usage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Reduce pipe corrosion due to chemical usage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Prevent contamination during production processes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process water safety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6F801-8A2C-4116-A6CB-015D58F32648}" type="slidenum">
              <a:rPr lang="he-IL"/>
              <a:pPr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600" dirty="0"/>
              <a:t>Value Proposition</a:t>
            </a:r>
            <a:r>
              <a:rPr lang="en-US" dirty="0"/>
              <a:t> </a:t>
            </a:r>
            <a:endParaRPr lang="he-IL" dirty="0"/>
          </a:p>
        </p:txBody>
      </p:sp>
      <p:graphicFrame>
        <p:nvGraphicFramePr>
          <p:cNvPr id="847875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3222028"/>
              </p:ext>
            </p:extLst>
          </p:nvPr>
        </p:nvGraphicFramePr>
        <p:xfrm>
          <a:off x="238125" y="753819"/>
          <a:ext cx="8496300" cy="5422901"/>
        </p:xfrm>
        <a:graphic>
          <a:graphicData uri="http://schemas.openxmlformats.org/drawingml/2006/table">
            <a:tbl>
              <a:tblPr rtl="1"/>
              <a:tblGrid>
                <a:gridCol w="3346450"/>
                <a:gridCol w="1752600"/>
                <a:gridCol w="339725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Need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960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 safety and shelf life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risk of  mercury in the water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 Water Disinfection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Comply with corporate regulations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Reduce M&amp;O (“pasteurizers”)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Eliminate risks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Ozone destruction in production lines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 safety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shelf life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 safety and shelf life  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Firewall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of the above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</a:tr>
              <a:tr h="154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Green technology, fewer DBP’s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Chlorine replacement 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Reduce chlorine usage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Reduce pipe corrosion due to chemical usage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process water safety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Comply with corporate regulations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FE"/>
                    </a:solidFill>
                  </a:tcPr>
                </a:tc>
              </a:tr>
              <a:tr h="1193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Better efficiency (fewer lamps)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Lamps out of the water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Ozone destruction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Comply with corporate regulations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Eliminate risks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Ozone destruction in production lines</a:t>
                      </a:r>
                      <a:endParaRPr kumimoji="0" lang="he-I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178A7-CE14-4865-9255-6D9B5AC9AE77}" type="slidenum">
              <a:rPr lang="he-IL"/>
              <a:pPr/>
              <a:t>43</a:t>
            </a:fld>
            <a:endParaRPr lang="en-US" dirty="0"/>
          </a:p>
        </p:txBody>
      </p:sp>
      <p:sp>
        <p:nvSpPr>
          <p:cNvPr id="856066" name="Slide Number Placeholder 3"/>
          <p:cNvSpPr txBox="1">
            <a:spLocks noGrp="1"/>
          </p:cNvSpPr>
          <p:nvPr/>
        </p:nvSpPr>
        <p:spPr bwMode="auto">
          <a:xfrm>
            <a:off x="7239000" y="6540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5F3441C-1FD6-43B0-8736-53118BEE737D}" type="slidenum">
              <a:rPr lang="he-IL" sz="1200" b="1">
                <a:cs typeface="Arial" pitchFamily="34" charset="0"/>
              </a:rPr>
              <a:pPr algn="r"/>
              <a:t>43</a:t>
            </a:fld>
            <a:endParaRPr lang="en-US" sz="1200" b="1" dirty="0">
              <a:cs typeface="Arial" pitchFamily="34" charset="0"/>
            </a:endParaRPr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kumimoji="1" lang="en-US" dirty="0">
                <a:latin typeface="+mj-lt"/>
                <a:ea typeface="+mj-ea"/>
                <a:cs typeface="+mj-cs"/>
              </a:rPr>
              <a:t>Water disinfection technologies today</a:t>
            </a:r>
          </a:p>
        </p:txBody>
      </p:sp>
      <p:sp>
        <p:nvSpPr>
          <p:cNvPr id="856068" name="Rectangle 3"/>
          <p:cNvSpPr>
            <a:spLocks noChangeArrowheads="1"/>
          </p:cNvSpPr>
          <p:nvPr/>
        </p:nvSpPr>
        <p:spPr bwMode="auto">
          <a:xfrm>
            <a:off x="4173538" y="4629150"/>
            <a:ext cx="4573587" cy="869950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Extremely high operational cost; Intensive maintenance </a:t>
            </a:r>
          </a:p>
        </p:txBody>
      </p:sp>
      <p:sp>
        <p:nvSpPr>
          <p:cNvPr id="856069" name="Rectangle 4"/>
          <p:cNvSpPr>
            <a:spLocks noChangeArrowheads="1"/>
          </p:cNvSpPr>
          <p:nvPr/>
        </p:nvSpPr>
        <p:spPr bwMode="auto">
          <a:xfrm>
            <a:off x="2373313" y="4629150"/>
            <a:ext cx="1800225" cy="869950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Reliable; </a:t>
            </a:r>
          </a:p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Widely accepted</a:t>
            </a:r>
          </a:p>
        </p:txBody>
      </p:sp>
      <p:sp>
        <p:nvSpPr>
          <p:cNvPr id="613381" name="Rectangle 5"/>
          <p:cNvSpPr>
            <a:spLocks noChangeArrowheads="1"/>
          </p:cNvSpPr>
          <p:nvPr/>
        </p:nvSpPr>
        <p:spPr bwMode="auto">
          <a:xfrm>
            <a:off x="473075" y="4629150"/>
            <a:ext cx="1900238" cy="869950"/>
          </a:xfrm>
          <a:prstGeom prst="rect">
            <a:avLst/>
          </a:prstGeom>
          <a:gradFill rotWithShape="1">
            <a:gsLst>
              <a:gs pos="0">
                <a:srgbClr val="7087A0"/>
              </a:gs>
              <a:gs pos="50000">
                <a:srgbClr val="7087A0">
                  <a:gamma/>
                  <a:tint val="69804"/>
                  <a:invGamma/>
                </a:srgbClr>
              </a:gs>
              <a:gs pos="100000">
                <a:srgbClr val="7087A0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54000" rIns="54000" anchor="ctr"/>
          <a:lstStyle/>
          <a:p>
            <a:pPr>
              <a:buClr>
                <a:srgbClr val="7087A0"/>
              </a:buClr>
              <a:buFont typeface="Wingdings" pitchFamily="2" charset="2"/>
              <a:buNone/>
              <a:defRPr/>
            </a:pPr>
            <a:r>
              <a:rPr kumimoji="1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Heat exchange </a:t>
            </a:r>
            <a:r>
              <a:rPr kumimoji="1"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(pasteurization)</a:t>
            </a:r>
            <a:r>
              <a:rPr kumimoji="1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</a:p>
        </p:txBody>
      </p:sp>
      <p:sp>
        <p:nvSpPr>
          <p:cNvPr id="856071" name="Rectangle 6"/>
          <p:cNvSpPr>
            <a:spLocks noChangeArrowheads="1"/>
          </p:cNvSpPr>
          <p:nvPr/>
        </p:nvSpPr>
        <p:spPr bwMode="auto">
          <a:xfrm>
            <a:off x="4173538" y="1598613"/>
            <a:ext cx="4573587" cy="384175"/>
          </a:xfrm>
          <a:prstGeom prst="rect">
            <a:avLst/>
          </a:prstGeom>
          <a:gradFill rotWithShape="1">
            <a:gsLst>
              <a:gs pos="0">
                <a:srgbClr val="D6E6FC"/>
              </a:gs>
              <a:gs pos="50000">
                <a:srgbClr val="F1F6FE"/>
              </a:gs>
              <a:gs pos="100000">
                <a:srgbClr val="D6E6FC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b="1" dirty="0">
                <a:cs typeface="Arial" pitchFamily="34" charset="0"/>
              </a:rPr>
              <a:t>Issues</a:t>
            </a:r>
          </a:p>
        </p:txBody>
      </p:sp>
      <p:sp>
        <p:nvSpPr>
          <p:cNvPr id="856072" name="Rectangle 7"/>
          <p:cNvSpPr>
            <a:spLocks noChangeArrowheads="1"/>
          </p:cNvSpPr>
          <p:nvPr/>
        </p:nvSpPr>
        <p:spPr bwMode="auto">
          <a:xfrm>
            <a:off x="2373313" y="1598613"/>
            <a:ext cx="1800225" cy="384175"/>
          </a:xfrm>
          <a:prstGeom prst="rect">
            <a:avLst/>
          </a:prstGeom>
          <a:gradFill rotWithShape="1">
            <a:gsLst>
              <a:gs pos="0">
                <a:srgbClr val="D6E6FC"/>
              </a:gs>
              <a:gs pos="50000">
                <a:srgbClr val="F1F6FE"/>
              </a:gs>
              <a:gs pos="100000">
                <a:srgbClr val="D6E6FC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b="1" dirty="0">
                <a:cs typeface="Arial" pitchFamily="34" charset="0"/>
              </a:rPr>
              <a:t>Advantages</a:t>
            </a:r>
          </a:p>
        </p:txBody>
      </p:sp>
      <p:sp>
        <p:nvSpPr>
          <p:cNvPr id="856073" name="Rectangle 8"/>
          <p:cNvSpPr>
            <a:spLocks noChangeArrowheads="1"/>
          </p:cNvSpPr>
          <p:nvPr/>
        </p:nvSpPr>
        <p:spPr bwMode="auto">
          <a:xfrm>
            <a:off x="4173538" y="5499100"/>
            <a:ext cx="4573587" cy="868363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Microbial Kill 1-3 log range; Deposits</a:t>
            </a:r>
            <a:r>
              <a:rPr lang="en-US" altLang="en-US" sz="1400" dirty="0">
                <a:cs typeface="Arial" pitchFamily="34" charset="0"/>
              </a:rPr>
              <a:t> &amp; </a:t>
            </a:r>
            <a:r>
              <a:rPr lang="en-US" sz="1400" dirty="0">
                <a:cs typeface="Arial" pitchFamily="34" charset="0"/>
              </a:rPr>
              <a:t>fouling of quartz sleeves; High maintenance; Questionable reliability; Issues with monitoring and control</a:t>
            </a:r>
          </a:p>
        </p:txBody>
      </p:sp>
      <p:sp>
        <p:nvSpPr>
          <p:cNvPr id="856074" name="Rectangle 9"/>
          <p:cNvSpPr>
            <a:spLocks noChangeArrowheads="1"/>
          </p:cNvSpPr>
          <p:nvPr/>
        </p:nvSpPr>
        <p:spPr bwMode="auto">
          <a:xfrm>
            <a:off x="2373313" y="5499100"/>
            <a:ext cx="1800225" cy="868363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Environmentally friendly;</a:t>
            </a:r>
          </a:p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Widely accepted</a:t>
            </a:r>
          </a:p>
        </p:txBody>
      </p:sp>
      <p:sp>
        <p:nvSpPr>
          <p:cNvPr id="613386" name="Rectangle 10"/>
          <p:cNvSpPr>
            <a:spLocks noChangeArrowheads="1"/>
          </p:cNvSpPr>
          <p:nvPr/>
        </p:nvSpPr>
        <p:spPr bwMode="auto">
          <a:xfrm>
            <a:off x="473075" y="5499100"/>
            <a:ext cx="1900238" cy="868363"/>
          </a:xfrm>
          <a:prstGeom prst="rect">
            <a:avLst/>
          </a:prstGeom>
          <a:gradFill rotWithShape="1">
            <a:gsLst>
              <a:gs pos="0">
                <a:srgbClr val="7087A0"/>
              </a:gs>
              <a:gs pos="50000">
                <a:srgbClr val="7087A0">
                  <a:gamma/>
                  <a:tint val="69804"/>
                  <a:invGamma/>
                </a:srgbClr>
              </a:gs>
              <a:gs pos="100000">
                <a:srgbClr val="7087A0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54000" rIns="54000" anchor="ctr"/>
          <a:lstStyle/>
          <a:p>
            <a:pPr>
              <a:buClr>
                <a:srgbClr val="7087A0"/>
              </a:buClr>
              <a:buFont typeface="Wingdings" pitchFamily="2" charset="2"/>
              <a:buNone/>
              <a:defRPr/>
            </a:pPr>
            <a:r>
              <a:rPr kumimoji="1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Conventional UV</a:t>
            </a:r>
          </a:p>
        </p:txBody>
      </p:sp>
      <p:sp>
        <p:nvSpPr>
          <p:cNvPr id="856076" name="Rectangle 11"/>
          <p:cNvSpPr>
            <a:spLocks noChangeArrowheads="1"/>
          </p:cNvSpPr>
          <p:nvPr/>
        </p:nvSpPr>
        <p:spPr bwMode="auto">
          <a:xfrm>
            <a:off x="4173538" y="3760788"/>
            <a:ext cx="4573587" cy="868362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Not an absolute barrier; Sensitive to chlorine; Backwash treatment and biofilms contribute to high operational costs</a:t>
            </a:r>
          </a:p>
        </p:txBody>
      </p:sp>
      <p:sp>
        <p:nvSpPr>
          <p:cNvPr id="856077" name="Rectangle 12"/>
          <p:cNvSpPr>
            <a:spLocks noChangeArrowheads="1"/>
          </p:cNvSpPr>
          <p:nvPr/>
        </p:nvSpPr>
        <p:spPr bwMode="auto">
          <a:xfrm>
            <a:off x="2373313" y="3760788"/>
            <a:ext cx="1800225" cy="868362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Reliable;</a:t>
            </a:r>
          </a:p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Widely accepted</a:t>
            </a:r>
          </a:p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endParaRPr lang="en-US" sz="1400" dirty="0">
              <a:cs typeface="Arial" pitchFamily="34" charset="0"/>
            </a:endParaRPr>
          </a:p>
        </p:txBody>
      </p:sp>
      <p:sp>
        <p:nvSpPr>
          <p:cNvPr id="613389" name="Rectangle 13"/>
          <p:cNvSpPr>
            <a:spLocks noChangeArrowheads="1"/>
          </p:cNvSpPr>
          <p:nvPr/>
        </p:nvSpPr>
        <p:spPr bwMode="auto">
          <a:xfrm>
            <a:off x="473075" y="3760788"/>
            <a:ext cx="1900238" cy="868362"/>
          </a:xfrm>
          <a:prstGeom prst="rect">
            <a:avLst/>
          </a:prstGeom>
          <a:gradFill rotWithShape="1">
            <a:gsLst>
              <a:gs pos="0">
                <a:srgbClr val="7087A0"/>
              </a:gs>
              <a:gs pos="50000">
                <a:srgbClr val="7087A0">
                  <a:gamma/>
                  <a:tint val="69804"/>
                  <a:invGamma/>
                </a:srgbClr>
              </a:gs>
              <a:gs pos="100000">
                <a:srgbClr val="7087A0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54000" rIns="54000" anchor="ctr"/>
          <a:lstStyle/>
          <a:p>
            <a:pPr>
              <a:buClr>
                <a:srgbClr val="7087A0"/>
              </a:buClr>
              <a:buFont typeface="Wingdings" pitchFamily="2" charset="2"/>
              <a:buNone/>
              <a:defRPr/>
            </a:pPr>
            <a:r>
              <a:rPr kumimoji="1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Membranes</a:t>
            </a:r>
          </a:p>
        </p:txBody>
      </p:sp>
      <p:sp>
        <p:nvSpPr>
          <p:cNvPr id="856079" name="Rectangle 14"/>
          <p:cNvSpPr>
            <a:spLocks noChangeArrowheads="1"/>
          </p:cNvSpPr>
          <p:nvPr/>
        </p:nvSpPr>
        <p:spPr bwMode="auto">
          <a:xfrm>
            <a:off x="4173538" y="2851150"/>
            <a:ext cx="4573587" cy="909638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Disinfection by-products (Bromates); Hard to  control with water quality flux; Difficult working environment; Many hidden costs</a:t>
            </a:r>
          </a:p>
        </p:txBody>
      </p:sp>
      <p:sp>
        <p:nvSpPr>
          <p:cNvPr id="856080" name="Rectangle 15"/>
          <p:cNvSpPr>
            <a:spLocks noChangeArrowheads="1"/>
          </p:cNvSpPr>
          <p:nvPr/>
        </p:nvSpPr>
        <p:spPr bwMode="auto">
          <a:xfrm>
            <a:off x="2373313" y="2851150"/>
            <a:ext cx="1800225" cy="909638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Effective;</a:t>
            </a:r>
          </a:p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Accepted in some industries</a:t>
            </a:r>
          </a:p>
        </p:txBody>
      </p:sp>
      <p:sp>
        <p:nvSpPr>
          <p:cNvPr id="613392" name="Rectangle 16"/>
          <p:cNvSpPr>
            <a:spLocks noChangeArrowheads="1"/>
          </p:cNvSpPr>
          <p:nvPr/>
        </p:nvSpPr>
        <p:spPr bwMode="auto">
          <a:xfrm>
            <a:off x="473075" y="2851150"/>
            <a:ext cx="1900238" cy="909638"/>
          </a:xfrm>
          <a:prstGeom prst="rect">
            <a:avLst/>
          </a:prstGeom>
          <a:gradFill rotWithShape="1">
            <a:gsLst>
              <a:gs pos="0">
                <a:srgbClr val="7087A0"/>
              </a:gs>
              <a:gs pos="50000">
                <a:srgbClr val="7087A0">
                  <a:gamma/>
                  <a:tint val="69804"/>
                  <a:invGamma/>
                </a:srgbClr>
              </a:gs>
              <a:gs pos="100000">
                <a:srgbClr val="7087A0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54000" rIns="54000" anchor="ctr"/>
          <a:lstStyle/>
          <a:p>
            <a:pPr>
              <a:buClr>
                <a:srgbClr val="7087A0"/>
              </a:buClr>
              <a:buFont typeface="Wingdings" pitchFamily="2" charset="2"/>
              <a:buNone/>
              <a:defRPr/>
            </a:pPr>
            <a:r>
              <a:rPr kumimoji="1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Ozonation</a:t>
            </a:r>
          </a:p>
        </p:txBody>
      </p:sp>
      <p:sp>
        <p:nvSpPr>
          <p:cNvPr id="856082" name="Rectangle 17"/>
          <p:cNvSpPr>
            <a:spLocks noChangeArrowheads="1"/>
          </p:cNvSpPr>
          <p:nvPr/>
        </p:nvSpPr>
        <p:spPr bwMode="auto">
          <a:xfrm>
            <a:off x="4173538" y="1982788"/>
            <a:ext cx="4573587" cy="868362"/>
          </a:xfrm>
          <a:prstGeom prst="rect">
            <a:avLst/>
          </a:prstGeom>
          <a:solidFill>
            <a:srgbClr val="FFFFFF">
              <a:alpha val="50195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Disinfection by-products; Taste in food; Ineffective against </a:t>
            </a:r>
            <a:r>
              <a:rPr lang="en-US" sz="1400" i="1" dirty="0">
                <a:cs typeface="Arial" pitchFamily="34" charset="0"/>
              </a:rPr>
              <a:t>Cryptosporidium</a:t>
            </a:r>
            <a:r>
              <a:rPr lang="en-US" sz="1400" dirty="0">
                <a:cs typeface="Arial" pitchFamily="34" charset="0"/>
              </a:rPr>
              <a:t> &amp; </a:t>
            </a:r>
            <a:r>
              <a:rPr lang="en-US" sz="1400" i="1" dirty="0">
                <a:cs typeface="Arial" pitchFamily="34" charset="0"/>
              </a:rPr>
              <a:t>Giardia</a:t>
            </a:r>
            <a:r>
              <a:rPr lang="en-US" sz="1400" dirty="0">
                <a:cs typeface="Arial" pitchFamily="34" charset="0"/>
              </a:rPr>
              <a:t>; Storage &amp; handling; Creates issues for downstream processing - membranes</a:t>
            </a:r>
          </a:p>
        </p:txBody>
      </p:sp>
      <p:sp>
        <p:nvSpPr>
          <p:cNvPr id="856083" name="Rectangle 18"/>
          <p:cNvSpPr>
            <a:spLocks noChangeArrowheads="1"/>
          </p:cNvSpPr>
          <p:nvPr/>
        </p:nvSpPr>
        <p:spPr bwMode="auto">
          <a:xfrm>
            <a:off x="2373313" y="1982788"/>
            <a:ext cx="1800225" cy="868362"/>
          </a:xfrm>
          <a:prstGeom prst="rect">
            <a:avLst/>
          </a:prstGeom>
          <a:solidFill>
            <a:srgbClr val="FFFFFF">
              <a:alpha val="50195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Relatively inexpensive;</a:t>
            </a:r>
          </a:p>
          <a:p>
            <a:pPr>
              <a:lnSpc>
                <a:spcPct val="85000"/>
              </a:lnSpc>
              <a:buClr>
                <a:srgbClr val="7087A0"/>
              </a:buClr>
              <a:buFont typeface="Wingdings" pitchFamily="2" charset="2"/>
              <a:buNone/>
            </a:pPr>
            <a:r>
              <a:rPr lang="en-US" sz="1400" dirty="0">
                <a:cs typeface="Arial" pitchFamily="34" charset="0"/>
              </a:rPr>
              <a:t>Widely used and accepted</a:t>
            </a:r>
          </a:p>
        </p:txBody>
      </p:sp>
      <p:sp>
        <p:nvSpPr>
          <p:cNvPr id="613395" name="Rectangle 19"/>
          <p:cNvSpPr>
            <a:spLocks noChangeArrowheads="1"/>
          </p:cNvSpPr>
          <p:nvPr/>
        </p:nvSpPr>
        <p:spPr bwMode="auto">
          <a:xfrm>
            <a:off x="473075" y="1982788"/>
            <a:ext cx="1900238" cy="868362"/>
          </a:xfrm>
          <a:prstGeom prst="rect">
            <a:avLst/>
          </a:prstGeom>
          <a:gradFill rotWithShape="1">
            <a:gsLst>
              <a:gs pos="0">
                <a:srgbClr val="7087A0"/>
              </a:gs>
              <a:gs pos="50000">
                <a:srgbClr val="7087A0">
                  <a:gamma/>
                  <a:tint val="69804"/>
                  <a:invGamma/>
                </a:srgbClr>
              </a:gs>
              <a:gs pos="100000">
                <a:srgbClr val="7087A0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54000" rIns="54000" anchor="ctr"/>
          <a:lstStyle/>
          <a:p>
            <a:pPr>
              <a:buClr>
                <a:srgbClr val="7087A0"/>
              </a:buClr>
              <a:buFont typeface="Wingdings" pitchFamily="2" charset="2"/>
              <a:buNone/>
              <a:defRPr/>
            </a:pPr>
            <a:r>
              <a:rPr kumimoji="1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Chlorination</a:t>
            </a:r>
          </a:p>
        </p:txBody>
      </p:sp>
    </p:spTree>
    <p:extLst>
      <p:ext uri="{BB962C8B-B14F-4D97-AF65-F5344CB8AC3E}">
        <p14:creationId xmlns:p14="http://schemas.microsoft.com/office/powerpoint/2010/main" val="3024311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19129-FB72-41D3-9370-0DCC8AF59C42}" type="slidenum">
              <a:rPr lang="he-IL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0" y="3114607"/>
            <a:ext cx="9144000" cy="59379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en-US" sz="3200" b="1" dirty="0" smtClean="0">
                <a:latin typeface="+mn-lt"/>
              </a:rPr>
              <a:t>Membrane Protection</a:t>
            </a:r>
            <a:endParaRPr lang="he-IL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614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 idx="4294967295"/>
          </p:nvPr>
        </p:nvSpPr>
        <p:spPr>
          <a:xfrm>
            <a:off x="1763688" y="3148"/>
            <a:ext cx="5645770" cy="544512"/>
          </a:xfrm>
        </p:spPr>
        <p:txBody>
          <a:bodyPr/>
          <a:lstStyle/>
          <a:p>
            <a:pPr>
              <a:defRPr/>
            </a:pPr>
            <a:r>
              <a:rPr lang="en-US" sz="2800" kern="1200" dirty="0" smtClean="0"/>
              <a:t>Atlantium Solution: RO Protection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457200" y="1173707"/>
          <a:ext cx="8229600" cy="551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8639175" y="6515100"/>
            <a:ext cx="4635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rtl="1" eaLnBrk="1" hangingPunct="1"/>
            <a:fld id="{FFA9F05B-74CA-458C-A6D0-9CF918BA0176}" type="slidenum">
              <a:rPr lang="he-IL" sz="1400"/>
              <a:pPr rtl="1" eaLnBrk="1" hangingPunct="1"/>
              <a:t>45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1007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BD477-682F-4E56-AC2E-695AEA210873}" type="slidenum">
              <a:rPr lang="he-IL" smtClean="0">
                <a:solidFill>
                  <a:srgbClr val="000066"/>
                </a:solidFill>
              </a:rPr>
              <a:pPr/>
              <a:t>46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232116" y="1886807"/>
            <a:ext cx="8743071" cy="2924344"/>
          </a:xfrm>
          <a:prstGeom prst="rect">
            <a:avLst/>
          </a:prstGeom>
          <a:gradFill rotWithShape="1">
            <a:gsLst>
              <a:gs pos="0">
                <a:srgbClr val="6A71FE"/>
              </a:gs>
              <a:gs pos="50000">
                <a:srgbClr val="FFFFFF"/>
              </a:gs>
              <a:gs pos="100000">
                <a:srgbClr val="6A71F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tIns="228600" bIns="228600"/>
          <a:lstStyle/>
          <a:p>
            <a:pPr lvl="1" algn="ctr" rtl="1"/>
            <a:endParaRPr lang="en-US" sz="2800" b="1" i="1" dirty="0">
              <a:solidFill>
                <a:srgbClr val="000066"/>
              </a:solidFill>
            </a:endParaRPr>
          </a:p>
          <a:p>
            <a:pPr marL="0" indent="0" algn="ctr" rtl="0">
              <a:buNone/>
            </a:pPr>
            <a:r>
              <a:rPr lang="en-US" sz="4000" b="1" i="1" dirty="0" smtClean="0">
                <a:solidFill>
                  <a:srgbClr val="002060"/>
                </a:solidFill>
              </a:rPr>
              <a:t>HOD in Municipal  </a:t>
            </a:r>
          </a:p>
        </p:txBody>
      </p:sp>
    </p:spTree>
    <p:extLst>
      <p:ext uri="{BB962C8B-B14F-4D97-AF65-F5344CB8AC3E}">
        <p14:creationId xmlns:p14="http://schemas.microsoft.com/office/powerpoint/2010/main" val="25904637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57400"/>
            <a:ext cx="7772400" cy="1500187"/>
          </a:xfrm>
        </p:spPr>
        <p:txBody>
          <a:bodyPr/>
          <a:lstStyle/>
          <a:p>
            <a:pPr algn="ctr"/>
            <a:r>
              <a:rPr lang="en-US" sz="4000" dirty="0" smtClean="0"/>
              <a:t>WHAT WE DO IN MUNICIPAL &amp; HOTELS</a:t>
            </a:r>
            <a:endParaRPr lang="he-IL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07423-6189-4660-B116-D8FAF5C4C72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10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b="1" u="sng" dirty="0" smtClean="0"/>
              <a:t>Drinking water safe protection</a:t>
            </a:r>
          </a:p>
          <a:p>
            <a:pPr marL="0" indent="0">
              <a:buNone/>
            </a:pPr>
            <a:r>
              <a:rPr lang="en-US" dirty="0" smtClean="0"/>
              <a:t>Installation as “fire wall” at the entrance to the water tank</a:t>
            </a:r>
          </a:p>
          <a:p>
            <a:pPr marL="0" indent="0">
              <a:buNone/>
            </a:pPr>
            <a:r>
              <a:rPr lang="en-US" dirty="0" smtClean="0"/>
              <a:t>Installation to circulate the water in the storage water tank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u="sng" dirty="0" smtClean="0"/>
              <a:t>Cooling tower protection</a:t>
            </a:r>
          </a:p>
          <a:p>
            <a:pPr marL="0" indent="0">
              <a:buNone/>
            </a:pPr>
            <a:r>
              <a:rPr lang="en-US" dirty="0" smtClean="0"/>
              <a:t>To protect the growth of alga in the cooling tower – to reduce the use of Chemicals and the running cost.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u="sng" dirty="0" smtClean="0"/>
              <a:t>Heat Exchanger protection</a:t>
            </a:r>
          </a:p>
          <a:p>
            <a:pPr marL="0" indent="0">
              <a:buNone/>
            </a:pPr>
            <a:r>
              <a:rPr lang="en-US" dirty="0" smtClean="0"/>
              <a:t>To prevent Bio fouling that blocked the Heat Exchanger – Keep Efficiency of Temp transformation – reduce electrical consuming , maintenance , shout down time 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46EE-5E52-4F60-B5FF-ACF6660F5B1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3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 TOWERS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2775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/>
              <a:t>Rapid growth of microorganism and creation of bio-fouling demands constant maintenance and down time.  </a:t>
            </a:r>
          </a:p>
          <a:p>
            <a:pPr marL="612775" lvl="1" indent="-274320">
              <a:lnSpc>
                <a:spcPct val="90000"/>
              </a:lnSpc>
              <a:buClr>
                <a:schemeClr val="accent3"/>
              </a:buClr>
              <a:buSzPct val="95000"/>
              <a:buFont typeface="Wingdings" pitchFamily="2" charset="2"/>
              <a:buChar char="q"/>
            </a:pPr>
            <a:r>
              <a:rPr lang="en-US" dirty="0" smtClean="0"/>
              <a:t>Bio-fouling </a:t>
            </a:r>
            <a:r>
              <a:rPr lang="en-US" dirty="0"/>
              <a:t>formation and corrosion spells high operational costs and decrease in equipment’s operational life</a:t>
            </a:r>
          </a:p>
          <a:p>
            <a:pPr marL="612775" lvl="1" indent="-274320">
              <a:lnSpc>
                <a:spcPct val="90000"/>
              </a:lnSpc>
              <a:buClr>
                <a:schemeClr val="accent3"/>
              </a:buClr>
              <a:buSzPct val="95000"/>
              <a:buFont typeface="Wingdings" pitchFamily="2" charset="2"/>
              <a:buChar char="q"/>
            </a:pPr>
            <a:endParaRPr lang="en-US" dirty="0"/>
          </a:p>
          <a:p>
            <a:pPr marL="612775" lvl="1" indent="-274320">
              <a:lnSpc>
                <a:spcPct val="90000"/>
              </a:lnSpc>
              <a:buClr>
                <a:schemeClr val="accent3"/>
              </a:buClr>
              <a:buSzPct val="95000"/>
              <a:buFont typeface="Wingdings" pitchFamily="2" charset="2"/>
              <a:buChar char="q"/>
            </a:pPr>
            <a:r>
              <a:rPr lang="en-US" b="1" dirty="0"/>
              <a:t>Product safety </a:t>
            </a:r>
            <a:r>
              <a:rPr lang="en-US" dirty="0"/>
              <a:t>issues due to </a:t>
            </a:r>
            <a:r>
              <a:rPr lang="en-US" b="1" dirty="0"/>
              <a:t>chemical and microbial </a:t>
            </a:r>
            <a:r>
              <a:rPr lang="en-US" dirty="0"/>
              <a:t>contamination leakage into product</a:t>
            </a:r>
          </a:p>
          <a:p>
            <a:pPr marL="612775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 smtClean="0"/>
              <a:t>Issues </a:t>
            </a:r>
            <a:r>
              <a:rPr lang="en-US" sz="2200" dirty="0"/>
              <a:t>springing from chemicals usage:</a:t>
            </a:r>
          </a:p>
          <a:p>
            <a:pPr marL="978535"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900" dirty="0"/>
              <a:t>Storage</a:t>
            </a:r>
          </a:p>
          <a:p>
            <a:pPr marL="978535"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900" dirty="0"/>
              <a:t>Environmental hazard</a:t>
            </a:r>
          </a:p>
          <a:p>
            <a:pPr marL="978535"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900" dirty="0"/>
              <a:t>Human risk</a:t>
            </a:r>
          </a:p>
          <a:p>
            <a:pPr marL="978535"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900" dirty="0"/>
              <a:t>Product risk</a:t>
            </a:r>
          </a:p>
          <a:p>
            <a:pPr marL="978535"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900" dirty="0"/>
              <a:t>Not effective against some pathogens</a:t>
            </a:r>
          </a:p>
          <a:p>
            <a:pPr marL="978535"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900" dirty="0"/>
              <a:t>In some cases needs to be bio-degradable or needs to be removed from water</a:t>
            </a:r>
          </a:p>
          <a:p>
            <a:pPr marL="612775">
              <a:lnSpc>
                <a:spcPct val="90000"/>
              </a:lnSpc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46EE-5E52-4F60-B5FF-ACF6660F5B1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6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2865A-72AB-4D9B-9C7D-0213EEE18137}" type="slidenum">
              <a:rPr lang="he-IL"/>
              <a:pPr/>
              <a:t>5</a:t>
            </a:fld>
            <a:endParaRPr lang="en-US" dirty="0"/>
          </a:p>
        </p:txBody>
      </p:sp>
      <p:sp>
        <p:nvSpPr>
          <p:cNvPr id="6146" name="Slide Number Placeholder 3"/>
          <p:cNvSpPr txBox="1">
            <a:spLocks noGrp="1"/>
          </p:cNvSpPr>
          <p:nvPr/>
        </p:nvSpPr>
        <p:spPr bwMode="auto">
          <a:xfrm>
            <a:off x="7239000" y="65405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8A5DBAE7-5497-4A69-8986-36AD91F17C82}" type="slidenum">
              <a:rPr lang="he-IL" sz="1200" b="1"/>
              <a:pPr algn="r">
                <a:defRPr/>
              </a:pPr>
              <a:t>5</a:t>
            </a:fld>
            <a:endParaRPr lang="en-US" sz="1200" b="1" dirty="0"/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 Company profile</a:t>
            </a:r>
          </a:p>
        </p:txBody>
      </p:sp>
      <p:sp>
        <p:nvSpPr>
          <p:cNvPr id="8366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338" y="780498"/>
            <a:ext cx="8369300" cy="5124450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Headquartered in Israel – home to renowned innovation in high-tech and water technologies</a:t>
            </a:r>
          </a:p>
          <a:p>
            <a:pPr lvl="1"/>
            <a:r>
              <a:rPr lang="en-US" sz="1600" dirty="0"/>
              <a:t>Local </a:t>
            </a:r>
            <a:r>
              <a:rPr lang="en-US" sz="1600" dirty="0" smtClean="0"/>
              <a:t>offices and activity areas</a:t>
            </a:r>
            <a:endParaRPr lang="en-US" sz="1600" dirty="0"/>
          </a:p>
          <a:p>
            <a:pPr lvl="2">
              <a:buFont typeface="Wingdings" pitchFamily="2" charset="2"/>
              <a:buNone/>
            </a:pPr>
            <a:r>
              <a:rPr lang="en-US" sz="1400" dirty="0"/>
              <a:t>	North America</a:t>
            </a:r>
          </a:p>
          <a:p>
            <a:pPr lvl="2"/>
            <a:r>
              <a:rPr lang="en-US" sz="1400" dirty="0"/>
              <a:t>Latin America </a:t>
            </a:r>
          </a:p>
          <a:p>
            <a:pPr lvl="2"/>
            <a:r>
              <a:rPr lang="en-US" sz="1400" dirty="0" smtClean="0"/>
              <a:t>China </a:t>
            </a:r>
          </a:p>
          <a:p>
            <a:pPr lvl="2"/>
            <a:r>
              <a:rPr lang="en-US" sz="1400" dirty="0" smtClean="0"/>
              <a:t>Australia</a:t>
            </a:r>
          </a:p>
          <a:p>
            <a:pPr lvl="2"/>
            <a:r>
              <a:rPr lang="en-US" sz="1400" dirty="0" smtClean="0"/>
              <a:t>East &amp; West Europe</a:t>
            </a:r>
          </a:p>
          <a:p>
            <a:pPr lvl="2"/>
            <a:r>
              <a:rPr lang="en-US" sz="1400" dirty="0" smtClean="0"/>
              <a:t>Scandinavia</a:t>
            </a:r>
          </a:p>
          <a:p>
            <a:pPr lvl="2"/>
            <a:r>
              <a:rPr lang="en-US" sz="1400" dirty="0" smtClean="0"/>
              <a:t>Asia Pacific</a:t>
            </a:r>
          </a:p>
          <a:p>
            <a:pPr lvl="2"/>
            <a:r>
              <a:rPr lang="en-US" sz="1400" dirty="0" smtClean="0"/>
              <a:t>Africa</a:t>
            </a:r>
            <a:endParaRPr lang="en-US" sz="1600" dirty="0"/>
          </a:p>
          <a:p>
            <a:r>
              <a:rPr lang="en-US" sz="1800" dirty="0"/>
              <a:t>Comprehensive intellectual property portfolio </a:t>
            </a:r>
          </a:p>
          <a:p>
            <a:r>
              <a:rPr lang="en-US" sz="1800" dirty="0"/>
              <a:t>Field-proven </a:t>
            </a:r>
            <a:r>
              <a:rPr lang="en-US" sz="1800" dirty="0" smtClean="0"/>
              <a:t>technology</a:t>
            </a:r>
            <a:endParaRPr lang="en-US" sz="1800" dirty="0"/>
          </a:p>
          <a:p>
            <a:r>
              <a:rPr lang="en-US" sz="1800" dirty="0"/>
              <a:t>Focus on </a:t>
            </a:r>
            <a:r>
              <a:rPr lang="en-US" sz="1800" dirty="0">
                <a:solidFill>
                  <a:srgbClr val="008000"/>
                </a:solidFill>
              </a:rPr>
              <a:t>green</a:t>
            </a:r>
            <a:r>
              <a:rPr lang="en-US" sz="1800" dirty="0"/>
              <a:t>, environmentally friendly technology </a:t>
            </a:r>
          </a:p>
          <a:p>
            <a:pPr lvl="1"/>
            <a:r>
              <a:rPr lang="en-US" sz="1600" dirty="0"/>
              <a:t>No chemicals </a:t>
            </a:r>
          </a:p>
          <a:p>
            <a:pPr lvl="1"/>
            <a:r>
              <a:rPr lang="en-US" sz="1600" dirty="0"/>
              <a:t>Lower energy consumption</a:t>
            </a:r>
          </a:p>
        </p:txBody>
      </p:sp>
    </p:spTree>
    <p:extLst>
      <p:ext uri="{BB962C8B-B14F-4D97-AF65-F5344CB8AC3E}">
        <p14:creationId xmlns:p14="http://schemas.microsoft.com/office/powerpoint/2010/main" val="1250096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6324600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Range of pH for Microbial Growth:</a:t>
            </a:r>
            <a:r>
              <a:rPr lang="he-IL" dirty="0"/>
              <a:t/>
            </a:r>
            <a:br>
              <a:rPr lang="he-IL" dirty="0"/>
            </a:b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46EE-5E52-4F60-B5FF-ACF6660F5B10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708535"/>
              </p:ext>
            </p:extLst>
          </p:nvPr>
        </p:nvGraphicFramePr>
        <p:xfrm>
          <a:off x="304800" y="1524000"/>
          <a:ext cx="8305800" cy="3806826"/>
        </p:xfrm>
        <a:graphic>
          <a:graphicData uri="http://schemas.openxmlformats.org/drawingml/2006/table">
            <a:tbl>
              <a:tblPr/>
              <a:tblGrid>
                <a:gridCol w="2768600"/>
                <a:gridCol w="2768600"/>
                <a:gridCol w="2768600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Bacteria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Fungi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Algae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300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1 to 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Few species (e.g., sulfur-oxidizing bacteria)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1 to 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Few species (e.g., molds)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1 to 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Very few species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5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4 to 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Majority of species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4 to 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Majority of species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(e.g., molds and yeasts)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5 to 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Majority of species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5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8 to 11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Few species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(spore-formers)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7 to 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Few species (e.g., molds)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 9 to 11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Few species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16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Range of Temperature for Microbial Growth:</a:t>
            </a:r>
            <a:endParaRPr lang="he-IL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46EE-5E52-4F60-B5FF-ACF6660F5B10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9pPr>
          </a:lstStyle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 smtClean="0"/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218368"/>
              </p:ext>
            </p:extLst>
          </p:nvPr>
        </p:nvGraphicFramePr>
        <p:xfrm>
          <a:off x="457200" y="1524000"/>
          <a:ext cx="8229600" cy="1903413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Psychophilic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Mesophilic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Thermophilic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447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50-68 °F (10-20 °C)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Few species, mainly bacteria and algae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68-104 °F (20-40 °C)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Majority of species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104-167 °F (40-75 °C)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Few species of bacteria and algae, very few fungi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4162567"/>
            <a:ext cx="822960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b="1" i="1" dirty="0" smtClean="0">
                <a:latin typeface="+mj-lt"/>
              </a:rPr>
              <a:t>Eliminating Bio-fouling  and Organic needs a multi stage treatment process which might affects the scaling process   </a:t>
            </a:r>
            <a:endParaRPr lang="he-IL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97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Aapplication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46EE-5E52-4F60-B5FF-ACF6660F5B1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2924620" y="4069982"/>
            <a:ext cx="1313529" cy="324525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Chillers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4845232" y="2165863"/>
            <a:ext cx="1313529" cy="324525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Exit line to chillers</a:t>
            </a:r>
          </a:p>
        </p:txBody>
      </p:sp>
      <p:cxnSp>
        <p:nvCxnSpPr>
          <p:cNvPr id="7" name="Straight Connector 6"/>
          <p:cNvCxnSpPr>
            <a:stCxn id="22" idx="7"/>
          </p:cNvCxnSpPr>
          <p:nvPr/>
        </p:nvCxnSpPr>
        <p:spPr>
          <a:xfrm flipV="1">
            <a:off x="2850778" y="4710952"/>
            <a:ext cx="277903" cy="52443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6131859" y="1847088"/>
            <a:ext cx="1281953" cy="797859"/>
          </a:xfrm>
          <a:prstGeom prst="cub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solidFill>
                  <a:schemeClr val="tx1"/>
                </a:solidFill>
                <a:latin typeface="+mj-lt"/>
              </a:rPr>
              <a:t>Cooling Tower</a:t>
            </a:r>
            <a:endParaRPr lang="en-US" sz="12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4400" y="2949388"/>
            <a:ext cx="2850776" cy="1559859"/>
          </a:xfrm>
          <a:custGeom>
            <a:avLst/>
            <a:gdLst>
              <a:gd name="connsiteX0" fmla="*/ 0 w 2850776"/>
              <a:gd name="connsiteY0" fmla="*/ 0 h 1559859"/>
              <a:gd name="connsiteX1" fmla="*/ 1210235 w 2850776"/>
              <a:gd name="connsiteY1" fmla="*/ 0 h 1559859"/>
              <a:gd name="connsiteX2" fmla="*/ 475129 w 2850776"/>
              <a:gd name="connsiteY2" fmla="*/ 645459 h 1559859"/>
              <a:gd name="connsiteX3" fmla="*/ 475129 w 2850776"/>
              <a:gd name="connsiteY3" fmla="*/ 1559859 h 1559859"/>
              <a:gd name="connsiteX4" fmla="*/ 2850776 w 2850776"/>
              <a:gd name="connsiteY4" fmla="*/ 1550894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776" h="1559859">
                <a:moveTo>
                  <a:pt x="0" y="0"/>
                </a:moveTo>
                <a:lnTo>
                  <a:pt x="1210235" y="0"/>
                </a:lnTo>
                <a:lnTo>
                  <a:pt x="475129" y="645459"/>
                </a:lnTo>
                <a:lnTo>
                  <a:pt x="475129" y="1559859"/>
                </a:lnTo>
                <a:lnTo>
                  <a:pt x="2850776" y="1550894"/>
                </a:lnTo>
              </a:path>
            </a:pathLst>
          </a:cu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9"/>
          <p:cNvGrpSpPr/>
          <p:nvPr/>
        </p:nvGrpSpPr>
        <p:grpSpPr>
          <a:xfrm>
            <a:off x="2976281" y="4401668"/>
            <a:ext cx="1053354" cy="466165"/>
            <a:chOff x="2976282" y="4500283"/>
            <a:chExt cx="1053354" cy="466165"/>
          </a:xfrm>
        </p:grpSpPr>
        <p:sp>
          <p:nvSpPr>
            <p:cNvPr id="11" name="Can 10"/>
            <p:cNvSpPr/>
            <p:nvPr/>
          </p:nvSpPr>
          <p:spPr>
            <a:xfrm rot="5400000">
              <a:off x="3269876" y="4206689"/>
              <a:ext cx="313765" cy="900954"/>
            </a:xfrm>
            <a:prstGeom prst="can">
              <a:avLst>
                <a:gd name="adj" fmla="val 8857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n 11"/>
            <p:cNvSpPr/>
            <p:nvPr/>
          </p:nvSpPr>
          <p:spPr>
            <a:xfrm rot="5400000">
              <a:off x="3422276" y="4359089"/>
              <a:ext cx="313765" cy="900954"/>
            </a:xfrm>
            <a:prstGeom prst="can">
              <a:avLst>
                <a:gd name="adj" fmla="val 8857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" name="Straight Connector 12"/>
          <p:cNvCxnSpPr>
            <a:stCxn id="20" idx="6"/>
            <a:endCxn id="11" idx="3"/>
          </p:cNvCxnSpPr>
          <p:nvPr/>
        </p:nvCxnSpPr>
        <p:spPr>
          <a:xfrm flipV="1">
            <a:off x="2796982" y="4558552"/>
            <a:ext cx="179299" cy="41685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3"/>
          </p:cNvCxnSpPr>
          <p:nvPr/>
        </p:nvCxnSpPr>
        <p:spPr>
          <a:xfrm rot="10800000" flipV="1">
            <a:off x="708213" y="4710952"/>
            <a:ext cx="2420469" cy="4482"/>
          </a:xfrm>
          <a:prstGeom prst="straightConnector1">
            <a:avLst/>
          </a:prstGeom>
          <a:ln>
            <a:solidFill>
              <a:srgbClr val="004358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Line Callout 1 14"/>
          <p:cNvSpPr/>
          <p:nvPr/>
        </p:nvSpPr>
        <p:spPr>
          <a:xfrm>
            <a:off x="7575556" y="1963271"/>
            <a:ext cx="1313529" cy="324525"/>
          </a:xfrm>
          <a:prstGeom prst="borderCallout1">
            <a:avLst>
              <a:gd name="adj1" fmla="val 18750"/>
              <a:gd name="adj2" fmla="val -8333"/>
              <a:gd name="adj3" fmla="val -49101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Make up water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708213" y="4813145"/>
            <a:ext cx="1595716" cy="467067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Cold water for production or general utilities</a:t>
            </a:r>
          </a:p>
        </p:txBody>
      </p:sp>
      <p:sp>
        <p:nvSpPr>
          <p:cNvPr id="17" name="Line Callout 1 16"/>
          <p:cNvSpPr/>
          <p:nvPr/>
        </p:nvSpPr>
        <p:spPr>
          <a:xfrm>
            <a:off x="914400" y="2490388"/>
            <a:ext cx="1313529" cy="324525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Hot water</a:t>
            </a:r>
          </a:p>
        </p:txBody>
      </p:sp>
      <p:sp>
        <p:nvSpPr>
          <p:cNvPr id="18" name="Line Callout 1 17"/>
          <p:cNvSpPr/>
          <p:nvPr/>
        </p:nvSpPr>
        <p:spPr>
          <a:xfrm>
            <a:off x="5598261" y="3727522"/>
            <a:ext cx="1716936" cy="324525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Return line to cooling tower</a:t>
            </a:r>
          </a:p>
        </p:txBody>
      </p:sp>
      <p:sp>
        <p:nvSpPr>
          <p:cNvPr id="19" name="Freeform 18"/>
          <p:cNvSpPr/>
          <p:nvPr/>
        </p:nvSpPr>
        <p:spPr>
          <a:xfrm>
            <a:off x="7288308" y="1667434"/>
            <a:ext cx="708211" cy="806824"/>
          </a:xfrm>
          <a:custGeom>
            <a:avLst/>
            <a:gdLst>
              <a:gd name="connsiteX0" fmla="*/ 708211 w 708211"/>
              <a:gd name="connsiteY0" fmla="*/ 0 h 806824"/>
              <a:gd name="connsiteX1" fmla="*/ 376517 w 708211"/>
              <a:gd name="connsiteY1" fmla="*/ 0 h 806824"/>
              <a:gd name="connsiteX2" fmla="*/ 376517 w 708211"/>
              <a:gd name="connsiteY2" fmla="*/ 546847 h 806824"/>
              <a:gd name="connsiteX3" fmla="*/ 188258 w 708211"/>
              <a:gd name="connsiteY3" fmla="*/ 806824 h 806824"/>
              <a:gd name="connsiteX4" fmla="*/ 0 w 708211"/>
              <a:gd name="connsiteY4" fmla="*/ 797859 h 80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211" h="806824">
                <a:moveTo>
                  <a:pt x="708211" y="0"/>
                </a:moveTo>
                <a:lnTo>
                  <a:pt x="376517" y="0"/>
                </a:lnTo>
                <a:lnTo>
                  <a:pt x="376517" y="546847"/>
                </a:lnTo>
                <a:lnTo>
                  <a:pt x="188258" y="806824"/>
                </a:lnTo>
                <a:lnTo>
                  <a:pt x="0" y="797859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96982" y="2474256"/>
            <a:ext cx="3621742" cy="2545976"/>
          </a:xfrm>
          <a:custGeom>
            <a:avLst/>
            <a:gdLst>
              <a:gd name="connsiteX0" fmla="*/ 3307977 w 3621742"/>
              <a:gd name="connsiteY0" fmla="*/ 0 h 2545976"/>
              <a:gd name="connsiteX1" fmla="*/ 2859742 w 3621742"/>
              <a:gd name="connsiteY1" fmla="*/ 8965 h 2545976"/>
              <a:gd name="connsiteX2" fmla="*/ 2859742 w 3621742"/>
              <a:gd name="connsiteY2" fmla="*/ 134470 h 2545976"/>
              <a:gd name="connsiteX3" fmla="*/ 3621742 w 3621742"/>
              <a:gd name="connsiteY3" fmla="*/ 986118 h 2545976"/>
              <a:gd name="connsiteX4" fmla="*/ 2572871 w 3621742"/>
              <a:gd name="connsiteY4" fmla="*/ 986118 h 2545976"/>
              <a:gd name="connsiteX5" fmla="*/ 2572871 w 3621742"/>
              <a:gd name="connsiteY5" fmla="*/ 2545976 h 2545976"/>
              <a:gd name="connsiteX6" fmla="*/ 0 w 3621742"/>
              <a:gd name="connsiteY6" fmla="*/ 2501153 h 254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1742" h="2545976">
                <a:moveTo>
                  <a:pt x="3307977" y="0"/>
                </a:moveTo>
                <a:cubicBezTo>
                  <a:pt x="2877673" y="9156"/>
                  <a:pt x="3027115" y="8965"/>
                  <a:pt x="2859742" y="8965"/>
                </a:cubicBezTo>
                <a:lnTo>
                  <a:pt x="2859742" y="134470"/>
                </a:lnTo>
                <a:lnTo>
                  <a:pt x="3621742" y="986118"/>
                </a:lnTo>
                <a:lnTo>
                  <a:pt x="2572871" y="986118"/>
                </a:lnTo>
                <a:lnTo>
                  <a:pt x="2572871" y="2545976"/>
                </a:lnTo>
                <a:lnTo>
                  <a:pt x="0" y="2501153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main1-12537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6726" y="4550650"/>
            <a:ext cx="903790" cy="600173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Freeform 21"/>
          <p:cNvSpPr/>
          <p:nvPr/>
        </p:nvSpPr>
        <p:spPr>
          <a:xfrm>
            <a:off x="2850778" y="1783976"/>
            <a:ext cx="4052047" cy="3496236"/>
          </a:xfrm>
          <a:custGeom>
            <a:avLst/>
            <a:gdLst>
              <a:gd name="connsiteX0" fmla="*/ 3514165 w 4052047"/>
              <a:gd name="connsiteY0" fmla="*/ 152400 h 3496236"/>
              <a:gd name="connsiteX1" fmla="*/ 3514165 w 4052047"/>
              <a:gd name="connsiteY1" fmla="*/ 0 h 3496236"/>
              <a:gd name="connsiteX2" fmla="*/ 3200400 w 4052047"/>
              <a:gd name="connsiteY2" fmla="*/ 8965 h 3496236"/>
              <a:gd name="connsiteX3" fmla="*/ 3191436 w 4052047"/>
              <a:gd name="connsiteY3" fmla="*/ 932330 h 3496236"/>
              <a:gd name="connsiteX4" fmla="*/ 4052047 w 4052047"/>
              <a:gd name="connsiteY4" fmla="*/ 1891553 h 3496236"/>
              <a:gd name="connsiteX5" fmla="*/ 2626659 w 4052047"/>
              <a:gd name="connsiteY5" fmla="*/ 1882589 h 3496236"/>
              <a:gd name="connsiteX6" fmla="*/ 2626659 w 4052047"/>
              <a:gd name="connsiteY6" fmla="*/ 3496236 h 3496236"/>
              <a:gd name="connsiteX7" fmla="*/ 0 w 4052047"/>
              <a:gd name="connsiteY7" fmla="*/ 3451412 h 349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2047" h="3496236">
                <a:moveTo>
                  <a:pt x="3514165" y="152400"/>
                </a:moveTo>
                <a:lnTo>
                  <a:pt x="3514165" y="0"/>
                </a:lnTo>
                <a:lnTo>
                  <a:pt x="3200400" y="8965"/>
                </a:lnTo>
                <a:lnTo>
                  <a:pt x="3191436" y="932330"/>
                </a:lnTo>
                <a:lnTo>
                  <a:pt x="4052047" y="1891553"/>
                </a:lnTo>
                <a:lnTo>
                  <a:pt x="2626659" y="1882589"/>
                </a:lnTo>
                <a:lnTo>
                  <a:pt x="2626659" y="3496236"/>
                </a:lnTo>
                <a:lnTo>
                  <a:pt x="0" y="3451412"/>
                </a:lnTo>
              </a:path>
            </a:pathLst>
          </a:cu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6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609599"/>
            <a:ext cx="4648200" cy="595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" y="1295400"/>
            <a:ext cx="426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What do we do to keep the pathogens away and make drinking water safe?</a:t>
            </a:r>
            <a:endParaRPr kumimoji="0" lang="he-I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05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13920"/>
          </a:xfrm>
        </p:spPr>
        <p:txBody>
          <a:bodyPr/>
          <a:lstStyle/>
          <a:p>
            <a:pPr marL="514350" indent="-514350" algn="l" rtl="0">
              <a:buFont typeface="+mj-lt"/>
              <a:buAutoNum type="arabicPeriod"/>
            </a:pPr>
            <a:r>
              <a:rPr lang="en-US" sz="3200" dirty="0" smtClean="0"/>
              <a:t>We filter it: </a:t>
            </a:r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endParaRPr lang="en-US" sz="3200" dirty="0" smtClean="0"/>
          </a:p>
          <a:p>
            <a:pPr marL="0" indent="0" algn="l" rtl="0">
              <a:buNone/>
            </a:pPr>
            <a:endParaRPr lang="en-US" sz="3200" dirty="0"/>
          </a:p>
          <a:p>
            <a:pPr marL="514350" indent="-514350" algn="l" rtl="0">
              <a:buFont typeface="+mj-lt"/>
              <a:buAutoNum type="arabicPeriod"/>
            </a:pPr>
            <a:endParaRPr lang="en-US" sz="3200" dirty="0" smtClean="0"/>
          </a:p>
          <a:p>
            <a:pPr algn="l" rtl="0"/>
            <a:r>
              <a:rPr lang="en-US" sz="3200" dirty="0" smtClean="0"/>
              <a:t>Oops… many pathogens are capable of passing membrane filters of 1 µm pore size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the pathogens away – cont.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371600"/>
            <a:ext cx="2982419" cy="327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3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60912"/>
          </a:xfrm>
        </p:spPr>
        <p:txBody>
          <a:bodyPr/>
          <a:lstStyle/>
          <a:p>
            <a:pPr marL="514350" indent="-514350" algn="l" rtl="0">
              <a:buFont typeface="+mj-lt"/>
              <a:buAutoNum type="arabicPeriod" startAt="2"/>
            </a:pPr>
            <a:r>
              <a:rPr lang="en-US" sz="3200" dirty="0" smtClean="0"/>
              <a:t>We disinfect the water chemically: Chlorine, Chlorine Dioxide, Chloramine, Ozone…</a:t>
            </a:r>
            <a:endParaRPr lang="he-IL" sz="3200" dirty="0" smtClean="0"/>
          </a:p>
          <a:p>
            <a:pPr marL="0" indent="0" algn="l" rtl="0">
              <a:buNone/>
            </a:pPr>
            <a:endParaRPr lang="en-US" sz="3200" dirty="0" smtClean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endParaRPr lang="en-US" sz="3200" dirty="0" smtClean="0"/>
          </a:p>
          <a:p>
            <a:pPr algn="l" rtl="0"/>
            <a:r>
              <a:rPr lang="en-US" sz="3200" dirty="0" smtClean="0"/>
              <a:t>Oops… </a:t>
            </a:r>
            <a:endParaRPr lang="he-IL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43075" y="85725"/>
            <a:ext cx="6324600" cy="457200"/>
          </a:xfrm>
        </p:spPr>
        <p:txBody>
          <a:bodyPr/>
          <a:lstStyle/>
          <a:p>
            <a:r>
              <a:rPr lang="en-US" dirty="0" smtClean="0"/>
              <a:t>Keeping the pathogens away – cont.</a:t>
            </a:r>
            <a:endParaRPr lang="he-IL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2675756" cy="259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60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Drawbacks of chemical disinfection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Taste, odor 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Disinfection By-Products (DBPs) – may be </a:t>
            </a:r>
            <a:r>
              <a:rPr lang="en-US" sz="3200" dirty="0" smtClean="0"/>
              <a:t>carcinogenic. 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Hazardous – dangerous to employees.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Large footprint (tanks for contact time</a:t>
            </a:r>
            <a:r>
              <a:rPr lang="en-US" sz="3200" dirty="0" smtClean="0"/>
              <a:t>).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Bad public </a:t>
            </a:r>
            <a:r>
              <a:rPr lang="en-US" sz="3200" dirty="0" smtClean="0"/>
              <a:t>relations – it’s NOT </a:t>
            </a:r>
            <a:r>
              <a:rPr lang="en-US" sz="3200" b="1" dirty="0" smtClean="0">
                <a:solidFill>
                  <a:srgbClr val="39B54A"/>
                </a:solidFill>
              </a:rPr>
              <a:t>green. </a:t>
            </a:r>
          </a:p>
          <a:p>
            <a:pPr marL="514350" indent="-514350">
              <a:buFont typeface="+mj-lt"/>
              <a:buAutoNum type="arabicPeriod"/>
            </a:pPr>
            <a:endParaRPr lang="en-US" sz="800" b="1" dirty="0">
              <a:solidFill>
                <a:srgbClr val="39B54A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… And in the end: it is not sufficient to make water safe.</a:t>
            </a:r>
            <a:endParaRPr lang="en-US" sz="3200" b="1" dirty="0">
              <a:solidFill>
                <a:srgbClr val="39B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Protozoa: hardly affected by Chlorine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53240"/>
              </p:ext>
            </p:extLst>
          </p:nvPr>
        </p:nvGraphicFramePr>
        <p:xfrm>
          <a:off x="119362" y="685800"/>
          <a:ext cx="8892479" cy="5830748"/>
        </p:xfrm>
        <a:graphic>
          <a:graphicData uri="http://schemas.openxmlformats.org/drawingml/2006/table">
            <a:tbl>
              <a:tblPr firstRow="1" firstCol="1" bandRow="1"/>
              <a:tblGrid>
                <a:gridCol w="1404638"/>
                <a:gridCol w="1447800"/>
                <a:gridCol w="1371600"/>
                <a:gridCol w="1356073"/>
                <a:gridCol w="1885122"/>
                <a:gridCol w="1427246"/>
              </a:tblGrid>
              <a:tr h="903734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Organism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Disinfectant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CT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mg/l</a:t>
                      </a:r>
                      <a:r>
                        <a:rPr lang="en-US" sz="20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 •</a:t>
                      </a: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min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Log-reduction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source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remarks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245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Crypto-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sporidium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ClO</a:t>
                      </a:r>
                      <a:r>
                        <a:rPr lang="en-US" sz="2400" baseline="-25000" dirty="0"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Korich et al., 1990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978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Cl</a:t>
                      </a:r>
                      <a:r>
                        <a:rPr lang="en-US" sz="2400" baseline="-25000" dirty="0"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15,300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Arial"/>
                          <a:hlinkClick r:id="rId2"/>
                        </a:rPr>
                        <a:t>http://www.water-research.net/</a:t>
                      </a:r>
                      <a:r>
                        <a:rPr lang="en-US" sz="1000" dirty="0"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pH=7.5, T=25</a:t>
                      </a: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Arial"/>
                        </a:rPr>
                        <a:t>°</a:t>
                      </a: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for swimming pools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075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Cl</a:t>
                      </a:r>
                      <a:r>
                        <a:rPr lang="en-US" sz="2400" baseline="-25000" dirty="0"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7,800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Arial"/>
                          <a:hlinkClick r:id="rId3"/>
                        </a:rPr>
                        <a:t>http://www.health.act.gov.au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245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753111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Calibri"/>
                          <a:ea typeface="Calibri"/>
                          <a:cs typeface="Arial"/>
                        </a:rPr>
                        <a:t>Giardia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ClO</a:t>
                      </a:r>
                      <a:r>
                        <a:rPr lang="en-US" sz="2400" baseline="-25000" dirty="0"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4.7–28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Leahy, Rubin &amp; Sproul, 1987; Rubin, 1988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245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ClO</a:t>
                      </a:r>
                      <a:r>
                        <a:rPr lang="en-US" sz="2400" baseline="-25000" dirty="0"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180–530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Hibler et al., 1987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978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Cl</a:t>
                      </a:r>
                      <a:r>
                        <a:rPr lang="en-US" sz="2400" baseline="-25000" dirty="0"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Garamond-Regular"/>
                          <a:ea typeface="Calibri"/>
                          <a:cs typeface="AGaramond-Regular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Arial"/>
                          <a:hlinkClick r:id="rId2"/>
                        </a:rPr>
                        <a:t>http://www.water-research.net/</a:t>
                      </a:r>
                      <a:r>
                        <a:rPr lang="en-US" sz="1000" dirty="0"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pH=7.5, T=25</a:t>
                      </a: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Arial"/>
                        </a:rPr>
                        <a:t>°</a:t>
                      </a: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for swimming pools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a Mumbai 5-star hotel website: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1" y="914400"/>
            <a:ext cx="9197893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5334000"/>
            <a:ext cx="822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/>
              <a:t>Oops...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32613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Cryptosporidium:  A Chlorine-resistant pathogen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buClr>
                <a:srgbClr val="7087A0"/>
              </a:buClr>
              <a:buSzPct val="80000"/>
              <a:buFont typeface="Monotype Sorts" pitchFamily="2" charset="2"/>
              <a:buChar char="n"/>
            </a:pPr>
            <a:r>
              <a:rPr lang="en-US" sz="3000" b="1" dirty="0">
                <a:solidFill>
                  <a:srgbClr val="000066"/>
                </a:solidFill>
              </a:rPr>
              <a:t>Milwaukee Cryptosporidium outbreak – 1996. ca. 400,000 sick, more than 100 dead. </a:t>
            </a:r>
            <a:endParaRPr lang="en-US" sz="3000" b="1" dirty="0" smtClean="0">
              <a:solidFill>
                <a:srgbClr val="000066"/>
              </a:solidFill>
            </a:endParaRPr>
          </a:p>
          <a:p>
            <a:pPr marL="0" lvl="0" indent="0">
              <a:lnSpc>
                <a:spcPct val="100000"/>
              </a:lnSpc>
              <a:buClr>
                <a:srgbClr val="7087A0"/>
              </a:buClr>
              <a:buSzPct val="80000"/>
              <a:buNone/>
            </a:pPr>
            <a:endParaRPr lang="en-US" sz="3000" b="1" dirty="0">
              <a:solidFill>
                <a:srgbClr val="000066"/>
              </a:solidFill>
            </a:endParaRPr>
          </a:p>
          <a:p>
            <a:pPr lvl="0">
              <a:lnSpc>
                <a:spcPct val="100000"/>
              </a:lnSpc>
              <a:buClr>
                <a:srgbClr val="7087A0"/>
              </a:buClr>
              <a:buSzPct val="80000"/>
              <a:buFont typeface="Monotype Sorts" pitchFamily="2" charset="2"/>
              <a:buChar char="n"/>
            </a:pPr>
            <a:r>
              <a:rPr lang="en-US" sz="3000" b="1" dirty="0">
                <a:solidFill>
                  <a:srgbClr val="000066"/>
                </a:solidFill>
              </a:rPr>
              <a:t>Skellefteå, northern Sweden, 2010: </a:t>
            </a:r>
            <a:r>
              <a:rPr lang="he-IL" sz="3000" b="1" dirty="0">
                <a:solidFill>
                  <a:srgbClr val="000066"/>
                </a:solidFill>
              </a:rPr>
              <a:t>1,500 </a:t>
            </a:r>
            <a:r>
              <a:rPr lang="en-US" sz="3000" b="1" dirty="0">
                <a:solidFill>
                  <a:srgbClr val="000066"/>
                </a:solidFill>
              </a:rPr>
              <a:t> sick. </a:t>
            </a:r>
          </a:p>
          <a:p>
            <a:pPr marL="0" lvl="0" indent="0">
              <a:lnSpc>
                <a:spcPct val="100000"/>
              </a:lnSpc>
              <a:buClr>
                <a:srgbClr val="7087A0"/>
              </a:buClr>
              <a:buSzPct val="80000"/>
              <a:buNone/>
            </a:pPr>
            <a:endParaRPr lang="en-US" sz="3000" b="1" dirty="0">
              <a:solidFill>
                <a:srgbClr val="000066"/>
              </a:solidFill>
            </a:endParaRPr>
          </a:p>
          <a:p>
            <a:pPr lvl="0">
              <a:lnSpc>
                <a:spcPct val="100000"/>
              </a:lnSpc>
              <a:buClr>
                <a:srgbClr val="7087A0"/>
              </a:buClr>
              <a:buSzPct val="80000"/>
              <a:buFont typeface="Monotype Sorts" pitchFamily="2" charset="2"/>
              <a:buChar char="n"/>
            </a:pPr>
            <a:r>
              <a:rPr lang="en-US" sz="3000" b="1" dirty="0">
                <a:solidFill>
                  <a:srgbClr val="000066"/>
                </a:solidFill>
              </a:rPr>
              <a:t>May 31, 2011, The Irish Times: “A boil water notice has been issued to residents in two areas of Co Roscommon after cryptosporidium was discovered in the water </a:t>
            </a:r>
            <a:r>
              <a:rPr lang="en-US" sz="3000" b="1" dirty="0" smtClean="0">
                <a:solidFill>
                  <a:srgbClr val="000066"/>
                </a:solidFill>
              </a:rPr>
              <a:t>supply.”</a:t>
            </a:r>
          </a:p>
          <a:p>
            <a:pPr lvl="0">
              <a:lnSpc>
                <a:spcPct val="100000"/>
              </a:lnSpc>
              <a:buClr>
                <a:srgbClr val="7087A0"/>
              </a:buClr>
              <a:buSzPct val="80000"/>
              <a:buFont typeface="Monotype Sorts" pitchFamily="2" charset="2"/>
              <a:buChar char="n"/>
            </a:pPr>
            <a:endParaRPr lang="en-US" sz="3000" b="1" dirty="0">
              <a:solidFill>
                <a:srgbClr val="000066"/>
              </a:solidFill>
            </a:endParaRPr>
          </a:p>
          <a:p>
            <a:pPr lvl="0">
              <a:lnSpc>
                <a:spcPct val="100000"/>
              </a:lnSpc>
              <a:buClr>
                <a:srgbClr val="7087A0"/>
              </a:buClr>
              <a:buSzPct val="80000"/>
              <a:buFont typeface="Monotype Sorts" pitchFamily="2" charset="2"/>
              <a:buChar char="n"/>
            </a:pPr>
            <a:r>
              <a:rPr lang="en-US" sz="3000" b="1" dirty="0" smtClean="0">
                <a:solidFill>
                  <a:srgbClr val="000066"/>
                </a:solidFill>
              </a:rPr>
              <a:t>Many other outbreaks. </a:t>
            </a:r>
            <a:endParaRPr lang="he-IL" sz="3000" b="1" dirty="0">
              <a:solidFill>
                <a:srgbClr val="00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1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7E-B025-434E-918C-417BF5F2D81D}" type="slidenum">
              <a:rPr lang="he-IL"/>
              <a:pPr/>
              <a:t>6</a:t>
            </a:fld>
            <a:endParaRPr lang="en-US" dirty="0"/>
          </a:p>
        </p:txBody>
      </p:sp>
      <p:pic>
        <p:nvPicPr>
          <p:cNvPr id="2059" name="Picture 11" descr="wallpaper-world-map-2006-large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2395" y="915332"/>
            <a:ext cx="8688409" cy="5262562"/>
          </a:xfrm>
        </p:spPr>
      </p:pic>
      <p:sp>
        <p:nvSpPr>
          <p:cNvPr id="52" name="Flowchart: Connector 51"/>
          <p:cNvSpPr/>
          <p:nvPr/>
        </p:nvSpPr>
        <p:spPr bwMode="auto">
          <a:xfrm>
            <a:off x="2657475" y="4785632"/>
            <a:ext cx="101600" cy="9147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53" name="Flowchart: Connector 52"/>
          <p:cNvSpPr/>
          <p:nvPr/>
        </p:nvSpPr>
        <p:spPr bwMode="auto">
          <a:xfrm>
            <a:off x="4502727" y="2148939"/>
            <a:ext cx="1016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54" name="Flowchart: Connector 53"/>
          <p:cNvSpPr/>
          <p:nvPr/>
        </p:nvSpPr>
        <p:spPr bwMode="auto">
          <a:xfrm>
            <a:off x="4367645" y="2317750"/>
            <a:ext cx="1016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55" name="Flowchart: Connector 54"/>
          <p:cNvSpPr/>
          <p:nvPr/>
        </p:nvSpPr>
        <p:spPr bwMode="auto">
          <a:xfrm>
            <a:off x="7770769" y="4648200"/>
            <a:ext cx="74569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56" name="Flowchart: Connector 55"/>
          <p:cNvSpPr/>
          <p:nvPr/>
        </p:nvSpPr>
        <p:spPr bwMode="auto">
          <a:xfrm>
            <a:off x="1641475" y="2593975"/>
            <a:ext cx="68263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57" name="Flowchart: Connector 56"/>
          <p:cNvSpPr/>
          <p:nvPr/>
        </p:nvSpPr>
        <p:spPr bwMode="auto">
          <a:xfrm>
            <a:off x="5568950" y="1885950"/>
            <a:ext cx="1016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59" name="Flowchart: Connector 58"/>
          <p:cNvSpPr/>
          <p:nvPr/>
        </p:nvSpPr>
        <p:spPr bwMode="auto">
          <a:xfrm>
            <a:off x="3298083" y="3966348"/>
            <a:ext cx="101600" cy="109538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60" name="Flowchart: Connector 59"/>
          <p:cNvSpPr/>
          <p:nvPr/>
        </p:nvSpPr>
        <p:spPr bwMode="auto">
          <a:xfrm>
            <a:off x="1844675" y="2984500"/>
            <a:ext cx="76994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63" name="Flowchart: Connector 62"/>
          <p:cNvSpPr/>
          <p:nvPr/>
        </p:nvSpPr>
        <p:spPr bwMode="auto">
          <a:xfrm>
            <a:off x="2943142" y="4677174"/>
            <a:ext cx="1016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64" name="Flowchart: Connector 63"/>
          <p:cNvSpPr/>
          <p:nvPr/>
        </p:nvSpPr>
        <p:spPr bwMode="auto">
          <a:xfrm>
            <a:off x="5056187" y="2708275"/>
            <a:ext cx="75406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8919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09" y="4603750"/>
            <a:ext cx="106363" cy="8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798" y="4844067"/>
            <a:ext cx="61793" cy="6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320" y="4788505"/>
            <a:ext cx="85725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3792537"/>
            <a:ext cx="85725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96" y="3154734"/>
            <a:ext cx="110120" cy="11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627" y="2474912"/>
            <a:ext cx="85725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73" y="3241994"/>
            <a:ext cx="45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4" y="3593032"/>
            <a:ext cx="85726" cy="8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482" y="2822575"/>
            <a:ext cx="45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96" y="3008777"/>
            <a:ext cx="45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571" y="3059894"/>
            <a:ext cx="45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627" y="3359469"/>
            <a:ext cx="45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64" y="1800225"/>
            <a:ext cx="85725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1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65" y="2182276"/>
            <a:ext cx="85725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060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Giardia: </a:t>
            </a:r>
            <a:r>
              <a:rPr lang="en-US" dirty="0"/>
              <a:t>another Chlorine-resistant pathogen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38936"/>
          </a:xfrm>
        </p:spPr>
        <p:txBody>
          <a:bodyPr/>
          <a:lstStyle/>
          <a:p>
            <a:r>
              <a:rPr lang="en-US" sz="3200" dirty="0"/>
              <a:t>the majority of reported incidents of waterborne giardiasis: surface waters which have only been treated with </a:t>
            </a:r>
            <a:r>
              <a:rPr lang="en-US" sz="3200" dirty="0" smtClean="0"/>
              <a:t>chlorine. </a:t>
            </a:r>
          </a:p>
          <a:p>
            <a:r>
              <a:rPr lang="en-US" sz="3200" dirty="0" smtClean="0"/>
              <a:t>Treatment with Chlorine (or other strong oxidative agents only), should and is considered treatment deficiency!</a:t>
            </a:r>
          </a:p>
          <a:p>
            <a:r>
              <a:rPr lang="en-US" sz="2400" b="0" dirty="0"/>
              <a:t>American waterborne outbreaks of giardiasis include those of Rome, New York in 1974-75; Camas, Washington in 1976; Berlin, New Hampshire in 1977; Banff, Alberta in 1982; and Edmonton, Alberta in 1982-83.</a:t>
            </a:r>
            <a:endParaRPr lang="he-IL" sz="2400" b="0" dirty="0"/>
          </a:p>
        </p:txBody>
      </p:sp>
    </p:spTree>
    <p:extLst>
      <p:ext uri="{BB962C8B-B14F-4D97-AF65-F5344CB8AC3E}">
        <p14:creationId xmlns:p14="http://schemas.microsoft.com/office/powerpoint/2010/main" val="22155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Multi-Barrier Approach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5" name="Picture 2" descr="http://t0.gstatic.com/images?q=tbn:ANd9GcTRMXR6ObJar0zAd7ngfjXxsIXFTpzOul0sYkvlevHeSr0trI8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9" descr="RZ104-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5999" cy="4571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2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Using UV in a water security tool box?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42938"/>
            <a:ext cx="909002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913" y="4876800"/>
            <a:ext cx="1726446" cy="104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3503" y="4876800"/>
            <a:ext cx="1802097" cy="93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0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57400"/>
            <a:ext cx="7772400" cy="1500187"/>
          </a:xfrm>
        </p:spPr>
        <p:txBody>
          <a:bodyPr/>
          <a:lstStyle/>
          <a:p>
            <a:pPr algn="ctr"/>
            <a:r>
              <a:rPr lang="en-US" sz="4800" dirty="0" smtClean="0"/>
              <a:t>WHY HOD SOLUTION?</a:t>
            </a:r>
            <a:endParaRPr lang="he-IL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07423-6189-4660-B116-D8FAF5C4C72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5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FFFF"/>
                </a:solidFill>
              </a:rPr>
              <a:t>Conventional </a:t>
            </a:r>
            <a:r>
              <a:rPr lang="en-US" i="1" dirty="0" smtClean="0">
                <a:solidFill>
                  <a:srgbClr val="FFFFFF"/>
                </a:solidFill>
              </a:rPr>
              <a:t>UV: </a:t>
            </a:r>
            <a:r>
              <a:rPr lang="en-US" sz="2000" i="1" dirty="0" smtClean="0">
                <a:solidFill>
                  <a:srgbClr val="FFFFFF"/>
                </a:solidFill>
              </a:rPr>
              <a:t>Many </a:t>
            </a:r>
            <a:r>
              <a:rPr lang="en-US" sz="2000" i="1" dirty="0">
                <a:solidFill>
                  <a:srgbClr val="FFFFFF"/>
                </a:solidFill>
              </a:rPr>
              <a:t>lamps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06" t="1614" r="2003" b="2690"/>
          <a:stretch>
            <a:fillRect/>
          </a:stretch>
        </p:blipFill>
        <p:spPr bwMode="auto">
          <a:xfrm>
            <a:off x="0" y="1257300"/>
            <a:ext cx="4348163" cy="327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12"/>
          <p:cNvGrpSpPr/>
          <p:nvPr/>
        </p:nvGrpSpPr>
        <p:grpSpPr>
          <a:xfrm>
            <a:off x="4794250" y="1379538"/>
            <a:ext cx="3590096" cy="2568578"/>
            <a:chOff x="4794250" y="1379538"/>
            <a:chExt cx="3590096" cy="2568578"/>
          </a:xfrm>
        </p:grpSpPr>
        <p:pic>
          <p:nvPicPr>
            <p:cNvPr id="7" name="Picture 5" descr="Scale_85_060208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631775" y="1384916"/>
              <a:ext cx="752571" cy="2563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6" descr="X-Y_85R_060208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794250" y="1379538"/>
              <a:ext cx="2862263" cy="2562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25577" y="4227773"/>
            <a:ext cx="2647950" cy="246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3340033" y="5800299"/>
            <a:ext cx="1931987" cy="682388"/>
          </a:xfrm>
          <a:prstGeom prst="wedgeRoundRectCallout">
            <a:avLst>
              <a:gd name="adj1" fmla="val 167135"/>
              <a:gd name="adj2" fmla="val -122134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Microbes can escape!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833563" y="3613150"/>
            <a:ext cx="4238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0000"/>
                </a:solidFill>
              </a:rPr>
              <a:t>Conventional LP UV  </a:t>
            </a:r>
            <a:br>
              <a:rPr lang="en-US" b="1" i="1" dirty="0">
                <a:solidFill>
                  <a:srgbClr val="FF0000"/>
                </a:solidFill>
              </a:rPr>
            </a:b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5399" y="4618038"/>
            <a:ext cx="6102445" cy="113877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</a:rPr>
              <a:t>8 lamps  </a:t>
            </a:r>
            <a:r>
              <a:rPr lang="en-US" sz="2800" b="1" i="1" dirty="0">
                <a:solidFill>
                  <a:srgbClr val="FFFFFF"/>
                </a:solidFill>
              </a:rPr>
              <a:t>but only one sensor!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FFFF"/>
                </a:solidFill>
              </a:rPr>
              <a:t>Each lamp is treating part of the water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387600" y="2006600"/>
            <a:ext cx="1147763" cy="7905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dirty="0">
              <a:solidFill>
                <a:srgbClr val="000066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363640" y="2210928"/>
            <a:ext cx="586854" cy="573206"/>
          </a:xfrm>
          <a:prstGeom prst="ellipse">
            <a:avLst/>
          </a:prstGeom>
          <a:solidFill>
            <a:schemeClr val="accent3">
              <a:lumMod val="90000"/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sz="2000" dirty="0">
              <a:solidFill>
                <a:srgbClr val="000066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525992" y="2827360"/>
            <a:ext cx="586854" cy="573206"/>
          </a:xfrm>
          <a:prstGeom prst="ellipse">
            <a:avLst/>
          </a:prstGeom>
          <a:solidFill>
            <a:schemeClr val="accent3">
              <a:lumMod val="75000"/>
              <a:alpha val="7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sz="2000" dirty="0">
              <a:solidFill>
                <a:srgbClr val="000066"/>
              </a:solidFill>
            </a:endParaRPr>
          </a:p>
        </p:txBody>
      </p:sp>
      <p:grpSp>
        <p:nvGrpSpPr>
          <p:cNvPr id="16" name="Group 42"/>
          <p:cNvGrpSpPr>
            <a:grpSpLocks/>
          </p:cNvGrpSpPr>
          <p:nvPr/>
        </p:nvGrpSpPr>
        <p:grpSpPr bwMode="auto">
          <a:xfrm rot="14834165" flipV="1">
            <a:off x="4596295" y="2206274"/>
            <a:ext cx="717550" cy="468313"/>
            <a:chOff x="2715" y="4854"/>
            <a:chExt cx="780" cy="570"/>
          </a:xfrm>
        </p:grpSpPr>
        <p:grpSp>
          <p:nvGrpSpPr>
            <p:cNvPr id="17" name="Group 43"/>
            <p:cNvGrpSpPr>
              <a:grpSpLocks/>
            </p:cNvGrpSpPr>
            <p:nvPr/>
          </p:nvGrpSpPr>
          <p:grpSpPr bwMode="auto">
            <a:xfrm rot="-1393791">
              <a:off x="2715" y="4854"/>
              <a:ext cx="525" cy="338"/>
              <a:chOff x="2715" y="4560"/>
              <a:chExt cx="525" cy="338"/>
            </a:xfrm>
          </p:grpSpPr>
          <p:sp>
            <p:nvSpPr>
              <p:cNvPr id="21" name="Rectangle 44"/>
              <p:cNvSpPr>
                <a:spLocks noChangeArrowheads="1"/>
              </p:cNvSpPr>
              <p:nvPr/>
            </p:nvSpPr>
            <p:spPr bwMode="auto">
              <a:xfrm>
                <a:off x="2835" y="4560"/>
                <a:ext cx="315" cy="135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e-IL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22" name="Rectangle 45"/>
              <p:cNvSpPr>
                <a:spLocks noChangeArrowheads="1"/>
              </p:cNvSpPr>
              <p:nvPr/>
            </p:nvSpPr>
            <p:spPr bwMode="auto">
              <a:xfrm>
                <a:off x="2715" y="4695"/>
                <a:ext cx="525" cy="203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e-IL" dirty="0">
                  <a:solidFill>
                    <a:srgbClr val="000066"/>
                  </a:solidFill>
                </a:endParaRPr>
              </a:p>
            </p:txBody>
          </p:sp>
        </p:grpSp>
        <p:grpSp>
          <p:nvGrpSpPr>
            <p:cNvPr id="18" name="Group 46"/>
            <p:cNvGrpSpPr>
              <a:grpSpLocks/>
            </p:cNvGrpSpPr>
            <p:nvPr/>
          </p:nvGrpSpPr>
          <p:grpSpPr bwMode="auto">
            <a:xfrm>
              <a:off x="3000" y="5154"/>
              <a:ext cx="495" cy="270"/>
              <a:chOff x="3000" y="4740"/>
              <a:chExt cx="495" cy="270"/>
            </a:xfrm>
          </p:grpSpPr>
          <p:sp>
            <p:nvSpPr>
              <p:cNvPr id="19" name="Freeform 47"/>
              <p:cNvSpPr>
                <a:spLocks/>
              </p:cNvSpPr>
              <p:nvPr/>
            </p:nvSpPr>
            <p:spPr bwMode="auto">
              <a:xfrm>
                <a:off x="3120" y="4740"/>
                <a:ext cx="375" cy="210"/>
              </a:xfrm>
              <a:custGeom>
                <a:avLst/>
                <a:gdLst>
                  <a:gd name="T0" fmla="*/ 0 w 375"/>
                  <a:gd name="T1" fmla="*/ 0 h 210"/>
                  <a:gd name="T2" fmla="*/ 105 w 375"/>
                  <a:gd name="T3" fmla="*/ 135 h 210"/>
                  <a:gd name="T4" fmla="*/ 375 w 375"/>
                  <a:gd name="T5" fmla="*/ 210 h 210"/>
                  <a:gd name="T6" fmla="*/ 0 60000 65536"/>
                  <a:gd name="T7" fmla="*/ 0 60000 65536"/>
                  <a:gd name="T8" fmla="*/ 0 60000 65536"/>
                  <a:gd name="T9" fmla="*/ 0 w 375"/>
                  <a:gd name="T10" fmla="*/ 0 h 210"/>
                  <a:gd name="T11" fmla="*/ 375 w 375"/>
                  <a:gd name="T12" fmla="*/ 210 h 2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5" h="210">
                    <a:moveTo>
                      <a:pt x="0" y="0"/>
                    </a:moveTo>
                    <a:cubicBezTo>
                      <a:pt x="21" y="50"/>
                      <a:pt x="42" y="100"/>
                      <a:pt x="105" y="135"/>
                    </a:cubicBezTo>
                    <a:cubicBezTo>
                      <a:pt x="168" y="170"/>
                      <a:pt x="271" y="190"/>
                      <a:pt x="375" y="21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e-IL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20" name="Freeform 48"/>
              <p:cNvSpPr>
                <a:spLocks/>
              </p:cNvSpPr>
              <p:nvPr/>
            </p:nvSpPr>
            <p:spPr bwMode="auto">
              <a:xfrm>
                <a:off x="3000" y="4800"/>
                <a:ext cx="375" cy="210"/>
              </a:xfrm>
              <a:custGeom>
                <a:avLst/>
                <a:gdLst>
                  <a:gd name="T0" fmla="*/ 0 w 375"/>
                  <a:gd name="T1" fmla="*/ 0 h 210"/>
                  <a:gd name="T2" fmla="*/ 105 w 375"/>
                  <a:gd name="T3" fmla="*/ 135 h 210"/>
                  <a:gd name="T4" fmla="*/ 375 w 375"/>
                  <a:gd name="T5" fmla="*/ 210 h 210"/>
                  <a:gd name="T6" fmla="*/ 0 60000 65536"/>
                  <a:gd name="T7" fmla="*/ 0 60000 65536"/>
                  <a:gd name="T8" fmla="*/ 0 60000 65536"/>
                  <a:gd name="T9" fmla="*/ 0 w 375"/>
                  <a:gd name="T10" fmla="*/ 0 h 210"/>
                  <a:gd name="T11" fmla="*/ 375 w 375"/>
                  <a:gd name="T12" fmla="*/ 210 h 2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5" h="210">
                    <a:moveTo>
                      <a:pt x="0" y="0"/>
                    </a:moveTo>
                    <a:cubicBezTo>
                      <a:pt x="21" y="50"/>
                      <a:pt x="42" y="100"/>
                      <a:pt x="105" y="135"/>
                    </a:cubicBezTo>
                    <a:cubicBezTo>
                      <a:pt x="168" y="170"/>
                      <a:pt x="271" y="190"/>
                      <a:pt x="375" y="21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e-IL" dirty="0">
                  <a:solidFill>
                    <a:srgbClr val="000066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614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5" y="152400"/>
            <a:ext cx="6324600" cy="457200"/>
          </a:xfrm>
        </p:spPr>
        <p:txBody>
          <a:bodyPr/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i="1" dirty="0">
                <a:solidFill>
                  <a:srgbClr val="FFFFFF"/>
                </a:solidFill>
              </a:rPr>
              <a:t>Dark </a:t>
            </a:r>
            <a:r>
              <a:rPr lang="en-US" i="1" dirty="0" smtClean="0">
                <a:solidFill>
                  <a:srgbClr val="FFFFFF"/>
                </a:solidFill>
              </a:rPr>
              <a:t>Tracks: High  Velocity Areas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5" name="Picture 2" descr="X-Z_85R_0602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1343025"/>
            <a:ext cx="69056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800" y="3949700"/>
            <a:ext cx="5414963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4584700" y="1308100"/>
            <a:ext cx="0" cy="169863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584700" y="1501775"/>
            <a:ext cx="0" cy="1893888"/>
          </a:xfrm>
          <a:prstGeom prst="line">
            <a:avLst/>
          </a:prstGeom>
          <a:noFill/>
          <a:ln w="19050">
            <a:solidFill>
              <a:srgbClr val="FF3399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6608763" y="4246563"/>
            <a:ext cx="2116137" cy="1776412"/>
          </a:xfrm>
          <a:prstGeom prst="wedgeRectCallout">
            <a:avLst>
              <a:gd name="adj1" fmla="val -105815"/>
              <a:gd name="adj2" fmla="val -129088"/>
            </a:avLst>
          </a:prstGeom>
          <a:solidFill>
            <a:srgbClr val="FFFF99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Low light level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High velocity Water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Low-dose tracks</a:t>
            </a:r>
            <a:endParaRPr lang="en-US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7667625" y="5157788"/>
            <a:ext cx="12700" cy="312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66"/>
              </a:solidFill>
            </a:endParaRP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2555875" y="4797425"/>
            <a:ext cx="1154113" cy="1058863"/>
            <a:chOff x="1610" y="3022"/>
            <a:chExt cx="727" cy="667"/>
          </a:xfrm>
        </p:grpSpPr>
        <p:sp>
          <p:nvSpPr>
            <p:cNvPr id="12" name="Arc 10"/>
            <p:cNvSpPr>
              <a:spLocks/>
            </p:cNvSpPr>
            <p:nvPr/>
          </p:nvSpPr>
          <p:spPr bwMode="auto">
            <a:xfrm>
              <a:off x="1927" y="3022"/>
              <a:ext cx="410" cy="667"/>
            </a:xfrm>
            <a:custGeom>
              <a:avLst/>
              <a:gdLst>
                <a:gd name="T0" fmla="*/ 0 w 21600"/>
                <a:gd name="T1" fmla="*/ 0 h 21390"/>
                <a:gd name="T2" fmla="*/ 0 w 21600"/>
                <a:gd name="T3" fmla="*/ 0 h 21390"/>
                <a:gd name="T4" fmla="*/ 0 w 21600"/>
                <a:gd name="T5" fmla="*/ 0 h 213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90"/>
                <a:gd name="T11" fmla="*/ 21600 w 21600"/>
                <a:gd name="T12" fmla="*/ 21390 h 21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90" fill="none" extrusionOk="0">
                  <a:moveTo>
                    <a:pt x="3815" y="-1"/>
                  </a:moveTo>
                  <a:cubicBezTo>
                    <a:pt x="14108" y="1846"/>
                    <a:pt x="21600" y="10802"/>
                    <a:pt x="21600" y="21260"/>
                  </a:cubicBezTo>
                  <a:cubicBezTo>
                    <a:pt x="21600" y="21303"/>
                    <a:pt x="21599" y="21346"/>
                    <a:pt x="21599" y="21389"/>
                  </a:cubicBezTo>
                </a:path>
                <a:path w="21600" h="21390" stroke="0" extrusionOk="0">
                  <a:moveTo>
                    <a:pt x="3815" y="-1"/>
                  </a:moveTo>
                  <a:cubicBezTo>
                    <a:pt x="14108" y="1846"/>
                    <a:pt x="21600" y="10802"/>
                    <a:pt x="21600" y="21260"/>
                  </a:cubicBezTo>
                  <a:cubicBezTo>
                    <a:pt x="21600" y="21303"/>
                    <a:pt x="21599" y="21346"/>
                    <a:pt x="21599" y="21389"/>
                  </a:cubicBezTo>
                  <a:lnTo>
                    <a:pt x="0" y="21260"/>
                  </a:lnTo>
                  <a:close/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  <p:sp>
          <p:nvSpPr>
            <p:cNvPr id="13" name="Arc 11"/>
            <p:cNvSpPr>
              <a:spLocks/>
            </p:cNvSpPr>
            <p:nvPr/>
          </p:nvSpPr>
          <p:spPr bwMode="auto">
            <a:xfrm flipH="1">
              <a:off x="1610" y="3022"/>
              <a:ext cx="454" cy="667"/>
            </a:xfrm>
            <a:custGeom>
              <a:avLst/>
              <a:gdLst>
                <a:gd name="T0" fmla="*/ 0 w 21600"/>
                <a:gd name="T1" fmla="*/ 0 h 21390"/>
                <a:gd name="T2" fmla="*/ 0 w 21600"/>
                <a:gd name="T3" fmla="*/ 0 h 21390"/>
                <a:gd name="T4" fmla="*/ 0 w 21600"/>
                <a:gd name="T5" fmla="*/ 0 h 213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90"/>
                <a:gd name="T11" fmla="*/ 21600 w 21600"/>
                <a:gd name="T12" fmla="*/ 21390 h 21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90" fill="none" extrusionOk="0">
                  <a:moveTo>
                    <a:pt x="3815" y="-1"/>
                  </a:moveTo>
                  <a:cubicBezTo>
                    <a:pt x="14108" y="1846"/>
                    <a:pt x="21600" y="10802"/>
                    <a:pt x="21600" y="21260"/>
                  </a:cubicBezTo>
                  <a:cubicBezTo>
                    <a:pt x="21600" y="21303"/>
                    <a:pt x="21599" y="21346"/>
                    <a:pt x="21599" y="21389"/>
                  </a:cubicBezTo>
                </a:path>
                <a:path w="21600" h="21390" stroke="0" extrusionOk="0">
                  <a:moveTo>
                    <a:pt x="3815" y="-1"/>
                  </a:moveTo>
                  <a:cubicBezTo>
                    <a:pt x="14108" y="1846"/>
                    <a:pt x="21600" y="10802"/>
                    <a:pt x="21600" y="21260"/>
                  </a:cubicBezTo>
                  <a:cubicBezTo>
                    <a:pt x="21600" y="21303"/>
                    <a:pt x="21599" y="21346"/>
                    <a:pt x="21599" y="21389"/>
                  </a:cubicBezTo>
                  <a:lnTo>
                    <a:pt x="0" y="21260"/>
                  </a:lnTo>
                  <a:close/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977" y="3022"/>
              <a:ext cx="25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4065588" y="4797425"/>
            <a:ext cx="1154112" cy="1058863"/>
            <a:chOff x="1610" y="3022"/>
            <a:chExt cx="727" cy="667"/>
          </a:xfrm>
        </p:grpSpPr>
        <p:sp>
          <p:nvSpPr>
            <p:cNvPr id="16" name="Arc 14"/>
            <p:cNvSpPr>
              <a:spLocks/>
            </p:cNvSpPr>
            <p:nvPr/>
          </p:nvSpPr>
          <p:spPr bwMode="auto">
            <a:xfrm>
              <a:off x="1927" y="3022"/>
              <a:ext cx="410" cy="667"/>
            </a:xfrm>
            <a:custGeom>
              <a:avLst/>
              <a:gdLst>
                <a:gd name="T0" fmla="*/ 0 w 21600"/>
                <a:gd name="T1" fmla="*/ 0 h 21390"/>
                <a:gd name="T2" fmla="*/ 0 w 21600"/>
                <a:gd name="T3" fmla="*/ 0 h 21390"/>
                <a:gd name="T4" fmla="*/ 0 w 21600"/>
                <a:gd name="T5" fmla="*/ 0 h 213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90"/>
                <a:gd name="T11" fmla="*/ 21600 w 21600"/>
                <a:gd name="T12" fmla="*/ 21390 h 21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90" fill="none" extrusionOk="0">
                  <a:moveTo>
                    <a:pt x="3815" y="-1"/>
                  </a:moveTo>
                  <a:cubicBezTo>
                    <a:pt x="14108" y="1846"/>
                    <a:pt x="21600" y="10802"/>
                    <a:pt x="21600" y="21260"/>
                  </a:cubicBezTo>
                  <a:cubicBezTo>
                    <a:pt x="21600" y="21303"/>
                    <a:pt x="21599" y="21346"/>
                    <a:pt x="21599" y="21389"/>
                  </a:cubicBezTo>
                </a:path>
                <a:path w="21600" h="21390" stroke="0" extrusionOk="0">
                  <a:moveTo>
                    <a:pt x="3815" y="-1"/>
                  </a:moveTo>
                  <a:cubicBezTo>
                    <a:pt x="14108" y="1846"/>
                    <a:pt x="21600" y="10802"/>
                    <a:pt x="21600" y="21260"/>
                  </a:cubicBezTo>
                  <a:cubicBezTo>
                    <a:pt x="21600" y="21303"/>
                    <a:pt x="21599" y="21346"/>
                    <a:pt x="21599" y="21389"/>
                  </a:cubicBezTo>
                  <a:lnTo>
                    <a:pt x="0" y="21260"/>
                  </a:lnTo>
                  <a:close/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  <p:sp>
          <p:nvSpPr>
            <p:cNvPr id="17" name="Arc 15"/>
            <p:cNvSpPr>
              <a:spLocks/>
            </p:cNvSpPr>
            <p:nvPr/>
          </p:nvSpPr>
          <p:spPr bwMode="auto">
            <a:xfrm flipH="1">
              <a:off x="1610" y="3022"/>
              <a:ext cx="454" cy="667"/>
            </a:xfrm>
            <a:custGeom>
              <a:avLst/>
              <a:gdLst>
                <a:gd name="T0" fmla="*/ 0 w 21600"/>
                <a:gd name="T1" fmla="*/ 0 h 21390"/>
                <a:gd name="T2" fmla="*/ 0 w 21600"/>
                <a:gd name="T3" fmla="*/ 0 h 21390"/>
                <a:gd name="T4" fmla="*/ 0 w 21600"/>
                <a:gd name="T5" fmla="*/ 0 h 213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90"/>
                <a:gd name="T11" fmla="*/ 21600 w 21600"/>
                <a:gd name="T12" fmla="*/ 21390 h 21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90" fill="none" extrusionOk="0">
                  <a:moveTo>
                    <a:pt x="3815" y="-1"/>
                  </a:moveTo>
                  <a:cubicBezTo>
                    <a:pt x="14108" y="1846"/>
                    <a:pt x="21600" y="10802"/>
                    <a:pt x="21600" y="21260"/>
                  </a:cubicBezTo>
                  <a:cubicBezTo>
                    <a:pt x="21600" y="21303"/>
                    <a:pt x="21599" y="21346"/>
                    <a:pt x="21599" y="21389"/>
                  </a:cubicBezTo>
                </a:path>
                <a:path w="21600" h="21390" stroke="0" extrusionOk="0">
                  <a:moveTo>
                    <a:pt x="3815" y="-1"/>
                  </a:moveTo>
                  <a:cubicBezTo>
                    <a:pt x="14108" y="1846"/>
                    <a:pt x="21600" y="10802"/>
                    <a:pt x="21600" y="21260"/>
                  </a:cubicBezTo>
                  <a:cubicBezTo>
                    <a:pt x="21600" y="21303"/>
                    <a:pt x="21599" y="21346"/>
                    <a:pt x="21599" y="21389"/>
                  </a:cubicBezTo>
                  <a:lnTo>
                    <a:pt x="0" y="21260"/>
                  </a:lnTo>
                  <a:close/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1977" y="3022"/>
              <a:ext cx="25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3419475" y="4797425"/>
            <a:ext cx="3313113" cy="215900"/>
            <a:chOff x="2154" y="3022"/>
            <a:chExt cx="2087" cy="136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 flipV="1">
              <a:off x="3061" y="3022"/>
              <a:ext cx="1180" cy="91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2154" y="3067"/>
              <a:ext cx="2087" cy="91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3203575" y="5589588"/>
            <a:ext cx="3671888" cy="144462"/>
            <a:chOff x="2018" y="3521"/>
            <a:chExt cx="2313" cy="91"/>
          </a:xfrm>
        </p:grpSpPr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 flipV="1">
              <a:off x="2925" y="3521"/>
              <a:ext cx="1361" cy="9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 flipV="1">
              <a:off x="2018" y="3566"/>
              <a:ext cx="2313" cy="46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66"/>
                </a:solidFill>
              </a:endParaRPr>
            </a:p>
          </p:txBody>
        </p:sp>
      </p:grp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2555875" y="4292600"/>
            <a:ext cx="2784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66"/>
                </a:solidFill>
              </a:rPr>
              <a:t>Water velocity Between Lamps</a:t>
            </a:r>
          </a:p>
        </p:txBody>
      </p:sp>
    </p:spTree>
    <p:extLst>
      <p:ext uri="{BB962C8B-B14F-4D97-AF65-F5344CB8AC3E}">
        <p14:creationId xmlns:p14="http://schemas.microsoft.com/office/powerpoint/2010/main" val="25282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path of a particle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Conventional UV Reactors: </a:t>
            </a:r>
            <a:r>
              <a:rPr lang="en-US" sz="2400" b="1" dirty="0"/>
              <a:t>sensors can </a:t>
            </a:r>
            <a:r>
              <a:rPr lang="en-US" sz="2400" b="1" dirty="0" smtClean="0"/>
              <a:t>measure intensity </a:t>
            </a:r>
            <a:r>
              <a:rPr lang="en-US" sz="2400" b="1" dirty="0"/>
              <a:t>of UV light, but they cannot </a:t>
            </a:r>
            <a:r>
              <a:rPr lang="en-US" sz="2400" b="1" dirty="0" smtClean="0"/>
              <a:t>measure the </a:t>
            </a:r>
            <a:r>
              <a:rPr lang="en-US" sz="2400" b="1" dirty="0"/>
              <a:t>dose delivered to the microorganisms </a:t>
            </a:r>
            <a:r>
              <a:rPr lang="en-US" sz="2400" b="1" dirty="0" smtClean="0"/>
              <a:t>as they </a:t>
            </a:r>
            <a:r>
              <a:rPr lang="en-US" sz="2400" b="1" dirty="0"/>
              <a:t>pass through the reactor at </a:t>
            </a:r>
            <a:r>
              <a:rPr lang="en-US" sz="2400" b="1" dirty="0" smtClean="0"/>
              <a:t>different trajectories</a:t>
            </a:r>
            <a:r>
              <a:rPr lang="en-US" sz="2400" b="1" dirty="0"/>
              <a:t>.</a:t>
            </a:r>
            <a:endParaRPr lang="he-IL" sz="2400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07861"/>
            <a:ext cx="6294755" cy="4373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 State DOH: 4-log virus credit for Atlantium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79704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4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municipal segment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887413" y="1074738"/>
          <a:ext cx="7042150" cy="5683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5515430" y="4122056"/>
            <a:ext cx="1523999" cy="1582057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Primer disinfection against 4 log viruses (GWR)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541486" y="5196114"/>
            <a:ext cx="1640114" cy="156187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Provide security against biological threats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814286" y="4122055"/>
            <a:ext cx="1582057" cy="158205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Reduce biofouling and cleaning cycles of membranes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596572" y="2104570"/>
            <a:ext cx="1799772" cy="177074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Provide drinking water and water security for clients in prime hotels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541486" y="895350"/>
            <a:ext cx="1741714" cy="18136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Green and clean solution for drinkable water in prime residential projects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384800" y="2104570"/>
            <a:ext cx="1654629" cy="177074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Lowest cost of ownership for small and medium drinking water  plants</a:t>
            </a:r>
          </a:p>
        </p:txBody>
      </p:sp>
    </p:spTree>
    <p:extLst>
      <p:ext uri="{BB962C8B-B14F-4D97-AF65-F5344CB8AC3E}">
        <p14:creationId xmlns:p14="http://schemas.microsoft.com/office/powerpoint/2010/main" val="1933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FFFF"/>
                </a:solidFill>
              </a:rPr>
              <a:t>HOD - EPA Validation – Virus </a:t>
            </a:r>
            <a:r>
              <a:rPr lang="en-US" i="1" dirty="0" smtClean="0">
                <a:solidFill>
                  <a:srgbClr val="FFFFFF"/>
                </a:solidFill>
              </a:rPr>
              <a:t>Validation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38238" y="3781425"/>
            <a:ext cx="1955800" cy="162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06925" y="2616200"/>
            <a:ext cx="4203700" cy="391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1600" y="1460500"/>
            <a:ext cx="882173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40000"/>
              <a:buFont typeface="Wingdings" pitchFamily="2" charset="2"/>
              <a:buChar char="§"/>
            </a:pPr>
            <a:r>
              <a:rPr lang="en-US" sz="2000" dirty="0">
                <a:solidFill>
                  <a:srgbClr val="000066"/>
                </a:solidFill>
              </a:rPr>
              <a:t> Atlantium is the only UV company that validated its system against viruses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40000"/>
              <a:buFont typeface="Wingdings" pitchFamily="2" charset="2"/>
              <a:buChar char="§"/>
            </a:pPr>
            <a:endParaRPr lang="en-US" sz="2000" dirty="0">
              <a:solidFill>
                <a:srgbClr val="000066"/>
              </a:solidFill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40000"/>
              <a:buFont typeface="Wingdings" pitchFamily="2" charset="2"/>
              <a:buChar char="§"/>
            </a:pPr>
            <a:r>
              <a:rPr lang="en-US" sz="2000" dirty="0">
                <a:solidFill>
                  <a:srgbClr val="000066"/>
                </a:solidFill>
              </a:rPr>
              <a:t> 4 Log Adenovirus disinfection can be achieved now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40000"/>
              <a:buFont typeface="Wingdings" pitchFamily="2" charset="2"/>
              <a:buChar char="§"/>
            </a:pPr>
            <a:endParaRPr lang="en-US" sz="2000" dirty="0">
              <a:solidFill>
                <a:srgbClr val="000066"/>
              </a:solidFill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40000"/>
              <a:buFont typeface="Wingdings" pitchFamily="2" charset="2"/>
              <a:buChar char="§"/>
            </a:pPr>
            <a:r>
              <a:rPr lang="en-US" sz="2000" dirty="0">
                <a:solidFill>
                  <a:srgbClr val="000066"/>
                </a:solidFill>
              </a:rPr>
              <a:t> MP are more efficient then LP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40000"/>
              <a:buFont typeface="Wingdings" pitchFamily="2" charset="2"/>
              <a:buNone/>
            </a:pPr>
            <a:r>
              <a:rPr lang="en-US" sz="2000" dirty="0">
                <a:solidFill>
                  <a:srgbClr val="000066"/>
                </a:solidFill>
              </a:rPr>
              <a:t>   -less dose is needed 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SzPct val="140000"/>
              <a:buFontTx/>
              <a:buChar char="•"/>
            </a:pPr>
            <a:endParaRPr lang="en-US" sz="2000" dirty="0">
              <a:solidFill>
                <a:srgbClr val="000066"/>
              </a:solidFill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66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200" y="6096000"/>
            <a:ext cx="4673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31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676400" y="122238"/>
            <a:ext cx="8229600" cy="487362"/>
          </a:xfrm>
        </p:spPr>
        <p:txBody>
          <a:bodyPr anchor="t"/>
          <a:lstStyle/>
          <a:p>
            <a:pPr>
              <a:defRPr/>
            </a:pPr>
            <a:r>
              <a:rPr lang="en-US" dirty="0" smtClean="0"/>
              <a:t>About Atlantium</a:t>
            </a:r>
            <a:endParaRPr lang="he-IL" dirty="0" smtClean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91600" cy="563880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002060"/>
              </a:buClr>
              <a:buSzPct val="100000"/>
            </a:pPr>
            <a:r>
              <a:rPr lang="en-US" dirty="0" smtClean="0"/>
              <a:t>Israeli-based Atlantium is a world leader in sustainable water technologies that provide safe, </a:t>
            </a:r>
            <a:r>
              <a:rPr lang="en-US" b="1" dirty="0" smtClean="0">
                <a:solidFill>
                  <a:srgbClr val="FF0000"/>
                </a:solidFill>
              </a:rPr>
              <a:t>energy-efficient water disinfection </a:t>
            </a:r>
            <a:r>
              <a:rPr lang="en-US" dirty="0" smtClean="0"/>
              <a:t>for water-dependent industries and municipalities</a:t>
            </a:r>
          </a:p>
          <a:p>
            <a:pPr>
              <a:spcAft>
                <a:spcPts val="1200"/>
              </a:spcAft>
              <a:buClr>
                <a:srgbClr val="002060"/>
              </a:buClr>
              <a:buSzPct val="100000"/>
            </a:pPr>
            <a:r>
              <a:rPr lang="en-US" dirty="0" smtClean="0"/>
              <a:t>Atlantium’s technology is transforming the world’s water disinfection landscape with an ultraviolet (UV) based system that reaches levels of disinfection, performance and reliability </a:t>
            </a:r>
            <a:r>
              <a:rPr lang="en-US" b="1" dirty="0" smtClean="0">
                <a:solidFill>
                  <a:srgbClr val="FF0000"/>
                </a:solidFill>
              </a:rPr>
              <a:t>never before attained without chemicals.</a:t>
            </a:r>
          </a:p>
          <a:p>
            <a:pPr>
              <a:spcAft>
                <a:spcPts val="1200"/>
              </a:spcAft>
              <a:buClr>
                <a:srgbClr val="002060"/>
              </a:buClr>
              <a:buSzPct val="100000"/>
            </a:pPr>
            <a:r>
              <a:rPr lang="en-US" dirty="0" smtClean="0"/>
              <a:t> Atlantium's patented Hydro-Optic Disinfection technology is the </a:t>
            </a:r>
            <a:r>
              <a:rPr lang="en-US" b="1" dirty="0" smtClean="0">
                <a:solidFill>
                  <a:srgbClr val="FF0000"/>
                </a:solidFill>
              </a:rPr>
              <a:t>only system </a:t>
            </a:r>
            <a:r>
              <a:rPr lang="en-US" dirty="0" smtClean="0"/>
              <a:t>that has been </a:t>
            </a:r>
            <a:r>
              <a:rPr lang="en-US" b="1" dirty="0" smtClean="0">
                <a:solidFill>
                  <a:srgbClr val="FF0000"/>
                </a:solidFill>
              </a:rPr>
              <a:t>validated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dirty="0" smtClean="0"/>
              <a:t>by third parties to meet stringent U.S. Environmental Protection Agency -</a:t>
            </a:r>
            <a:r>
              <a:rPr lang="en-US" b="1" dirty="0" smtClean="0">
                <a:solidFill>
                  <a:srgbClr val="FF0000"/>
                </a:solidFill>
              </a:rPr>
              <a:t>EPA</a:t>
            </a:r>
            <a:r>
              <a:rPr lang="en-US" dirty="0" smtClean="0"/>
              <a:t> protocols for </a:t>
            </a:r>
            <a:r>
              <a:rPr lang="en-US" b="1" dirty="0" smtClean="0">
                <a:solidFill>
                  <a:srgbClr val="FF0000"/>
                </a:solidFill>
              </a:rPr>
              <a:t>full virus protection.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</a:p>
          <a:p>
            <a:pPr>
              <a:buClr>
                <a:srgbClr val="002060"/>
              </a:buClr>
              <a:buSzPct val="100000"/>
            </a:pPr>
            <a:r>
              <a:rPr lang="en-US" dirty="0" smtClean="0"/>
              <a:t> A step beyond conventional UV reactors, Atlantium provides real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time dose measurement </a:t>
            </a:r>
            <a:r>
              <a:rPr lang="en-US" dirty="0" smtClean="0"/>
              <a:t>and management that sustains better performance and greater reliability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F1384D-6D82-463D-9386-B2D04AE61E92}" type="slidenum">
              <a:rPr lang="he-IL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943600"/>
            <a:ext cx="3086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14963" y="5933994"/>
            <a:ext cx="14446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10375" y="6029325"/>
            <a:ext cx="22034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17838" y="6067425"/>
            <a:ext cx="15192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Achilles">
            <a:hlinkClick r:id="rId7" tooltip="Achilles"/>
          </p:cNvPr>
          <p:cNvPicPr>
            <a:picLocks noChangeAspect="1" noChangeArrowheads="1"/>
          </p:cNvPicPr>
          <p:nvPr/>
        </p:nvPicPr>
        <p:blipFill>
          <a:blip r:embed="rId8" cstate="email"/>
          <a:srcRect l="10358" t="2274" r="11786"/>
          <a:stretch>
            <a:fillRect/>
          </a:stretch>
        </p:blipFill>
        <p:spPr bwMode="auto">
          <a:xfrm>
            <a:off x="4457700" y="6019800"/>
            <a:ext cx="1038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81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Mohawk, NY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0338" y="1627188"/>
            <a:ext cx="8369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9pPr>
          </a:lstStyle>
          <a:p>
            <a:r>
              <a:rPr lang="en-US" sz="2400" dirty="0" smtClean="0"/>
              <a:t>Mohawk village in NY.</a:t>
            </a:r>
          </a:p>
          <a:p>
            <a:r>
              <a:rPr lang="en-US" sz="2400" dirty="0" smtClean="0"/>
              <a:t>Installed Sep. 2008</a:t>
            </a:r>
          </a:p>
          <a:p>
            <a:r>
              <a:rPr lang="en-US" sz="2400" dirty="0" smtClean="0"/>
              <a:t>Purpose: set as a replacement for chlorine injection , since the previous system had no sufficient CT before 1st customer.</a:t>
            </a:r>
          </a:p>
          <a:p>
            <a:r>
              <a:rPr lang="en-US" sz="2400" dirty="0" smtClean="0"/>
              <a:t>Achieve 4 log reduction in viruses- pending NY municipality approval.</a:t>
            </a:r>
          </a:p>
          <a:p>
            <a:pPr>
              <a:buFont typeface="Wingdings" pitchFamily="2" charset="2"/>
              <a:buNone/>
            </a:pPr>
            <a:endParaRPr lang="en-US" sz="2400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38" y="542925"/>
            <a:ext cx="8184096" cy="613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72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4" y="85725"/>
            <a:ext cx="6562725" cy="457200"/>
          </a:xfrm>
        </p:spPr>
        <p:txBody>
          <a:bodyPr/>
          <a:lstStyle/>
          <a:p>
            <a:r>
              <a:rPr lang="en-US" dirty="0" smtClean="0"/>
              <a:t>Sofitel Plaza Saigon:  promise safe drinking water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93" y="-171400"/>
            <a:ext cx="6999287" cy="798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71800" y="4724400"/>
            <a:ext cx="48768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982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4" y="85725"/>
            <a:ext cx="7400926" cy="457200"/>
          </a:xfrm>
          <a:solidFill>
            <a:schemeClr val="accent1">
              <a:alpha val="36000"/>
            </a:schemeClr>
          </a:solidFill>
        </p:spPr>
        <p:txBody>
          <a:bodyPr/>
          <a:lstStyle/>
          <a:p>
            <a:r>
              <a:rPr lang="en-US" b="0" kern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Application: </a:t>
            </a:r>
            <a:r>
              <a:rPr lang="en-US" b="0" i="1" kern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Legionella</a:t>
            </a:r>
            <a:r>
              <a:rPr lang="en-US" b="0" kern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prevention (</a:t>
            </a:r>
            <a:r>
              <a:rPr lang="en-US" sz="1800" b="0" kern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multi-story buildings, </a:t>
            </a:r>
            <a:r>
              <a:rPr lang="en-US" sz="1800" b="0" kern="1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mines</a:t>
            </a:r>
            <a:r>
              <a:rPr lang="en-US" b="0" kern="1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)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/>
              <a:t>Legionella</a:t>
            </a:r>
            <a:r>
              <a:rPr lang="en-US" sz="2800" dirty="0"/>
              <a:t> </a:t>
            </a:r>
            <a:r>
              <a:rPr lang="en-US" sz="2800" dirty="0" smtClean="0"/>
              <a:t>thrives in water tanks (closed reservoirs).</a:t>
            </a:r>
            <a:r>
              <a:rPr lang="en-US" sz="2800" dirty="0"/>
              <a:t> Growth range - 25 to 45 °</a:t>
            </a:r>
            <a:r>
              <a:rPr lang="en-US" sz="2800" dirty="0" smtClean="0"/>
              <a:t>C.</a:t>
            </a:r>
          </a:p>
          <a:p>
            <a:r>
              <a:rPr lang="en-US" sz="2800" dirty="0" smtClean="0"/>
              <a:t>Water </a:t>
            </a:r>
            <a:r>
              <a:rPr lang="en-US" sz="2800" dirty="0" smtClean="0">
                <a:effectLst/>
              </a:rPr>
              <a:t>mist is sprayed into the air, for instance when irrigating gardens, inside and outside a hotel. Also in mines, water in tanks for dust-suppression. </a:t>
            </a:r>
          </a:p>
          <a:p>
            <a:r>
              <a:rPr lang="en-US" sz="2800" i="1" dirty="0" smtClean="0">
                <a:effectLst/>
              </a:rPr>
              <a:t>Legionella</a:t>
            </a:r>
            <a:r>
              <a:rPr lang="en-US" sz="2800" dirty="0" smtClean="0">
                <a:effectLst/>
              </a:rPr>
              <a:t> transmission is via inhalation of mist droplets containing the bacteria.</a:t>
            </a:r>
          </a:p>
          <a:p>
            <a:r>
              <a:rPr lang="en-US" sz="2800" dirty="0" smtClean="0"/>
              <a:t>Chlorine treatment: to achieve efficient results, up to 3 ppm free residual chlorine – taste, corrosion, carcinogenic byproducts. </a:t>
            </a:r>
            <a:endParaRPr lang="he-IL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Legionella prevention </a:t>
            </a:r>
            <a:r>
              <a:rPr lang="en-US" dirty="0" smtClean="0"/>
              <a:t>In </a:t>
            </a:r>
            <a:r>
              <a:rPr lang="en-US" dirty="0"/>
              <a:t>a </a:t>
            </a:r>
            <a:r>
              <a:rPr lang="en-US" dirty="0" smtClean="0"/>
              <a:t>multi </a:t>
            </a:r>
            <a:r>
              <a:rPr lang="en-US" dirty="0"/>
              <a:t>story </a:t>
            </a:r>
            <a:r>
              <a:rPr lang="en-US" dirty="0" smtClean="0"/>
              <a:t>building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2" y="1146896"/>
            <a:ext cx="7349852" cy="54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8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Protection of Water Sources: Aquifers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62" y="618761"/>
            <a:ext cx="5797112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7313">
            <a:off x="359817" y="1214853"/>
            <a:ext cx="2589057" cy="244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90" y="4180344"/>
            <a:ext cx="9118209" cy="267765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rgbClr val="00B0F0"/>
            </a:solidFill>
          </a:ln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All The Ministry of Health requires either removal of the sewage piping outside protection radii, or to sleeve it with double-cement layer ($, $, $...) </a:t>
            </a:r>
          </a:p>
          <a:p>
            <a:r>
              <a:rPr lang="en-US" sz="2800" dirty="0" smtClean="0"/>
              <a:t>But MoH acknowledges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Atlantium™ HOD  </a:t>
            </a:r>
            <a:r>
              <a:rPr lang="en-US" sz="2800" dirty="0" smtClean="0"/>
              <a:t>technology </a:t>
            </a:r>
            <a:r>
              <a:rPr lang="en-US" sz="2800" dirty="0"/>
              <a:t>a</a:t>
            </a:r>
            <a:r>
              <a:rPr lang="en-US" sz="2800" dirty="0" smtClean="0"/>
              <a:t>s a barrier where sewage piping are </a:t>
            </a:r>
            <a:r>
              <a:rPr lang="en-US" sz="2800" u="sng" dirty="0" smtClean="0"/>
              <a:t>within</a:t>
            </a:r>
            <a:r>
              <a:rPr lang="en-US" sz="2800" dirty="0" smtClean="0"/>
              <a:t> protection radii from a water source.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66226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819400"/>
            <a:ext cx="5771898" cy="389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5725"/>
            <a:ext cx="6791325" cy="457200"/>
          </a:xfrm>
        </p:spPr>
        <p:txBody>
          <a:bodyPr/>
          <a:lstStyle/>
          <a:p>
            <a:r>
              <a:rPr lang="en-US" dirty="0" smtClean="0"/>
              <a:t>Applications: </a:t>
            </a:r>
            <a:r>
              <a:rPr lang="en-US" dirty="0"/>
              <a:t>swimming </a:t>
            </a:r>
            <a:r>
              <a:rPr lang="en-US" dirty="0" smtClean="0"/>
              <a:t>pools, Mines Re-injection 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Disinfection of swimming </a:t>
            </a:r>
            <a:r>
              <a:rPr lang="en-US" sz="2800" dirty="0"/>
              <a:t>pool </a:t>
            </a:r>
            <a:r>
              <a:rPr lang="en-US" sz="2800" dirty="0" smtClean="0"/>
              <a:t>water: with Chlorine only – high concentration, odor problem. Combined with Atlantium HOD – low Chlorine concentration, clear and safe water.</a:t>
            </a:r>
          </a:p>
          <a:p>
            <a:r>
              <a:rPr lang="en-US" sz="2800" dirty="0" smtClean="0"/>
              <a:t>Dewatering </a:t>
            </a:r>
            <a:r>
              <a:rPr lang="en-US" sz="2800" dirty="0"/>
              <a:t>and </a:t>
            </a:r>
            <a:r>
              <a:rPr lang="en-US" sz="2800" dirty="0" smtClean="0"/>
              <a:t>Re-injection </a:t>
            </a:r>
            <a:r>
              <a:rPr lang="en-US" sz="2800" dirty="0"/>
              <a:t>Bore </a:t>
            </a:r>
            <a:r>
              <a:rPr lang="en-US" sz="2800" dirty="0" smtClean="0"/>
              <a:t>Holes:</a:t>
            </a:r>
            <a:endParaRPr lang="he-IL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water protection </a:t>
            </a:r>
            <a:r>
              <a:rPr lang="en-US" dirty="0" smtClean="0"/>
              <a:t>in </a:t>
            </a:r>
            <a:r>
              <a:rPr lang="en-US" dirty="0"/>
              <a:t>a multi-building </a:t>
            </a:r>
            <a:r>
              <a:rPr lang="en-US" dirty="0" smtClean="0"/>
              <a:t>compound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2" y="726998"/>
            <a:ext cx="7969457" cy="566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9766" y="6396335"/>
            <a:ext cx="77246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Circulation loops prevent stagnation and algae build-up</a:t>
            </a:r>
            <a:endParaRPr lang="he-I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Micro &amp; Macro fouling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52400" y="1406714"/>
            <a:ext cx="8229600" cy="4389120"/>
          </a:xfrm>
        </p:spPr>
        <p:txBody>
          <a:bodyPr/>
          <a:lstStyle/>
          <a:p>
            <a:pPr>
              <a:buClrTx/>
            </a:pPr>
            <a:r>
              <a:rPr lang="en-US" sz="2400" dirty="0" smtClean="0"/>
              <a:t>Ecologic:</a:t>
            </a:r>
          </a:p>
          <a:p>
            <a:pPr lvl="1">
              <a:buClrTx/>
            </a:pPr>
            <a:r>
              <a:rPr lang="en-US" sz="2400" dirty="0" smtClean="0"/>
              <a:t>Additional emission water: Chemicals </a:t>
            </a:r>
          </a:p>
          <a:p>
            <a:pPr lvl="1">
              <a:buClrTx/>
            </a:pPr>
            <a:r>
              <a:rPr lang="en-US" sz="2400" dirty="0" err="1" smtClean="0"/>
              <a:t>Additionla</a:t>
            </a:r>
            <a:r>
              <a:rPr lang="en-US" sz="2400" dirty="0" smtClean="0"/>
              <a:t> emission air: </a:t>
            </a:r>
            <a:r>
              <a:rPr lang="en-US" sz="2400" dirty="0" err="1" smtClean="0"/>
              <a:t>NO</a:t>
            </a:r>
            <a:r>
              <a:rPr lang="en-US" sz="2400" baseline="-25000" dirty="0" err="1" smtClean="0"/>
              <a:t>x</a:t>
            </a:r>
            <a:r>
              <a:rPr lang="en-US" sz="2400" baseline="-25000" dirty="0" smtClean="0"/>
              <a:t>, </a:t>
            </a:r>
            <a:r>
              <a:rPr lang="en-US" sz="2400" dirty="0" smtClean="0"/>
              <a:t>SO</a:t>
            </a:r>
            <a:r>
              <a:rPr lang="en-US" sz="2400" baseline="-25000" dirty="0" smtClean="0"/>
              <a:t>2, </a:t>
            </a:r>
            <a:r>
              <a:rPr lang="en-US" sz="2400" dirty="0" smtClean="0"/>
              <a:t>Co</a:t>
            </a:r>
            <a:r>
              <a:rPr lang="en-US" sz="2400" baseline="-25000" dirty="0" smtClean="0"/>
              <a:t>s</a:t>
            </a:r>
          </a:p>
          <a:p>
            <a:pPr lvl="1">
              <a:buClrTx/>
            </a:pPr>
            <a:endParaRPr lang="en-US" baseline="-25000" dirty="0" smtClean="0"/>
          </a:p>
          <a:p>
            <a:pPr>
              <a:buClrTx/>
            </a:pPr>
            <a:r>
              <a:rPr lang="en-US" sz="2400" dirty="0" smtClean="0"/>
              <a:t>Economic:</a:t>
            </a:r>
          </a:p>
          <a:p>
            <a:pPr lvl="1">
              <a:buClrTx/>
            </a:pPr>
            <a:r>
              <a:rPr lang="en-US" sz="2400" dirty="0" smtClean="0"/>
              <a:t>Profit loss</a:t>
            </a:r>
          </a:p>
          <a:p>
            <a:pPr lvl="1">
              <a:buClrTx/>
            </a:pPr>
            <a:r>
              <a:rPr lang="en-US" sz="2400" dirty="0" smtClean="0"/>
              <a:t>Increased operation expenditures</a:t>
            </a:r>
          </a:p>
          <a:p>
            <a:pPr lvl="1">
              <a:buClrTx/>
            </a:pPr>
            <a:r>
              <a:rPr lang="en-US" sz="2400" dirty="0" smtClean="0"/>
              <a:t>Loss of unit availability</a:t>
            </a:r>
          </a:p>
          <a:p>
            <a:pPr lvl="1">
              <a:buClrTx/>
            </a:pPr>
            <a:r>
              <a:rPr lang="en-US" sz="2400" dirty="0" smtClean="0"/>
              <a:t>Increased maintenance expenditures</a:t>
            </a:r>
          </a:p>
          <a:p>
            <a:pPr lvl="1">
              <a:buClrTx/>
            </a:pPr>
            <a:r>
              <a:rPr lang="en-US" sz="2400" dirty="0" smtClean="0"/>
              <a:t>Increased depreciation requirements</a:t>
            </a: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auto">
          <a:xfrm>
            <a:off x="8382000" y="6356350"/>
            <a:ext cx="762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015699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1051BF85-D0D2-4782-872B-4C7FCD2E1748}" type="slidenum">
              <a:rPr lang="he-IL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5936304" y="3601275"/>
            <a:ext cx="3331029" cy="2755075"/>
          </a:xfrm>
          <a:prstGeom prst="downArrow">
            <a:avLst/>
          </a:prstGeom>
          <a:solidFill>
            <a:srgbClr val="FF33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4358"/>
                </a:solidFill>
              </a:rPr>
              <a:t>Profit loss due to lost output</a:t>
            </a:r>
            <a:endParaRPr lang="en-US" sz="3200" dirty="0">
              <a:solidFill>
                <a:srgbClr val="004358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5666312" y="704087"/>
            <a:ext cx="3346863" cy="2897187"/>
          </a:xfrm>
          <a:prstGeom prst="upArrow">
            <a:avLst/>
          </a:prstGeom>
          <a:solidFill>
            <a:srgbClr val="FF33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4358"/>
                </a:solidFill>
              </a:rPr>
              <a:t>Increased overall costs</a:t>
            </a:r>
          </a:p>
        </p:txBody>
      </p:sp>
      <p:sp>
        <p:nvSpPr>
          <p:cNvPr id="10" name="Up Arrow 9"/>
          <p:cNvSpPr/>
          <p:nvPr/>
        </p:nvSpPr>
        <p:spPr>
          <a:xfrm>
            <a:off x="5666312" y="2442949"/>
            <a:ext cx="269992" cy="327547"/>
          </a:xfrm>
          <a:prstGeom prst="up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Up Arrow 10"/>
          <p:cNvSpPr/>
          <p:nvPr/>
        </p:nvSpPr>
        <p:spPr>
          <a:xfrm>
            <a:off x="5654936" y="2895605"/>
            <a:ext cx="269992" cy="327547"/>
          </a:xfrm>
          <a:prstGeom prst="up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Down Arrow 11"/>
          <p:cNvSpPr/>
          <p:nvPr/>
        </p:nvSpPr>
        <p:spPr>
          <a:xfrm>
            <a:off x="5654936" y="4053384"/>
            <a:ext cx="267720" cy="286603"/>
          </a:xfrm>
          <a:prstGeom prst="downArrow">
            <a:avLst/>
          </a:prstGeom>
          <a:solidFill>
            <a:srgbClr val="00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Down Arrow 12"/>
          <p:cNvSpPr/>
          <p:nvPr/>
        </p:nvSpPr>
        <p:spPr>
          <a:xfrm>
            <a:off x="5670856" y="4492392"/>
            <a:ext cx="267720" cy="286603"/>
          </a:xfrm>
          <a:prstGeom prst="downArrow">
            <a:avLst/>
          </a:prstGeom>
          <a:solidFill>
            <a:srgbClr val="00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Down Arrow 13"/>
          <p:cNvSpPr/>
          <p:nvPr/>
        </p:nvSpPr>
        <p:spPr>
          <a:xfrm>
            <a:off x="5673128" y="4917752"/>
            <a:ext cx="267720" cy="286603"/>
          </a:xfrm>
          <a:prstGeom prst="downArrow">
            <a:avLst/>
          </a:prstGeom>
          <a:solidFill>
            <a:srgbClr val="00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Down Arrow 14"/>
          <p:cNvSpPr/>
          <p:nvPr/>
        </p:nvSpPr>
        <p:spPr>
          <a:xfrm>
            <a:off x="5675400" y="5343112"/>
            <a:ext cx="267720" cy="286603"/>
          </a:xfrm>
          <a:prstGeom prst="downArrow">
            <a:avLst/>
          </a:prstGeom>
          <a:solidFill>
            <a:srgbClr val="00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Down Arrow 15"/>
          <p:cNvSpPr/>
          <p:nvPr/>
        </p:nvSpPr>
        <p:spPr>
          <a:xfrm>
            <a:off x="5691320" y="5809416"/>
            <a:ext cx="267720" cy="286603"/>
          </a:xfrm>
          <a:prstGeom prst="downArrow">
            <a:avLst/>
          </a:prstGeom>
          <a:solidFill>
            <a:srgbClr val="00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38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fouling – Bio fouling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5" name="Content Placeholder 3" descr="Microbial PHE Pic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148926" y="1073404"/>
            <a:ext cx="4339988" cy="563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4885906" y="1583140"/>
            <a:ext cx="3357349" cy="5049672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mtClean="0"/>
              <a:t>Micro fouling – Bio fouling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2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water </a:t>
            </a:r>
            <a:r>
              <a:rPr lang="en-US" dirty="0" err="1" smtClean="0"/>
              <a:t>prtoection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734425" y="6553200"/>
            <a:ext cx="3810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E12946EE-5E52-4F60-B5FF-ACF6660F5B10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6" name="Line Callout 1 5"/>
          <p:cNvSpPr/>
          <p:nvPr/>
        </p:nvSpPr>
        <p:spPr>
          <a:xfrm>
            <a:off x="2924620" y="4069982"/>
            <a:ext cx="1313529" cy="324525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Chillers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4845232" y="2165863"/>
            <a:ext cx="1313529" cy="324525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Exit line to chillers</a:t>
            </a:r>
          </a:p>
        </p:txBody>
      </p:sp>
      <p:cxnSp>
        <p:nvCxnSpPr>
          <p:cNvPr id="8" name="Straight Connector 7"/>
          <p:cNvCxnSpPr>
            <a:stCxn id="23" idx="7"/>
          </p:cNvCxnSpPr>
          <p:nvPr/>
        </p:nvCxnSpPr>
        <p:spPr>
          <a:xfrm flipV="1">
            <a:off x="2850778" y="4710952"/>
            <a:ext cx="277903" cy="52443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Cube 8"/>
          <p:cNvSpPr/>
          <p:nvPr/>
        </p:nvSpPr>
        <p:spPr>
          <a:xfrm>
            <a:off x="6131859" y="1847088"/>
            <a:ext cx="1281953" cy="797859"/>
          </a:xfrm>
          <a:prstGeom prst="cub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solidFill>
                  <a:schemeClr val="tx1"/>
                </a:solidFill>
                <a:latin typeface="+mj-lt"/>
              </a:rPr>
              <a:t>Cooling Tower</a:t>
            </a:r>
            <a:endParaRPr lang="en-US" sz="12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14400" y="2949388"/>
            <a:ext cx="2850776" cy="1559859"/>
          </a:xfrm>
          <a:custGeom>
            <a:avLst/>
            <a:gdLst>
              <a:gd name="connsiteX0" fmla="*/ 0 w 2850776"/>
              <a:gd name="connsiteY0" fmla="*/ 0 h 1559859"/>
              <a:gd name="connsiteX1" fmla="*/ 1210235 w 2850776"/>
              <a:gd name="connsiteY1" fmla="*/ 0 h 1559859"/>
              <a:gd name="connsiteX2" fmla="*/ 475129 w 2850776"/>
              <a:gd name="connsiteY2" fmla="*/ 645459 h 1559859"/>
              <a:gd name="connsiteX3" fmla="*/ 475129 w 2850776"/>
              <a:gd name="connsiteY3" fmla="*/ 1559859 h 1559859"/>
              <a:gd name="connsiteX4" fmla="*/ 2850776 w 2850776"/>
              <a:gd name="connsiteY4" fmla="*/ 1550894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776" h="1559859">
                <a:moveTo>
                  <a:pt x="0" y="0"/>
                </a:moveTo>
                <a:lnTo>
                  <a:pt x="1210235" y="0"/>
                </a:lnTo>
                <a:lnTo>
                  <a:pt x="475129" y="645459"/>
                </a:lnTo>
                <a:lnTo>
                  <a:pt x="475129" y="1559859"/>
                </a:lnTo>
                <a:lnTo>
                  <a:pt x="2850776" y="1550894"/>
                </a:lnTo>
              </a:path>
            </a:pathLst>
          </a:cu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9"/>
          <p:cNvGrpSpPr/>
          <p:nvPr/>
        </p:nvGrpSpPr>
        <p:grpSpPr>
          <a:xfrm>
            <a:off x="2976281" y="4401668"/>
            <a:ext cx="1053354" cy="466165"/>
            <a:chOff x="2976282" y="4500283"/>
            <a:chExt cx="1053354" cy="466165"/>
          </a:xfrm>
        </p:grpSpPr>
        <p:sp>
          <p:nvSpPr>
            <p:cNvPr id="12" name="Can 11"/>
            <p:cNvSpPr/>
            <p:nvPr/>
          </p:nvSpPr>
          <p:spPr>
            <a:xfrm rot="5400000">
              <a:off x="3269876" y="4206689"/>
              <a:ext cx="313765" cy="900954"/>
            </a:xfrm>
            <a:prstGeom prst="can">
              <a:avLst>
                <a:gd name="adj" fmla="val 8857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an 12"/>
            <p:cNvSpPr/>
            <p:nvPr/>
          </p:nvSpPr>
          <p:spPr>
            <a:xfrm rot="5400000">
              <a:off x="3422276" y="4359089"/>
              <a:ext cx="313765" cy="900954"/>
            </a:xfrm>
            <a:prstGeom prst="can">
              <a:avLst>
                <a:gd name="adj" fmla="val 8857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/>
          <p:cNvCxnSpPr>
            <a:stCxn id="21" idx="6"/>
            <a:endCxn id="12" idx="3"/>
          </p:cNvCxnSpPr>
          <p:nvPr/>
        </p:nvCxnSpPr>
        <p:spPr>
          <a:xfrm flipV="1">
            <a:off x="2796982" y="4558552"/>
            <a:ext cx="179299" cy="41685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3"/>
          </p:cNvCxnSpPr>
          <p:nvPr/>
        </p:nvCxnSpPr>
        <p:spPr>
          <a:xfrm rot="10800000" flipV="1">
            <a:off x="708213" y="4710952"/>
            <a:ext cx="2420469" cy="4482"/>
          </a:xfrm>
          <a:prstGeom prst="straightConnector1">
            <a:avLst/>
          </a:prstGeom>
          <a:ln>
            <a:solidFill>
              <a:srgbClr val="004358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Line Callout 1 15"/>
          <p:cNvSpPr/>
          <p:nvPr/>
        </p:nvSpPr>
        <p:spPr>
          <a:xfrm>
            <a:off x="7575556" y="1963271"/>
            <a:ext cx="1313529" cy="324525"/>
          </a:xfrm>
          <a:prstGeom prst="borderCallout1">
            <a:avLst>
              <a:gd name="adj1" fmla="val 18750"/>
              <a:gd name="adj2" fmla="val -8333"/>
              <a:gd name="adj3" fmla="val -49101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Make up water</a:t>
            </a:r>
          </a:p>
        </p:txBody>
      </p:sp>
      <p:sp>
        <p:nvSpPr>
          <p:cNvPr id="17" name="Line Callout 1 16"/>
          <p:cNvSpPr/>
          <p:nvPr/>
        </p:nvSpPr>
        <p:spPr>
          <a:xfrm>
            <a:off x="708213" y="4813145"/>
            <a:ext cx="1595716" cy="467067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Cold water for production or general utilities</a:t>
            </a:r>
          </a:p>
        </p:txBody>
      </p:sp>
      <p:sp>
        <p:nvSpPr>
          <p:cNvPr id="18" name="Line Callout 1 17"/>
          <p:cNvSpPr/>
          <p:nvPr/>
        </p:nvSpPr>
        <p:spPr>
          <a:xfrm>
            <a:off x="914400" y="2490388"/>
            <a:ext cx="1313529" cy="324525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Hot water</a:t>
            </a:r>
          </a:p>
        </p:txBody>
      </p:sp>
      <p:sp>
        <p:nvSpPr>
          <p:cNvPr id="19" name="Line Callout 1 18"/>
          <p:cNvSpPr/>
          <p:nvPr/>
        </p:nvSpPr>
        <p:spPr>
          <a:xfrm>
            <a:off x="5598261" y="3727522"/>
            <a:ext cx="1716936" cy="324525"/>
          </a:xfrm>
          <a:prstGeom prst="borderCallout1">
            <a:avLst>
              <a:gd name="adj1" fmla="val 18750"/>
              <a:gd name="adj2" fmla="val -8333"/>
              <a:gd name="adj3" fmla="val 80732"/>
              <a:gd name="adj4" fmla="val -830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Return line to cooling tower</a:t>
            </a:r>
          </a:p>
        </p:txBody>
      </p:sp>
      <p:sp>
        <p:nvSpPr>
          <p:cNvPr id="20" name="Freeform 19"/>
          <p:cNvSpPr/>
          <p:nvPr/>
        </p:nvSpPr>
        <p:spPr>
          <a:xfrm>
            <a:off x="7288308" y="1667434"/>
            <a:ext cx="708211" cy="806824"/>
          </a:xfrm>
          <a:custGeom>
            <a:avLst/>
            <a:gdLst>
              <a:gd name="connsiteX0" fmla="*/ 708211 w 708211"/>
              <a:gd name="connsiteY0" fmla="*/ 0 h 806824"/>
              <a:gd name="connsiteX1" fmla="*/ 376517 w 708211"/>
              <a:gd name="connsiteY1" fmla="*/ 0 h 806824"/>
              <a:gd name="connsiteX2" fmla="*/ 376517 w 708211"/>
              <a:gd name="connsiteY2" fmla="*/ 546847 h 806824"/>
              <a:gd name="connsiteX3" fmla="*/ 188258 w 708211"/>
              <a:gd name="connsiteY3" fmla="*/ 806824 h 806824"/>
              <a:gd name="connsiteX4" fmla="*/ 0 w 708211"/>
              <a:gd name="connsiteY4" fmla="*/ 797859 h 80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211" h="806824">
                <a:moveTo>
                  <a:pt x="708211" y="0"/>
                </a:moveTo>
                <a:lnTo>
                  <a:pt x="376517" y="0"/>
                </a:lnTo>
                <a:lnTo>
                  <a:pt x="376517" y="546847"/>
                </a:lnTo>
                <a:lnTo>
                  <a:pt x="188258" y="806824"/>
                </a:lnTo>
                <a:lnTo>
                  <a:pt x="0" y="797859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796982" y="2474256"/>
            <a:ext cx="3621742" cy="2545976"/>
          </a:xfrm>
          <a:custGeom>
            <a:avLst/>
            <a:gdLst>
              <a:gd name="connsiteX0" fmla="*/ 3307977 w 3621742"/>
              <a:gd name="connsiteY0" fmla="*/ 0 h 2545976"/>
              <a:gd name="connsiteX1" fmla="*/ 2859742 w 3621742"/>
              <a:gd name="connsiteY1" fmla="*/ 8965 h 2545976"/>
              <a:gd name="connsiteX2" fmla="*/ 2859742 w 3621742"/>
              <a:gd name="connsiteY2" fmla="*/ 134470 h 2545976"/>
              <a:gd name="connsiteX3" fmla="*/ 3621742 w 3621742"/>
              <a:gd name="connsiteY3" fmla="*/ 986118 h 2545976"/>
              <a:gd name="connsiteX4" fmla="*/ 2572871 w 3621742"/>
              <a:gd name="connsiteY4" fmla="*/ 986118 h 2545976"/>
              <a:gd name="connsiteX5" fmla="*/ 2572871 w 3621742"/>
              <a:gd name="connsiteY5" fmla="*/ 2545976 h 2545976"/>
              <a:gd name="connsiteX6" fmla="*/ 0 w 3621742"/>
              <a:gd name="connsiteY6" fmla="*/ 2501153 h 254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1742" h="2545976">
                <a:moveTo>
                  <a:pt x="3307977" y="0"/>
                </a:moveTo>
                <a:cubicBezTo>
                  <a:pt x="2877673" y="9156"/>
                  <a:pt x="3027115" y="8965"/>
                  <a:pt x="2859742" y="8965"/>
                </a:cubicBezTo>
                <a:lnTo>
                  <a:pt x="2859742" y="134470"/>
                </a:lnTo>
                <a:lnTo>
                  <a:pt x="3621742" y="986118"/>
                </a:lnTo>
                <a:lnTo>
                  <a:pt x="2572871" y="986118"/>
                </a:lnTo>
                <a:lnTo>
                  <a:pt x="2572871" y="2545976"/>
                </a:lnTo>
                <a:lnTo>
                  <a:pt x="0" y="2501153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main1-12537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6726" y="4550650"/>
            <a:ext cx="903790" cy="600173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Freeform 22"/>
          <p:cNvSpPr/>
          <p:nvPr/>
        </p:nvSpPr>
        <p:spPr>
          <a:xfrm>
            <a:off x="2850778" y="1783976"/>
            <a:ext cx="4052047" cy="3496236"/>
          </a:xfrm>
          <a:custGeom>
            <a:avLst/>
            <a:gdLst>
              <a:gd name="connsiteX0" fmla="*/ 3514165 w 4052047"/>
              <a:gd name="connsiteY0" fmla="*/ 152400 h 3496236"/>
              <a:gd name="connsiteX1" fmla="*/ 3514165 w 4052047"/>
              <a:gd name="connsiteY1" fmla="*/ 0 h 3496236"/>
              <a:gd name="connsiteX2" fmla="*/ 3200400 w 4052047"/>
              <a:gd name="connsiteY2" fmla="*/ 8965 h 3496236"/>
              <a:gd name="connsiteX3" fmla="*/ 3191436 w 4052047"/>
              <a:gd name="connsiteY3" fmla="*/ 932330 h 3496236"/>
              <a:gd name="connsiteX4" fmla="*/ 4052047 w 4052047"/>
              <a:gd name="connsiteY4" fmla="*/ 1891553 h 3496236"/>
              <a:gd name="connsiteX5" fmla="*/ 2626659 w 4052047"/>
              <a:gd name="connsiteY5" fmla="*/ 1882589 h 3496236"/>
              <a:gd name="connsiteX6" fmla="*/ 2626659 w 4052047"/>
              <a:gd name="connsiteY6" fmla="*/ 3496236 h 3496236"/>
              <a:gd name="connsiteX7" fmla="*/ 0 w 4052047"/>
              <a:gd name="connsiteY7" fmla="*/ 3451412 h 349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2047" h="3496236">
                <a:moveTo>
                  <a:pt x="3514165" y="152400"/>
                </a:moveTo>
                <a:lnTo>
                  <a:pt x="3514165" y="0"/>
                </a:lnTo>
                <a:lnTo>
                  <a:pt x="3200400" y="8965"/>
                </a:lnTo>
                <a:lnTo>
                  <a:pt x="3191436" y="932330"/>
                </a:lnTo>
                <a:lnTo>
                  <a:pt x="4052047" y="1891553"/>
                </a:lnTo>
                <a:lnTo>
                  <a:pt x="2626659" y="1882589"/>
                </a:lnTo>
                <a:lnTo>
                  <a:pt x="2626659" y="3496236"/>
                </a:lnTo>
                <a:lnTo>
                  <a:pt x="0" y="3451412"/>
                </a:lnTo>
              </a:path>
            </a:pathLst>
          </a:cu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Atlantium 's Segments &amp; Main Customers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DBBB-5940-473A-B0D6-2295D70BDAAC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3" name="Group 44"/>
          <p:cNvGrpSpPr/>
          <p:nvPr/>
        </p:nvGrpSpPr>
        <p:grpSpPr>
          <a:xfrm>
            <a:off x="1919564" y="714104"/>
            <a:ext cx="7076228" cy="2301664"/>
            <a:chOff x="343049" y="914471"/>
            <a:chExt cx="7030463" cy="2301664"/>
          </a:xfrm>
        </p:grpSpPr>
        <p:pic>
          <p:nvPicPr>
            <p:cNvPr id="16" name="Picture 20" descr="http://t2.gstatic.com/images?q=tbn:ANd9GcR57uOC0R5iv_tbCnn4i5tR5mznbdcVmaPw7ttuFtx9PTGdRoPsAQojbe3pyQ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972" y="944920"/>
              <a:ext cx="757007" cy="63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43049" y="914471"/>
              <a:ext cx="7030463" cy="23016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6" name="Picture 14" descr="http://smcontrol.files.wordpress.com/2011/01/pepsi-logo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234" y="1006854"/>
              <a:ext cx="733526" cy="647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www.conipiediperterra.com/wp-content/uploads/2011/03/lactalis-marchio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50760" y="2529087"/>
              <a:ext cx="1156160" cy="432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www.swotti.com/tmp/swotti/cacheY2FYBHNIZXJN/imgCarlsberg2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5169" y="1804193"/>
              <a:ext cx="1073220" cy="39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http://www.brandlicensingexpert.com/Portals/55890/images/800px-Coca-Cola_logo_svg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36" y="1041230"/>
              <a:ext cx="1178495" cy="38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http://beerdrinking.files.wordpress.com/2011/07/efes_pilsener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679" y="1696919"/>
              <a:ext cx="859300" cy="68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8" descr="http://www.logostage.com/logos/danone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884" y="1006854"/>
              <a:ext cx="1019605" cy="49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 descr="http://admin.csrwire.com/system/profile_logos/10393/original/Nestle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301" y="1058581"/>
              <a:ext cx="1323279" cy="352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8" descr="http://www.clashmusic.com/files/imagecache/big_node_view/files/images/Tuborg-logo-2008.jp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76043" y="1702991"/>
              <a:ext cx="960956" cy="445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2" descr="Galliker's Dairy - Home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083" y="2536279"/>
              <a:ext cx="1070606" cy="318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Bulmers Original Irish Cider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892" y="1767379"/>
              <a:ext cx="975069" cy="619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logo-latte-arborea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076" y="2565229"/>
              <a:ext cx="931626" cy="36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6054547" y="2638555"/>
              <a:ext cx="863106" cy="289733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635297" y="2551581"/>
              <a:ext cx="851196" cy="303126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40" name="Picture 6" descr="http://westernbarandcafe.com/corona.jpg"/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14234" y="1702991"/>
              <a:ext cx="929455" cy="55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 descr="C:\Users\yariv.abramovich\Desktop\kamada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916083"/>
            <a:ext cx="76627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C:\Users\yariv.abramovich\Desktop\200px-Pfizer_logo_svg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41" y="4922978"/>
            <a:ext cx="925938" cy="5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NICEPAK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0" t="-6608"/>
          <a:stretch>
            <a:fillRect/>
          </a:stretch>
        </p:blipFill>
        <p:spPr bwMode="auto">
          <a:xfrm>
            <a:off x="3218251" y="4929559"/>
            <a:ext cx="1289204" cy="46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eva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6" b="29619"/>
          <a:stretch>
            <a:fillRect/>
          </a:stretch>
        </p:blipFill>
        <p:spPr bwMode="auto">
          <a:xfrm>
            <a:off x="1974155" y="4888525"/>
            <a:ext cx="1278804" cy="51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http://profile.ak.fbcdn.net/hprofile-ak-snc4/41793_69008415344_3172_n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16083"/>
            <a:ext cx="106661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1919563" y="4754209"/>
            <a:ext cx="7076229" cy="80839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919563" y="3107811"/>
            <a:ext cx="7076229" cy="1553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901341" y="5668609"/>
            <a:ext cx="7094451" cy="80839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54"/>
          <p:cNvGrpSpPr/>
          <p:nvPr/>
        </p:nvGrpSpPr>
        <p:grpSpPr>
          <a:xfrm>
            <a:off x="1974154" y="3184011"/>
            <a:ext cx="6990334" cy="1420445"/>
            <a:chOff x="2019921" y="4154518"/>
            <a:chExt cx="6745114" cy="1420445"/>
          </a:xfrm>
        </p:grpSpPr>
        <p:pic>
          <p:nvPicPr>
            <p:cNvPr id="69" name="Picture 25" descr="palma_aquarium_67"/>
            <p:cNvPicPr>
              <a:picLocks noChangeAspect="1" noChangeArrowheads="1"/>
            </p:cNvPicPr>
            <p:nvPr/>
          </p:nvPicPr>
          <p:blipFill>
            <a:blip r:embed="rId22" cstate="email"/>
            <a:srcRect/>
            <a:stretch>
              <a:fillRect/>
            </a:stretch>
          </p:blipFill>
          <p:spPr bwMode="auto">
            <a:xfrm>
              <a:off x="2033454" y="4987588"/>
              <a:ext cx="1296987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5"/>
            <p:cNvPicPr>
              <a:picLocks noChangeAspect="1" noChangeArrowheads="1"/>
            </p:cNvPicPr>
            <p:nvPr/>
          </p:nvPicPr>
          <p:blipFill>
            <a:blip r:embed="rId23" cstate="email"/>
            <a:srcRect/>
            <a:stretch>
              <a:fillRect/>
            </a:stretch>
          </p:blipFill>
          <p:spPr bwMode="auto">
            <a:xfrm>
              <a:off x="8074150" y="4226526"/>
              <a:ext cx="690885" cy="6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8"/>
            <p:cNvPicPr>
              <a:picLocks noChangeAspect="1" noChangeArrowheads="1"/>
            </p:cNvPicPr>
            <p:nvPr/>
          </p:nvPicPr>
          <p:blipFill>
            <a:blip r:embed="rId24" cstate="email"/>
            <a:srcRect/>
            <a:stretch>
              <a:fillRect/>
            </a:stretch>
          </p:blipFill>
          <p:spPr bwMode="auto">
            <a:xfrm>
              <a:off x="7688262" y="5039689"/>
              <a:ext cx="1046163" cy="43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9" descr="Gold-Coast_Point-of-sale-15">
              <a:hlinkClick r:id="rId25"/>
            </p:cNvPr>
            <p:cNvPicPr>
              <a:picLocks noChangeAspect="1" noChangeArrowheads="1"/>
            </p:cNvPicPr>
            <p:nvPr/>
          </p:nvPicPr>
          <p:blipFill>
            <a:blip r:embed="rId26" cstate="email"/>
            <a:srcRect/>
            <a:stretch>
              <a:fillRect/>
            </a:stretch>
          </p:blipFill>
          <p:spPr bwMode="auto">
            <a:xfrm>
              <a:off x="6680576" y="4987588"/>
              <a:ext cx="890587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51"/>
            <p:cNvPicPr>
              <a:picLocks noChangeAspect="1" noChangeArrowheads="1"/>
            </p:cNvPicPr>
            <p:nvPr/>
          </p:nvPicPr>
          <p:blipFill>
            <a:blip r:embed="rId27" cstate="email"/>
            <a:srcRect/>
            <a:stretch>
              <a:fillRect/>
            </a:stretch>
          </p:blipFill>
          <p:spPr bwMode="auto">
            <a:xfrm>
              <a:off x="3345441" y="5157545"/>
              <a:ext cx="1757363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18" descr="ביוטי פיש"/>
            <p:cNvPicPr>
              <a:picLocks noChangeAspect="1" noChangeArrowheads="1"/>
            </p:cNvPicPr>
            <p:nvPr/>
          </p:nvPicPr>
          <p:blipFill>
            <a:blip r:embed="rId28" cstate="email">
              <a:lum bright="-6000" contrast="42000"/>
            </a:blip>
            <a:srcRect/>
            <a:stretch>
              <a:fillRect/>
            </a:stretch>
          </p:blipFill>
          <p:spPr bwMode="auto">
            <a:xfrm>
              <a:off x="5013009" y="4209436"/>
              <a:ext cx="1009650" cy="665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21" descr="pinar_logo"/>
            <p:cNvPicPr>
              <a:picLocks noChangeAspect="1" noChangeArrowheads="1"/>
            </p:cNvPicPr>
            <p:nvPr/>
          </p:nvPicPr>
          <p:blipFill>
            <a:blip r:embed="rId29" cstate="email"/>
            <a:srcRect/>
            <a:stretch>
              <a:fillRect/>
            </a:stretch>
          </p:blipFill>
          <p:spPr bwMode="auto">
            <a:xfrm>
              <a:off x="6129934" y="4154518"/>
              <a:ext cx="1008062" cy="61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6"/>
            <p:cNvPicPr>
              <a:picLocks noChangeAspect="1" noChangeArrowheads="1"/>
            </p:cNvPicPr>
            <p:nvPr/>
          </p:nvPicPr>
          <p:blipFill>
            <a:blip r:embed="rId30" cstate="email"/>
            <a:srcRect/>
            <a:stretch>
              <a:fillRect/>
            </a:stretch>
          </p:blipFill>
          <p:spPr bwMode="auto">
            <a:xfrm>
              <a:off x="7210054" y="4226526"/>
              <a:ext cx="800260" cy="44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ctl00_ctl03_Logo1_imgLogo" descr="Til forsiden"/>
            <p:cNvPicPr>
              <a:picLocks noChangeAspect="1" noChangeArrowheads="1"/>
            </p:cNvPicPr>
            <p:nvPr/>
          </p:nvPicPr>
          <p:blipFill>
            <a:blip r:embed="rId31" cstate="email"/>
            <a:srcRect/>
            <a:stretch>
              <a:fillRect/>
            </a:stretch>
          </p:blipFill>
          <p:spPr bwMode="auto">
            <a:xfrm>
              <a:off x="3681662" y="4226526"/>
              <a:ext cx="1212190" cy="62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50"/>
            <p:cNvPicPr>
              <a:picLocks noChangeAspect="1" noChangeArrowheads="1"/>
            </p:cNvPicPr>
            <p:nvPr/>
          </p:nvPicPr>
          <p:blipFill>
            <a:blip r:embed="rId32" cstate="email"/>
            <a:srcRect/>
            <a:stretch>
              <a:fillRect/>
            </a:stretch>
          </p:blipFill>
          <p:spPr bwMode="auto">
            <a:xfrm>
              <a:off x="2019921" y="4305676"/>
              <a:ext cx="1473200" cy="50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1"/>
          <p:cNvGrpSpPr/>
          <p:nvPr/>
        </p:nvGrpSpPr>
        <p:grpSpPr>
          <a:xfrm>
            <a:off x="2062609" y="5774221"/>
            <a:ext cx="6692620" cy="657734"/>
            <a:chOff x="2011487" y="5945234"/>
            <a:chExt cx="6692620" cy="657734"/>
          </a:xfrm>
        </p:grpSpPr>
        <p:pic>
          <p:nvPicPr>
            <p:cNvPr id="82" name="Picture 15" descr="Dev_EnterLogo.gif"/>
            <p:cNvPicPr>
              <a:picLocks noChangeAspect="1"/>
            </p:cNvPicPr>
            <p:nvPr/>
          </p:nvPicPr>
          <p:blipFill>
            <a:blip r:embed="rId33" cstate="email"/>
            <a:srcRect/>
            <a:stretch>
              <a:fillRect/>
            </a:stretch>
          </p:blipFill>
          <p:spPr bwMode="auto">
            <a:xfrm>
              <a:off x="2011487" y="5945234"/>
              <a:ext cx="1241472" cy="651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28" descr="Aqua Logo - Click to return to home page">
              <a:hlinkClick r:id="rId34"/>
            </p:cNvPr>
            <p:cNvPicPr>
              <a:picLocks noChangeAspect="1" noChangeArrowheads="1"/>
            </p:cNvPicPr>
            <p:nvPr/>
          </p:nvPicPr>
          <p:blipFill>
            <a:blip r:embed="rId35" cstate="email"/>
            <a:srcRect/>
            <a:stretch>
              <a:fillRect/>
            </a:stretch>
          </p:blipFill>
          <p:spPr bwMode="auto">
            <a:xfrm>
              <a:off x="6121804" y="6054317"/>
              <a:ext cx="982383" cy="362789"/>
            </a:xfrm>
            <a:prstGeom prst="rect">
              <a:avLst/>
            </a:prstGeom>
            <a:noFill/>
          </p:spPr>
        </p:pic>
        <p:pic>
          <p:nvPicPr>
            <p:cNvPr id="84" name="Picture 32" descr="Town of Lunenburg"/>
            <p:cNvPicPr>
              <a:picLocks noChangeAspect="1" noChangeArrowheads="1"/>
            </p:cNvPicPr>
            <p:nvPr/>
          </p:nvPicPr>
          <p:blipFill>
            <a:blip r:embed="rId36" cstate="email"/>
            <a:srcRect/>
            <a:stretch>
              <a:fillRect/>
            </a:stretch>
          </p:blipFill>
          <p:spPr bwMode="auto">
            <a:xfrm>
              <a:off x="3536514" y="6054317"/>
              <a:ext cx="1583880" cy="398117"/>
            </a:xfrm>
            <a:prstGeom prst="rect">
              <a:avLst/>
            </a:prstGeom>
            <a:noFill/>
          </p:spPr>
        </p:pic>
        <p:pic>
          <p:nvPicPr>
            <p:cNvPr id="85" name="Picture 35" descr="State seal of Pennsylvania">
              <a:hlinkClick r:id="rId37" tooltip="State seal of Pennsylvania"/>
            </p:cNvPr>
            <p:cNvPicPr>
              <a:picLocks noChangeAspect="1" noChangeArrowheads="1"/>
            </p:cNvPicPr>
            <p:nvPr/>
          </p:nvPicPr>
          <p:blipFill>
            <a:blip r:embed="rId38" cstate="email"/>
            <a:srcRect/>
            <a:stretch>
              <a:fillRect/>
            </a:stretch>
          </p:blipFill>
          <p:spPr bwMode="auto">
            <a:xfrm>
              <a:off x="5365451" y="5945234"/>
              <a:ext cx="657733" cy="657734"/>
            </a:xfrm>
            <a:prstGeom prst="rect">
              <a:avLst/>
            </a:prstGeom>
            <a:noFill/>
          </p:spPr>
        </p:pic>
        <p:pic>
          <p:nvPicPr>
            <p:cNvPr id="86" name="Picture 40" descr="NY.gov Portal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email"/>
            <a:srcRect/>
            <a:stretch>
              <a:fillRect/>
            </a:stretch>
          </p:blipFill>
          <p:spPr bwMode="auto">
            <a:xfrm>
              <a:off x="7431243" y="6130267"/>
              <a:ext cx="1272864" cy="210889"/>
            </a:xfrm>
            <a:prstGeom prst="rect">
              <a:avLst/>
            </a:prstGeom>
            <a:noFill/>
          </p:spPr>
        </p:pic>
      </p:grpSp>
      <p:pic>
        <p:nvPicPr>
          <p:cNvPr id="89" name="Picture 88" descr="untitled.png"/>
          <p:cNvPicPr>
            <a:picLocks noChangeAspect="1"/>
          </p:cNvPicPr>
          <p:nvPr/>
        </p:nvPicPr>
        <p:blipFill>
          <a:blip r:embed="rId41" cstate="email"/>
          <a:stretch>
            <a:fillRect/>
          </a:stretch>
        </p:blipFill>
        <p:spPr>
          <a:xfrm>
            <a:off x="103310" y="839536"/>
            <a:ext cx="1693255" cy="529738"/>
          </a:xfrm>
          <a:prstGeom prst="rect">
            <a:avLst/>
          </a:prstGeom>
        </p:spPr>
      </p:pic>
      <p:pic>
        <p:nvPicPr>
          <p:cNvPr id="91" name="Picture 90" descr="untitled2.png"/>
          <p:cNvPicPr>
            <a:picLocks noChangeAspect="1"/>
          </p:cNvPicPr>
          <p:nvPr/>
        </p:nvPicPr>
        <p:blipFill>
          <a:blip r:embed="rId42" cstate="email"/>
          <a:stretch>
            <a:fillRect/>
          </a:stretch>
        </p:blipFill>
        <p:spPr>
          <a:xfrm>
            <a:off x="106409" y="3544051"/>
            <a:ext cx="1671106" cy="529737"/>
          </a:xfrm>
          <a:prstGeom prst="rect">
            <a:avLst/>
          </a:prstGeom>
        </p:spPr>
      </p:pic>
      <p:pic>
        <p:nvPicPr>
          <p:cNvPr id="92" name="Picture 91" descr="untitled3.png"/>
          <p:cNvPicPr>
            <a:picLocks noChangeAspect="1"/>
          </p:cNvPicPr>
          <p:nvPr/>
        </p:nvPicPr>
        <p:blipFill>
          <a:blip r:embed="rId43" cstate="email"/>
          <a:stretch>
            <a:fillRect/>
          </a:stretch>
        </p:blipFill>
        <p:spPr>
          <a:xfrm>
            <a:off x="93786" y="5774221"/>
            <a:ext cx="1710839" cy="529738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44" cstate="email"/>
          <a:srcRect/>
          <a:stretch>
            <a:fillRect/>
          </a:stretch>
        </p:blipFill>
        <p:spPr bwMode="auto">
          <a:xfrm>
            <a:off x="95251" y="4869450"/>
            <a:ext cx="1710840" cy="55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52511" y="4914977"/>
            <a:ext cx="119616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i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Pharma</a:t>
            </a:r>
            <a:r>
              <a:rPr lang="en-US" sz="2000" b="1" i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1100" b="1" i="1" dirty="0">
              <a:solidFill>
                <a:srgbClr val="7030A0"/>
              </a:solidFill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5" cstate="email"/>
          <a:srcRect/>
          <a:stretch>
            <a:fillRect/>
          </a:stretch>
        </p:blipFill>
        <p:spPr bwMode="auto">
          <a:xfrm flipH="1">
            <a:off x="103310" y="1569244"/>
            <a:ext cx="1710839" cy="51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6" cstate="email"/>
          <a:srcRect/>
          <a:stretch>
            <a:fillRect/>
          </a:stretch>
        </p:blipFill>
        <p:spPr bwMode="auto">
          <a:xfrm flipH="1">
            <a:off x="103311" y="2319195"/>
            <a:ext cx="1710839" cy="57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62"/>
          <p:cNvSpPr txBox="1"/>
          <p:nvPr/>
        </p:nvSpPr>
        <p:spPr>
          <a:xfrm>
            <a:off x="130174" y="2371585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i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112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Dairy </a:t>
            </a:r>
            <a:endParaRPr lang="en-US" sz="1100" b="1" i="1" dirty="0">
              <a:solidFill>
                <a:srgbClr val="F1120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7761" y="1578708"/>
            <a:ext cx="12666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i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Brewery </a:t>
            </a:r>
            <a:endParaRPr lang="en-US" sz="1100" b="1" i="1" dirty="0">
              <a:solidFill>
                <a:srgbClr val="FFC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8814" y="875897"/>
            <a:ext cx="134043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i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Beverage</a:t>
            </a:r>
            <a:endParaRPr lang="en-US" sz="1100" b="1" i="1" dirty="0">
              <a:solidFill>
                <a:srgbClr val="FFFF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986" y="5594596"/>
            <a:ext cx="136608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i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967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Municipal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5609" y="3593301"/>
            <a:ext cx="168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000" b="1" i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Aquaculture</a:t>
            </a:r>
          </a:p>
        </p:txBody>
      </p:sp>
      <p:pic>
        <p:nvPicPr>
          <p:cNvPr id="62469" name="Picture 5" descr="http://images.wikia.com/diabetes/en/images/3/36/Logo_of_Eli_Lilly.png"/>
          <p:cNvPicPr>
            <a:picLocks noChangeAspect="1" noChangeArrowheads="1"/>
          </p:cNvPicPr>
          <p:nvPr/>
        </p:nvPicPr>
        <p:blipFill>
          <a:blip r:embed="rId47" cstate="email"/>
          <a:srcRect/>
          <a:stretch>
            <a:fillRect/>
          </a:stretch>
        </p:blipFill>
        <p:spPr bwMode="auto">
          <a:xfrm>
            <a:off x="5724128" y="4916083"/>
            <a:ext cx="1019944" cy="557782"/>
          </a:xfrm>
          <a:prstGeom prst="rect">
            <a:avLst/>
          </a:prstGeom>
          <a:noFill/>
        </p:spPr>
      </p:pic>
      <p:pic>
        <p:nvPicPr>
          <p:cNvPr id="62" name="Picture 2" descr="http://www.rwsentosa.com/Portals/0/RWS/images/img_logo_rws.png"/>
          <p:cNvPicPr>
            <a:picLocks noChangeAspect="1" noChangeArrowheads="1"/>
          </p:cNvPicPr>
          <p:nvPr/>
        </p:nvPicPr>
        <p:blipFill>
          <a:blip r:embed="rId48" cstate="email"/>
          <a:srcRect/>
          <a:stretch>
            <a:fillRect/>
          </a:stretch>
        </p:blipFill>
        <p:spPr bwMode="auto">
          <a:xfrm>
            <a:off x="5148064" y="4048107"/>
            <a:ext cx="1600200" cy="360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5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2248" y="2041700"/>
            <a:ext cx="7909480" cy="3601117"/>
            <a:chOff x="192248" y="2041700"/>
            <a:chExt cx="7909480" cy="3601117"/>
          </a:xfrm>
        </p:grpSpPr>
        <p:sp>
          <p:nvSpPr>
            <p:cNvPr id="6" name="Can 5"/>
            <p:cNvSpPr/>
            <p:nvPr/>
          </p:nvSpPr>
          <p:spPr>
            <a:xfrm rot="5400000">
              <a:off x="6420098" y="3892552"/>
              <a:ext cx="422694" cy="2940566"/>
            </a:xfrm>
            <a:prstGeom prst="can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isometricOffAxis2Right"/>
              <a:lightRig rig="threePt" dir="t"/>
            </a:scene3d>
            <a:sp3d prstMaterial="dkEdge">
              <a:bevelT prst="angle"/>
            </a:sp3d>
          </p:spPr>
          <p:txBody>
            <a:bodyPr/>
            <a:lstStyle/>
            <a:p>
              <a:pPr algn="ctr" eaLnBrk="1" hangingPunct="1">
                <a:defRPr/>
              </a:pPr>
              <a:endParaRPr lang="en-US" b="1" dirty="0">
                <a:solidFill>
                  <a:schemeClr val="bg2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Can 6"/>
            <p:cNvSpPr/>
            <p:nvPr/>
          </p:nvSpPr>
          <p:spPr>
            <a:xfrm rot="5400000">
              <a:off x="1451184" y="2199289"/>
              <a:ext cx="422694" cy="2940566"/>
            </a:xfrm>
            <a:prstGeom prst="can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isometricOffAxis2Right"/>
              <a:lightRig rig="threePt" dir="t"/>
            </a:scene3d>
            <a:sp3d prstMaterial="dkEdge">
              <a:bevelT prst="angle"/>
            </a:sp3d>
          </p:spPr>
          <p:txBody>
            <a:bodyPr/>
            <a:lstStyle/>
            <a:p>
              <a:pPr algn="ctr" eaLnBrk="1" hangingPunct="1">
                <a:defRPr/>
              </a:pPr>
              <a:endParaRPr lang="en-US" b="1" dirty="0">
                <a:solidFill>
                  <a:schemeClr val="bg2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24100" y="3101173"/>
              <a:ext cx="4013200" cy="2541644"/>
              <a:chOff x="2324100" y="3101173"/>
              <a:chExt cx="4013200" cy="2541644"/>
            </a:xfrm>
          </p:grpSpPr>
          <p:sp>
            <p:nvSpPr>
              <p:cNvPr id="18" name="Rectangle 44"/>
              <p:cNvSpPr>
                <a:spLocks noChangeArrowheads="1"/>
              </p:cNvSpPr>
              <p:nvPr/>
            </p:nvSpPr>
            <p:spPr bwMode="auto">
              <a:xfrm rot="10800000">
                <a:off x="3375170" y="3101173"/>
                <a:ext cx="1624379" cy="1064403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sp3d prstMaterial="dkEdge">
                <a:bevelT/>
              </a:sp3d>
            </p:spPr>
            <p:txBody>
              <a:bodyPr/>
              <a:lstStyle/>
              <a:p>
                <a:pPr algn="ctr">
                  <a:defRPr/>
                </a:pPr>
                <a:endParaRPr lang="en-US" b="1" dirty="0">
                  <a:solidFill>
                    <a:schemeClr val="bg2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9" name="Snip and Round Single Corner Rectangle 18"/>
              <p:cNvSpPr/>
              <p:nvPr/>
            </p:nvSpPr>
            <p:spPr bwMode="auto">
              <a:xfrm rot="10800000">
                <a:off x="2324100" y="3370137"/>
                <a:ext cx="4013200" cy="2272680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 prstMaterial="dkEdge">
                <a:bevelT prst="angle"/>
              </a:sp3d>
            </p:spPr>
            <p:txBody>
              <a:bodyPr/>
              <a:lstStyle/>
              <a:p>
                <a:pPr marL="0" marR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  <a:defRPr/>
                </a:pPr>
                <a:endParaRPr lang="en-US" b="1" dirty="0">
                  <a:solidFill>
                    <a:schemeClr val="bg2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9" name="Freeform 8"/>
            <p:cNvSpPr/>
            <p:nvPr/>
          </p:nvSpPr>
          <p:spPr bwMode="auto">
            <a:xfrm rot="16379311">
              <a:off x="3288062" y="2406825"/>
              <a:ext cx="939800" cy="209550"/>
            </a:xfrm>
            <a:custGeom>
              <a:avLst/>
              <a:gdLst>
                <a:gd name="connsiteX0" fmla="*/ 0 w 939800"/>
                <a:gd name="connsiteY0" fmla="*/ 209550 h 209550"/>
                <a:gd name="connsiteX1" fmla="*/ 228600 w 939800"/>
                <a:gd name="connsiteY1" fmla="*/ 6350 h 209550"/>
                <a:gd name="connsiteX2" fmla="*/ 393700 w 939800"/>
                <a:gd name="connsiteY2" fmla="*/ 196850 h 209550"/>
                <a:gd name="connsiteX3" fmla="*/ 584200 w 939800"/>
                <a:gd name="connsiteY3" fmla="*/ 6350 h 209550"/>
                <a:gd name="connsiteX4" fmla="*/ 787400 w 939800"/>
                <a:gd name="connsiteY4" fmla="*/ 158750 h 209550"/>
                <a:gd name="connsiteX5" fmla="*/ 939800 w 939800"/>
                <a:gd name="connsiteY5" fmla="*/ 63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9800" h="209550">
                  <a:moveTo>
                    <a:pt x="0" y="209550"/>
                  </a:moveTo>
                  <a:cubicBezTo>
                    <a:pt x="81491" y="109008"/>
                    <a:pt x="162983" y="8467"/>
                    <a:pt x="228600" y="6350"/>
                  </a:cubicBezTo>
                  <a:cubicBezTo>
                    <a:pt x="294217" y="4233"/>
                    <a:pt x="334433" y="196850"/>
                    <a:pt x="393700" y="196850"/>
                  </a:cubicBezTo>
                  <a:cubicBezTo>
                    <a:pt x="452967" y="196850"/>
                    <a:pt x="518583" y="12700"/>
                    <a:pt x="584200" y="6350"/>
                  </a:cubicBezTo>
                  <a:cubicBezTo>
                    <a:pt x="649817" y="0"/>
                    <a:pt x="728133" y="158750"/>
                    <a:pt x="787400" y="158750"/>
                  </a:cubicBezTo>
                  <a:cubicBezTo>
                    <a:pt x="846667" y="158750"/>
                    <a:pt x="893233" y="82550"/>
                    <a:pt x="939800" y="6350"/>
                  </a:cubicBezTo>
                </a:path>
              </a:pathLst>
            </a:cu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 rot="16379311">
              <a:off x="3681762" y="2444925"/>
              <a:ext cx="939800" cy="209550"/>
            </a:xfrm>
            <a:custGeom>
              <a:avLst/>
              <a:gdLst>
                <a:gd name="connsiteX0" fmla="*/ 0 w 939800"/>
                <a:gd name="connsiteY0" fmla="*/ 209550 h 209550"/>
                <a:gd name="connsiteX1" fmla="*/ 228600 w 939800"/>
                <a:gd name="connsiteY1" fmla="*/ 6350 h 209550"/>
                <a:gd name="connsiteX2" fmla="*/ 393700 w 939800"/>
                <a:gd name="connsiteY2" fmla="*/ 196850 h 209550"/>
                <a:gd name="connsiteX3" fmla="*/ 584200 w 939800"/>
                <a:gd name="connsiteY3" fmla="*/ 6350 h 209550"/>
                <a:gd name="connsiteX4" fmla="*/ 787400 w 939800"/>
                <a:gd name="connsiteY4" fmla="*/ 158750 h 209550"/>
                <a:gd name="connsiteX5" fmla="*/ 939800 w 939800"/>
                <a:gd name="connsiteY5" fmla="*/ 63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9800" h="209550">
                  <a:moveTo>
                    <a:pt x="0" y="209550"/>
                  </a:moveTo>
                  <a:cubicBezTo>
                    <a:pt x="81491" y="109008"/>
                    <a:pt x="162983" y="8467"/>
                    <a:pt x="228600" y="6350"/>
                  </a:cubicBezTo>
                  <a:cubicBezTo>
                    <a:pt x="294217" y="4233"/>
                    <a:pt x="334433" y="196850"/>
                    <a:pt x="393700" y="196850"/>
                  </a:cubicBezTo>
                  <a:cubicBezTo>
                    <a:pt x="452967" y="196850"/>
                    <a:pt x="518583" y="12700"/>
                    <a:pt x="584200" y="6350"/>
                  </a:cubicBezTo>
                  <a:cubicBezTo>
                    <a:pt x="649817" y="0"/>
                    <a:pt x="728133" y="158750"/>
                    <a:pt x="787400" y="158750"/>
                  </a:cubicBezTo>
                  <a:cubicBezTo>
                    <a:pt x="846667" y="158750"/>
                    <a:pt x="893233" y="82550"/>
                    <a:pt x="939800" y="6350"/>
                  </a:cubicBezTo>
                </a:path>
              </a:pathLst>
            </a:cu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 bwMode="auto">
            <a:xfrm rot="16379311">
              <a:off x="4088162" y="2444925"/>
              <a:ext cx="939800" cy="209550"/>
            </a:xfrm>
            <a:custGeom>
              <a:avLst/>
              <a:gdLst>
                <a:gd name="connsiteX0" fmla="*/ 0 w 939800"/>
                <a:gd name="connsiteY0" fmla="*/ 209550 h 209550"/>
                <a:gd name="connsiteX1" fmla="*/ 228600 w 939800"/>
                <a:gd name="connsiteY1" fmla="*/ 6350 h 209550"/>
                <a:gd name="connsiteX2" fmla="*/ 393700 w 939800"/>
                <a:gd name="connsiteY2" fmla="*/ 196850 h 209550"/>
                <a:gd name="connsiteX3" fmla="*/ 584200 w 939800"/>
                <a:gd name="connsiteY3" fmla="*/ 6350 h 209550"/>
                <a:gd name="connsiteX4" fmla="*/ 787400 w 939800"/>
                <a:gd name="connsiteY4" fmla="*/ 158750 h 209550"/>
                <a:gd name="connsiteX5" fmla="*/ 939800 w 939800"/>
                <a:gd name="connsiteY5" fmla="*/ 63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9800" h="209550">
                  <a:moveTo>
                    <a:pt x="0" y="209550"/>
                  </a:moveTo>
                  <a:cubicBezTo>
                    <a:pt x="81491" y="109008"/>
                    <a:pt x="162983" y="8467"/>
                    <a:pt x="228600" y="6350"/>
                  </a:cubicBezTo>
                  <a:cubicBezTo>
                    <a:pt x="294217" y="4233"/>
                    <a:pt x="334433" y="196850"/>
                    <a:pt x="393700" y="196850"/>
                  </a:cubicBezTo>
                  <a:cubicBezTo>
                    <a:pt x="452967" y="196850"/>
                    <a:pt x="518583" y="12700"/>
                    <a:pt x="584200" y="6350"/>
                  </a:cubicBezTo>
                  <a:cubicBezTo>
                    <a:pt x="649817" y="0"/>
                    <a:pt x="728133" y="158750"/>
                    <a:pt x="787400" y="158750"/>
                  </a:cubicBezTo>
                  <a:cubicBezTo>
                    <a:pt x="846667" y="158750"/>
                    <a:pt x="893233" y="82550"/>
                    <a:pt x="939800" y="6350"/>
                  </a:cubicBezTo>
                </a:path>
              </a:pathLst>
            </a:cu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132814" y="2703442"/>
              <a:ext cx="496016" cy="2828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 flipV="1">
              <a:off x="4819033" y="2703441"/>
              <a:ext cx="389072" cy="2955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2560320" y="4637837"/>
              <a:ext cx="3701491" cy="936345"/>
            </a:xfrm>
            <a:custGeom>
              <a:avLst/>
              <a:gdLst>
                <a:gd name="connsiteX0" fmla="*/ 73152 w 3701491"/>
                <a:gd name="connsiteY0" fmla="*/ 80467 h 936345"/>
                <a:gd name="connsiteX1" fmla="*/ 914400 w 3701491"/>
                <a:gd name="connsiteY1" fmla="*/ 921715 h 936345"/>
                <a:gd name="connsiteX2" fmla="*/ 3460090 w 3701491"/>
                <a:gd name="connsiteY2" fmla="*/ 936345 h 936345"/>
                <a:gd name="connsiteX3" fmla="*/ 3569818 w 3701491"/>
                <a:gd name="connsiteY3" fmla="*/ 877824 h 936345"/>
                <a:gd name="connsiteX4" fmla="*/ 3650285 w 3701491"/>
                <a:gd name="connsiteY4" fmla="*/ 782726 h 936345"/>
                <a:gd name="connsiteX5" fmla="*/ 3701491 w 3701491"/>
                <a:gd name="connsiteY5" fmla="*/ 709574 h 936345"/>
                <a:gd name="connsiteX6" fmla="*/ 3701491 w 3701491"/>
                <a:gd name="connsiteY6" fmla="*/ 0 h 936345"/>
                <a:gd name="connsiteX7" fmla="*/ 0 w 3701491"/>
                <a:gd name="connsiteY7" fmla="*/ 0 h 936345"/>
                <a:gd name="connsiteX8" fmla="*/ 73152 w 3701491"/>
                <a:gd name="connsiteY8" fmla="*/ 80467 h 9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1491" h="936345">
                  <a:moveTo>
                    <a:pt x="73152" y="80467"/>
                  </a:moveTo>
                  <a:lnTo>
                    <a:pt x="914400" y="921715"/>
                  </a:lnTo>
                  <a:lnTo>
                    <a:pt x="3460090" y="936345"/>
                  </a:lnTo>
                  <a:lnTo>
                    <a:pt x="3569818" y="877824"/>
                  </a:lnTo>
                  <a:lnTo>
                    <a:pt x="3650285" y="782726"/>
                  </a:lnTo>
                  <a:lnTo>
                    <a:pt x="3701491" y="709574"/>
                  </a:lnTo>
                  <a:lnTo>
                    <a:pt x="3701491" y="0"/>
                  </a:lnTo>
                  <a:lnTo>
                    <a:pt x="0" y="0"/>
                  </a:lnTo>
                  <a:lnTo>
                    <a:pt x="73152" y="804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577553" y="4639168"/>
              <a:ext cx="3701491" cy="936345"/>
            </a:xfrm>
            <a:custGeom>
              <a:avLst/>
              <a:gdLst>
                <a:gd name="connsiteX0" fmla="*/ 73152 w 3701491"/>
                <a:gd name="connsiteY0" fmla="*/ 80467 h 936345"/>
                <a:gd name="connsiteX1" fmla="*/ 914400 w 3701491"/>
                <a:gd name="connsiteY1" fmla="*/ 921715 h 936345"/>
                <a:gd name="connsiteX2" fmla="*/ 3460090 w 3701491"/>
                <a:gd name="connsiteY2" fmla="*/ 936345 h 936345"/>
                <a:gd name="connsiteX3" fmla="*/ 3569818 w 3701491"/>
                <a:gd name="connsiteY3" fmla="*/ 877824 h 936345"/>
                <a:gd name="connsiteX4" fmla="*/ 3650285 w 3701491"/>
                <a:gd name="connsiteY4" fmla="*/ 782726 h 936345"/>
                <a:gd name="connsiteX5" fmla="*/ 3701491 w 3701491"/>
                <a:gd name="connsiteY5" fmla="*/ 709574 h 936345"/>
                <a:gd name="connsiteX6" fmla="*/ 3701491 w 3701491"/>
                <a:gd name="connsiteY6" fmla="*/ 0 h 936345"/>
                <a:gd name="connsiteX7" fmla="*/ 0 w 3701491"/>
                <a:gd name="connsiteY7" fmla="*/ 0 h 936345"/>
                <a:gd name="connsiteX8" fmla="*/ 73152 w 3701491"/>
                <a:gd name="connsiteY8" fmla="*/ 80467 h 9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1491" h="936345">
                  <a:moveTo>
                    <a:pt x="73152" y="80467"/>
                  </a:moveTo>
                  <a:lnTo>
                    <a:pt x="914400" y="921715"/>
                  </a:lnTo>
                  <a:lnTo>
                    <a:pt x="3460090" y="936345"/>
                  </a:lnTo>
                  <a:lnTo>
                    <a:pt x="3569818" y="877824"/>
                  </a:lnTo>
                  <a:lnTo>
                    <a:pt x="3650285" y="782726"/>
                  </a:lnTo>
                  <a:lnTo>
                    <a:pt x="3701491" y="709574"/>
                  </a:lnTo>
                  <a:lnTo>
                    <a:pt x="3701491" y="0"/>
                  </a:lnTo>
                  <a:lnTo>
                    <a:pt x="0" y="0"/>
                  </a:lnTo>
                  <a:lnTo>
                    <a:pt x="73152" y="8046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>
              <a:glow rad="101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473580" y="5347237"/>
              <a:ext cx="712224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458757" y="3647386"/>
              <a:ext cx="712224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7"/>
          <p:cNvGrpSpPr/>
          <p:nvPr/>
        </p:nvGrpSpPr>
        <p:grpSpPr>
          <a:xfrm>
            <a:off x="3542089" y="1026582"/>
            <a:ext cx="5332252" cy="2541644"/>
            <a:chOff x="192248" y="2041700"/>
            <a:chExt cx="7909480" cy="3601117"/>
          </a:xfrm>
        </p:grpSpPr>
        <p:sp>
          <p:nvSpPr>
            <p:cNvPr id="21" name="Can 20"/>
            <p:cNvSpPr/>
            <p:nvPr/>
          </p:nvSpPr>
          <p:spPr>
            <a:xfrm rot="5400000">
              <a:off x="6420098" y="3892552"/>
              <a:ext cx="422694" cy="2940566"/>
            </a:xfrm>
            <a:prstGeom prst="can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isometricOffAxis2Right"/>
              <a:lightRig rig="threePt" dir="t"/>
            </a:scene3d>
            <a:sp3d prstMaterial="dkEdge">
              <a:bevelT prst="angle"/>
            </a:sp3d>
          </p:spPr>
          <p:txBody>
            <a:bodyPr/>
            <a:lstStyle/>
            <a:p>
              <a:pPr algn="ctr" eaLnBrk="1" hangingPunct="1">
                <a:defRPr/>
              </a:pPr>
              <a:endParaRPr lang="en-US" b="1" dirty="0">
                <a:solidFill>
                  <a:schemeClr val="bg2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" name="Can 21"/>
            <p:cNvSpPr/>
            <p:nvPr/>
          </p:nvSpPr>
          <p:spPr>
            <a:xfrm rot="5400000">
              <a:off x="1451184" y="2199289"/>
              <a:ext cx="422694" cy="2940566"/>
            </a:xfrm>
            <a:prstGeom prst="can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isometricOffAxis2Right"/>
              <a:lightRig rig="threePt" dir="t"/>
            </a:scene3d>
            <a:sp3d prstMaterial="dkEdge">
              <a:bevelT prst="angle"/>
            </a:sp3d>
          </p:spPr>
          <p:txBody>
            <a:bodyPr/>
            <a:lstStyle/>
            <a:p>
              <a:pPr algn="ctr" eaLnBrk="1" hangingPunct="1">
                <a:defRPr/>
              </a:pPr>
              <a:endParaRPr lang="en-US" b="1" dirty="0">
                <a:solidFill>
                  <a:schemeClr val="bg2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23" name="Group 8"/>
            <p:cNvGrpSpPr/>
            <p:nvPr/>
          </p:nvGrpSpPr>
          <p:grpSpPr>
            <a:xfrm>
              <a:off x="2324100" y="3101173"/>
              <a:ext cx="4013200" cy="2541644"/>
              <a:chOff x="2324100" y="3101173"/>
              <a:chExt cx="4013200" cy="2541644"/>
            </a:xfrm>
          </p:grpSpPr>
          <p:sp>
            <p:nvSpPr>
              <p:cNvPr id="33" name="Rectangle 44"/>
              <p:cNvSpPr>
                <a:spLocks noChangeArrowheads="1"/>
              </p:cNvSpPr>
              <p:nvPr/>
            </p:nvSpPr>
            <p:spPr bwMode="auto">
              <a:xfrm rot="10800000">
                <a:off x="3375170" y="3101173"/>
                <a:ext cx="1624379" cy="1064403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sp3d prstMaterial="dkEdge">
                <a:bevelT/>
              </a:sp3d>
            </p:spPr>
            <p:txBody>
              <a:bodyPr/>
              <a:lstStyle/>
              <a:p>
                <a:pPr algn="ctr">
                  <a:defRPr/>
                </a:pPr>
                <a:endParaRPr lang="en-US" b="1" dirty="0">
                  <a:solidFill>
                    <a:schemeClr val="bg2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34" name="Snip and Round Single Corner Rectangle 33"/>
              <p:cNvSpPr/>
              <p:nvPr/>
            </p:nvSpPr>
            <p:spPr bwMode="auto">
              <a:xfrm rot="10800000">
                <a:off x="2324100" y="3370137"/>
                <a:ext cx="4013200" cy="2272680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 prstMaterial="dkEdge">
                <a:bevelT prst="angle"/>
              </a:sp3d>
            </p:spPr>
            <p:txBody>
              <a:bodyPr/>
              <a:lstStyle/>
              <a:p>
                <a:pPr marL="0" marR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  <a:defRPr/>
                </a:pPr>
                <a:endParaRPr lang="en-US" b="1" dirty="0">
                  <a:solidFill>
                    <a:schemeClr val="bg2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24" name="Freeform 23"/>
            <p:cNvSpPr/>
            <p:nvPr/>
          </p:nvSpPr>
          <p:spPr bwMode="auto">
            <a:xfrm rot="16379311">
              <a:off x="3288062" y="2406825"/>
              <a:ext cx="939800" cy="209550"/>
            </a:xfrm>
            <a:custGeom>
              <a:avLst/>
              <a:gdLst>
                <a:gd name="connsiteX0" fmla="*/ 0 w 939800"/>
                <a:gd name="connsiteY0" fmla="*/ 209550 h 209550"/>
                <a:gd name="connsiteX1" fmla="*/ 228600 w 939800"/>
                <a:gd name="connsiteY1" fmla="*/ 6350 h 209550"/>
                <a:gd name="connsiteX2" fmla="*/ 393700 w 939800"/>
                <a:gd name="connsiteY2" fmla="*/ 196850 h 209550"/>
                <a:gd name="connsiteX3" fmla="*/ 584200 w 939800"/>
                <a:gd name="connsiteY3" fmla="*/ 6350 h 209550"/>
                <a:gd name="connsiteX4" fmla="*/ 787400 w 939800"/>
                <a:gd name="connsiteY4" fmla="*/ 158750 h 209550"/>
                <a:gd name="connsiteX5" fmla="*/ 939800 w 939800"/>
                <a:gd name="connsiteY5" fmla="*/ 63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9800" h="209550">
                  <a:moveTo>
                    <a:pt x="0" y="209550"/>
                  </a:moveTo>
                  <a:cubicBezTo>
                    <a:pt x="81491" y="109008"/>
                    <a:pt x="162983" y="8467"/>
                    <a:pt x="228600" y="6350"/>
                  </a:cubicBezTo>
                  <a:cubicBezTo>
                    <a:pt x="294217" y="4233"/>
                    <a:pt x="334433" y="196850"/>
                    <a:pt x="393700" y="196850"/>
                  </a:cubicBezTo>
                  <a:cubicBezTo>
                    <a:pt x="452967" y="196850"/>
                    <a:pt x="518583" y="12700"/>
                    <a:pt x="584200" y="6350"/>
                  </a:cubicBezTo>
                  <a:cubicBezTo>
                    <a:pt x="649817" y="0"/>
                    <a:pt x="728133" y="158750"/>
                    <a:pt x="787400" y="158750"/>
                  </a:cubicBezTo>
                  <a:cubicBezTo>
                    <a:pt x="846667" y="158750"/>
                    <a:pt x="893233" y="82550"/>
                    <a:pt x="939800" y="6350"/>
                  </a:cubicBezTo>
                </a:path>
              </a:pathLst>
            </a:cu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4"/>
            <p:cNvSpPr/>
            <p:nvPr/>
          </p:nvSpPr>
          <p:spPr bwMode="auto">
            <a:xfrm rot="16379311">
              <a:off x="3681762" y="2444925"/>
              <a:ext cx="939800" cy="209550"/>
            </a:xfrm>
            <a:custGeom>
              <a:avLst/>
              <a:gdLst>
                <a:gd name="connsiteX0" fmla="*/ 0 w 939800"/>
                <a:gd name="connsiteY0" fmla="*/ 209550 h 209550"/>
                <a:gd name="connsiteX1" fmla="*/ 228600 w 939800"/>
                <a:gd name="connsiteY1" fmla="*/ 6350 h 209550"/>
                <a:gd name="connsiteX2" fmla="*/ 393700 w 939800"/>
                <a:gd name="connsiteY2" fmla="*/ 196850 h 209550"/>
                <a:gd name="connsiteX3" fmla="*/ 584200 w 939800"/>
                <a:gd name="connsiteY3" fmla="*/ 6350 h 209550"/>
                <a:gd name="connsiteX4" fmla="*/ 787400 w 939800"/>
                <a:gd name="connsiteY4" fmla="*/ 158750 h 209550"/>
                <a:gd name="connsiteX5" fmla="*/ 939800 w 939800"/>
                <a:gd name="connsiteY5" fmla="*/ 63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9800" h="209550">
                  <a:moveTo>
                    <a:pt x="0" y="209550"/>
                  </a:moveTo>
                  <a:cubicBezTo>
                    <a:pt x="81491" y="109008"/>
                    <a:pt x="162983" y="8467"/>
                    <a:pt x="228600" y="6350"/>
                  </a:cubicBezTo>
                  <a:cubicBezTo>
                    <a:pt x="294217" y="4233"/>
                    <a:pt x="334433" y="196850"/>
                    <a:pt x="393700" y="196850"/>
                  </a:cubicBezTo>
                  <a:cubicBezTo>
                    <a:pt x="452967" y="196850"/>
                    <a:pt x="518583" y="12700"/>
                    <a:pt x="584200" y="6350"/>
                  </a:cubicBezTo>
                  <a:cubicBezTo>
                    <a:pt x="649817" y="0"/>
                    <a:pt x="728133" y="158750"/>
                    <a:pt x="787400" y="158750"/>
                  </a:cubicBezTo>
                  <a:cubicBezTo>
                    <a:pt x="846667" y="158750"/>
                    <a:pt x="893233" y="82550"/>
                    <a:pt x="939800" y="6350"/>
                  </a:cubicBezTo>
                </a:path>
              </a:pathLst>
            </a:cu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5"/>
            <p:cNvSpPr/>
            <p:nvPr/>
          </p:nvSpPr>
          <p:spPr bwMode="auto">
            <a:xfrm rot="16379311">
              <a:off x="4088162" y="2444925"/>
              <a:ext cx="939800" cy="209550"/>
            </a:xfrm>
            <a:custGeom>
              <a:avLst/>
              <a:gdLst>
                <a:gd name="connsiteX0" fmla="*/ 0 w 939800"/>
                <a:gd name="connsiteY0" fmla="*/ 209550 h 209550"/>
                <a:gd name="connsiteX1" fmla="*/ 228600 w 939800"/>
                <a:gd name="connsiteY1" fmla="*/ 6350 h 209550"/>
                <a:gd name="connsiteX2" fmla="*/ 393700 w 939800"/>
                <a:gd name="connsiteY2" fmla="*/ 196850 h 209550"/>
                <a:gd name="connsiteX3" fmla="*/ 584200 w 939800"/>
                <a:gd name="connsiteY3" fmla="*/ 6350 h 209550"/>
                <a:gd name="connsiteX4" fmla="*/ 787400 w 939800"/>
                <a:gd name="connsiteY4" fmla="*/ 158750 h 209550"/>
                <a:gd name="connsiteX5" fmla="*/ 939800 w 939800"/>
                <a:gd name="connsiteY5" fmla="*/ 63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9800" h="209550">
                  <a:moveTo>
                    <a:pt x="0" y="209550"/>
                  </a:moveTo>
                  <a:cubicBezTo>
                    <a:pt x="81491" y="109008"/>
                    <a:pt x="162983" y="8467"/>
                    <a:pt x="228600" y="6350"/>
                  </a:cubicBezTo>
                  <a:cubicBezTo>
                    <a:pt x="294217" y="4233"/>
                    <a:pt x="334433" y="196850"/>
                    <a:pt x="393700" y="196850"/>
                  </a:cubicBezTo>
                  <a:cubicBezTo>
                    <a:pt x="452967" y="196850"/>
                    <a:pt x="518583" y="12700"/>
                    <a:pt x="584200" y="6350"/>
                  </a:cubicBezTo>
                  <a:cubicBezTo>
                    <a:pt x="649817" y="0"/>
                    <a:pt x="728133" y="158750"/>
                    <a:pt x="787400" y="158750"/>
                  </a:cubicBezTo>
                  <a:cubicBezTo>
                    <a:pt x="846667" y="158750"/>
                    <a:pt x="893233" y="82550"/>
                    <a:pt x="939800" y="6350"/>
                  </a:cubicBezTo>
                </a:path>
              </a:pathLst>
            </a:cu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132814" y="2703442"/>
              <a:ext cx="496016" cy="2828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 flipV="1">
              <a:off x="4819033" y="2703441"/>
              <a:ext cx="389072" cy="2955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2560320" y="4637837"/>
              <a:ext cx="3701491" cy="936345"/>
            </a:xfrm>
            <a:custGeom>
              <a:avLst/>
              <a:gdLst>
                <a:gd name="connsiteX0" fmla="*/ 73152 w 3701491"/>
                <a:gd name="connsiteY0" fmla="*/ 80467 h 936345"/>
                <a:gd name="connsiteX1" fmla="*/ 914400 w 3701491"/>
                <a:gd name="connsiteY1" fmla="*/ 921715 h 936345"/>
                <a:gd name="connsiteX2" fmla="*/ 3460090 w 3701491"/>
                <a:gd name="connsiteY2" fmla="*/ 936345 h 936345"/>
                <a:gd name="connsiteX3" fmla="*/ 3569818 w 3701491"/>
                <a:gd name="connsiteY3" fmla="*/ 877824 h 936345"/>
                <a:gd name="connsiteX4" fmla="*/ 3650285 w 3701491"/>
                <a:gd name="connsiteY4" fmla="*/ 782726 h 936345"/>
                <a:gd name="connsiteX5" fmla="*/ 3701491 w 3701491"/>
                <a:gd name="connsiteY5" fmla="*/ 709574 h 936345"/>
                <a:gd name="connsiteX6" fmla="*/ 3701491 w 3701491"/>
                <a:gd name="connsiteY6" fmla="*/ 0 h 936345"/>
                <a:gd name="connsiteX7" fmla="*/ 0 w 3701491"/>
                <a:gd name="connsiteY7" fmla="*/ 0 h 936345"/>
                <a:gd name="connsiteX8" fmla="*/ 73152 w 3701491"/>
                <a:gd name="connsiteY8" fmla="*/ 80467 h 9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1491" h="936345">
                  <a:moveTo>
                    <a:pt x="73152" y="80467"/>
                  </a:moveTo>
                  <a:lnTo>
                    <a:pt x="914400" y="921715"/>
                  </a:lnTo>
                  <a:lnTo>
                    <a:pt x="3460090" y="936345"/>
                  </a:lnTo>
                  <a:lnTo>
                    <a:pt x="3569818" y="877824"/>
                  </a:lnTo>
                  <a:lnTo>
                    <a:pt x="3650285" y="782726"/>
                  </a:lnTo>
                  <a:lnTo>
                    <a:pt x="3701491" y="709574"/>
                  </a:lnTo>
                  <a:lnTo>
                    <a:pt x="3701491" y="0"/>
                  </a:lnTo>
                  <a:lnTo>
                    <a:pt x="0" y="0"/>
                  </a:lnTo>
                  <a:lnTo>
                    <a:pt x="73152" y="804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577553" y="4639168"/>
              <a:ext cx="3701491" cy="936345"/>
            </a:xfrm>
            <a:custGeom>
              <a:avLst/>
              <a:gdLst>
                <a:gd name="connsiteX0" fmla="*/ 73152 w 3701491"/>
                <a:gd name="connsiteY0" fmla="*/ 80467 h 936345"/>
                <a:gd name="connsiteX1" fmla="*/ 914400 w 3701491"/>
                <a:gd name="connsiteY1" fmla="*/ 921715 h 936345"/>
                <a:gd name="connsiteX2" fmla="*/ 3460090 w 3701491"/>
                <a:gd name="connsiteY2" fmla="*/ 936345 h 936345"/>
                <a:gd name="connsiteX3" fmla="*/ 3569818 w 3701491"/>
                <a:gd name="connsiteY3" fmla="*/ 877824 h 936345"/>
                <a:gd name="connsiteX4" fmla="*/ 3650285 w 3701491"/>
                <a:gd name="connsiteY4" fmla="*/ 782726 h 936345"/>
                <a:gd name="connsiteX5" fmla="*/ 3701491 w 3701491"/>
                <a:gd name="connsiteY5" fmla="*/ 709574 h 936345"/>
                <a:gd name="connsiteX6" fmla="*/ 3701491 w 3701491"/>
                <a:gd name="connsiteY6" fmla="*/ 0 h 936345"/>
                <a:gd name="connsiteX7" fmla="*/ 0 w 3701491"/>
                <a:gd name="connsiteY7" fmla="*/ 0 h 936345"/>
                <a:gd name="connsiteX8" fmla="*/ 73152 w 3701491"/>
                <a:gd name="connsiteY8" fmla="*/ 80467 h 9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1491" h="936345">
                  <a:moveTo>
                    <a:pt x="73152" y="80467"/>
                  </a:moveTo>
                  <a:lnTo>
                    <a:pt x="914400" y="921715"/>
                  </a:lnTo>
                  <a:lnTo>
                    <a:pt x="3460090" y="936345"/>
                  </a:lnTo>
                  <a:lnTo>
                    <a:pt x="3569818" y="877824"/>
                  </a:lnTo>
                  <a:lnTo>
                    <a:pt x="3650285" y="782726"/>
                  </a:lnTo>
                  <a:lnTo>
                    <a:pt x="3701491" y="709574"/>
                  </a:lnTo>
                  <a:lnTo>
                    <a:pt x="3701491" y="0"/>
                  </a:lnTo>
                  <a:lnTo>
                    <a:pt x="0" y="0"/>
                  </a:lnTo>
                  <a:lnTo>
                    <a:pt x="73152" y="8046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>
              <a:glow rad="101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6473580" y="5347237"/>
              <a:ext cx="712224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458757" y="3647386"/>
              <a:ext cx="712224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main1-12537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5642817"/>
            <a:ext cx="2342817" cy="1199583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381000" y="2549700"/>
            <a:ext cx="5105986" cy="3692908"/>
          </a:xfrm>
          <a:custGeom>
            <a:avLst/>
            <a:gdLst>
              <a:gd name="connsiteX0" fmla="*/ 933450 w 4914900"/>
              <a:gd name="connsiteY0" fmla="*/ 2933700 h 2933700"/>
              <a:gd name="connsiteX1" fmla="*/ 0 w 4914900"/>
              <a:gd name="connsiteY1" fmla="*/ 2914650 h 2933700"/>
              <a:gd name="connsiteX2" fmla="*/ 3219450 w 4914900"/>
              <a:gd name="connsiteY2" fmla="*/ 38100 h 2933700"/>
              <a:gd name="connsiteX3" fmla="*/ 4914900 w 4914900"/>
              <a:gd name="connsiteY3" fmla="*/ 0 h 2933700"/>
              <a:gd name="connsiteX4" fmla="*/ 4914900 w 4914900"/>
              <a:gd name="connsiteY4" fmla="*/ 552450 h 2933700"/>
              <a:gd name="connsiteX0" fmla="*/ 933450 w 4914900"/>
              <a:gd name="connsiteY0" fmla="*/ 2895600 h 2895600"/>
              <a:gd name="connsiteX1" fmla="*/ 0 w 4914900"/>
              <a:gd name="connsiteY1" fmla="*/ 2876550 h 2895600"/>
              <a:gd name="connsiteX2" fmla="*/ 3219450 w 4914900"/>
              <a:gd name="connsiteY2" fmla="*/ 0 h 2895600"/>
              <a:gd name="connsiteX3" fmla="*/ 4914900 w 4914900"/>
              <a:gd name="connsiteY3" fmla="*/ 1209 h 2895600"/>
              <a:gd name="connsiteX4" fmla="*/ 4914900 w 4914900"/>
              <a:gd name="connsiteY4" fmla="*/ 51435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4900" h="2895600">
                <a:moveTo>
                  <a:pt x="933450" y="2895600"/>
                </a:moveTo>
                <a:lnTo>
                  <a:pt x="0" y="2876550"/>
                </a:lnTo>
                <a:lnTo>
                  <a:pt x="3219450" y="0"/>
                </a:lnTo>
                <a:lnTo>
                  <a:pt x="4914900" y="1209"/>
                </a:lnTo>
                <a:lnTo>
                  <a:pt x="4914900" y="514350"/>
                </a:lnTo>
              </a:path>
            </a:pathLst>
          </a:custGeom>
          <a:ln w="76200"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5152194" y="2859857"/>
            <a:ext cx="2495396" cy="660866"/>
          </a:xfrm>
          <a:custGeom>
            <a:avLst/>
            <a:gdLst>
              <a:gd name="connsiteX0" fmla="*/ 73152 w 3701491"/>
              <a:gd name="connsiteY0" fmla="*/ 80467 h 936345"/>
              <a:gd name="connsiteX1" fmla="*/ 914400 w 3701491"/>
              <a:gd name="connsiteY1" fmla="*/ 921715 h 936345"/>
              <a:gd name="connsiteX2" fmla="*/ 3460090 w 3701491"/>
              <a:gd name="connsiteY2" fmla="*/ 936345 h 936345"/>
              <a:gd name="connsiteX3" fmla="*/ 3569818 w 3701491"/>
              <a:gd name="connsiteY3" fmla="*/ 877824 h 936345"/>
              <a:gd name="connsiteX4" fmla="*/ 3650285 w 3701491"/>
              <a:gd name="connsiteY4" fmla="*/ 782726 h 936345"/>
              <a:gd name="connsiteX5" fmla="*/ 3701491 w 3701491"/>
              <a:gd name="connsiteY5" fmla="*/ 709574 h 936345"/>
              <a:gd name="connsiteX6" fmla="*/ 3701491 w 3701491"/>
              <a:gd name="connsiteY6" fmla="*/ 0 h 936345"/>
              <a:gd name="connsiteX7" fmla="*/ 0 w 3701491"/>
              <a:gd name="connsiteY7" fmla="*/ 0 h 936345"/>
              <a:gd name="connsiteX8" fmla="*/ 73152 w 3701491"/>
              <a:gd name="connsiteY8" fmla="*/ 80467 h 93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1491" h="936345">
                <a:moveTo>
                  <a:pt x="73152" y="80467"/>
                </a:moveTo>
                <a:lnTo>
                  <a:pt x="914400" y="921715"/>
                </a:lnTo>
                <a:lnTo>
                  <a:pt x="3460090" y="936345"/>
                </a:lnTo>
                <a:lnTo>
                  <a:pt x="3569818" y="877824"/>
                </a:lnTo>
                <a:lnTo>
                  <a:pt x="3650285" y="782726"/>
                </a:lnTo>
                <a:lnTo>
                  <a:pt x="3701491" y="709574"/>
                </a:lnTo>
                <a:lnTo>
                  <a:pt x="3701491" y="0"/>
                </a:lnTo>
                <a:lnTo>
                  <a:pt x="0" y="0"/>
                </a:lnTo>
                <a:lnTo>
                  <a:pt x="73152" y="8046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628830" y="3354602"/>
            <a:ext cx="5461413" cy="2888006"/>
          </a:xfrm>
          <a:custGeom>
            <a:avLst/>
            <a:gdLst>
              <a:gd name="connsiteX0" fmla="*/ 2990850 w 4229100"/>
              <a:gd name="connsiteY0" fmla="*/ 0 h 1581150"/>
              <a:gd name="connsiteX1" fmla="*/ 4229100 w 4229100"/>
              <a:gd name="connsiteY1" fmla="*/ 0 h 1581150"/>
              <a:gd name="connsiteX2" fmla="*/ 0 w 4229100"/>
              <a:gd name="connsiteY2" fmla="*/ 158115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100" h="1581150">
                <a:moveTo>
                  <a:pt x="2990850" y="0"/>
                </a:moveTo>
                <a:lnTo>
                  <a:pt x="4229100" y="0"/>
                </a:lnTo>
                <a:lnTo>
                  <a:pt x="0" y="1581150"/>
                </a:lnTo>
              </a:path>
            </a:pathLst>
          </a:custGeom>
          <a:ln w="76200">
            <a:solidFill>
              <a:srgbClr val="FF3300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7200" y="1545248"/>
            <a:ext cx="8229600" cy="1167075"/>
            <a:chOff x="0" y="310966"/>
            <a:chExt cx="8229600" cy="1167075"/>
          </a:xfrm>
        </p:grpSpPr>
        <p:sp>
          <p:nvSpPr>
            <p:cNvPr id="21" name="Rectangle 20"/>
            <p:cNvSpPr/>
            <p:nvPr/>
          </p:nvSpPr>
          <p:spPr>
            <a:xfrm>
              <a:off x="0" y="310966"/>
              <a:ext cx="8229600" cy="116707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0" y="310966"/>
              <a:ext cx="8229600" cy="11670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8708" tIns="395732" rIns="638708" bIns="99568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solidFill>
                    <a:srgbClr val="BB130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Reduce overall chemicals intake</a:t>
              </a:r>
              <a:endParaRPr lang="en-US" sz="1400" b="1" kern="1200" dirty="0">
                <a:latin typeface="Calibri" pitchFamily="34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solidFill>
                    <a:srgbClr val="BB130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Avoid safety and health hazards associated with chemicals usage</a:t>
              </a:r>
              <a:endParaRPr lang="en-US" sz="1400" b="1" kern="1200" dirty="0">
                <a:solidFill>
                  <a:srgbClr val="BB130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solidFill>
                    <a:srgbClr val="BB130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Reduce corrosion </a:t>
              </a:r>
              <a:endParaRPr lang="en-US" sz="1400" b="1" kern="1200" dirty="0">
                <a:solidFill>
                  <a:srgbClr val="BB130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8680" y="1274827"/>
            <a:ext cx="5760720" cy="560880"/>
            <a:chOff x="411480" y="40545"/>
            <a:chExt cx="5760720" cy="560880"/>
          </a:xfrm>
          <a:scene3d>
            <a:camera prst="orthographicFront"/>
            <a:lightRig rig="sunset" dir="t"/>
          </a:scene3d>
        </p:grpSpPr>
        <p:sp>
          <p:nvSpPr>
            <p:cNvPr id="19" name="Rounded Rectangle 18"/>
            <p:cNvSpPr/>
            <p:nvPr/>
          </p:nvSpPr>
          <p:spPr>
            <a:xfrm>
              <a:off x="411480" y="40545"/>
              <a:ext cx="5760720" cy="560880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  <a:tint val="98000"/>
                <a:shade val="25000"/>
                <a:satMod val="250000"/>
              </a:schemeClr>
            </a:solidFill>
            <a:sp3d prstMaterial="dkEdge"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6"/>
            <p:cNvSpPr/>
            <p:nvPr/>
          </p:nvSpPr>
          <p:spPr>
            <a:xfrm>
              <a:off x="438860" y="67925"/>
              <a:ext cx="5705960" cy="506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Reduce biocides usage</a:t>
              </a:r>
              <a:endParaRPr lang="en-US" sz="2000" b="1" kern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" y="3105383"/>
            <a:ext cx="8229600" cy="927675"/>
            <a:chOff x="0" y="1871101"/>
            <a:chExt cx="8229600" cy="927675"/>
          </a:xfrm>
        </p:grpSpPr>
        <p:sp>
          <p:nvSpPr>
            <p:cNvPr id="17" name="Rectangle 16"/>
            <p:cNvSpPr/>
            <p:nvPr/>
          </p:nvSpPr>
          <p:spPr>
            <a:xfrm>
              <a:off x="0" y="1871101"/>
              <a:ext cx="8229600" cy="92767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0" y="1871101"/>
              <a:ext cx="8229600" cy="927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8708" tIns="395732" rIns="638708" bIns="99568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solidFill>
                    <a:srgbClr val="BB130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Prevent contamination of product water</a:t>
              </a:r>
              <a:endParaRPr lang="en-US" sz="1400" b="1" kern="1200" dirty="0">
                <a:solidFill>
                  <a:srgbClr val="BB130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solidFill>
                    <a:srgbClr val="BB130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Avoid leakage of chemicals into product water</a:t>
              </a:r>
              <a:endParaRPr lang="en-US" sz="1400" b="1" kern="1200" dirty="0">
                <a:solidFill>
                  <a:srgbClr val="BB130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68680" y="2824943"/>
            <a:ext cx="5760720" cy="560880"/>
            <a:chOff x="411480" y="1590661"/>
            <a:chExt cx="5760720" cy="560880"/>
          </a:xfrm>
          <a:scene3d>
            <a:camera prst="orthographicFront"/>
            <a:lightRig rig="sunset" dir="t"/>
          </a:scene3d>
        </p:grpSpPr>
        <p:sp>
          <p:nvSpPr>
            <p:cNvPr id="15" name="Rounded Rectangle 14"/>
            <p:cNvSpPr/>
            <p:nvPr/>
          </p:nvSpPr>
          <p:spPr>
            <a:xfrm>
              <a:off x="411480" y="1590661"/>
              <a:ext cx="5760720" cy="560880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  <a:tint val="98000"/>
                <a:shade val="25000"/>
                <a:satMod val="250000"/>
              </a:schemeClr>
            </a:solidFill>
            <a:sp3d prstMaterial="dkEdge"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10"/>
            <p:cNvSpPr/>
            <p:nvPr/>
          </p:nvSpPr>
          <p:spPr>
            <a:xfrm>
              <a:off x="438860" y="1618041"/>
              <a:ext cx="5705960" cy="506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bg1"/>
                  </a:solidFill>
                  <a:latin typeface="Calibri" pitchFamily="34" charset="0"/>
                </a:rPr>
                <a:t>Improve product safety</a:t>
              </a:r>
              <a:endParaRPr lang="en-US" sz="2000" b="1" kern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4416098"/>
            <a:ext cx="8229600" cy="1167075"/>
            <a:chOff x="0" y="3181816"/>
            <a:chExt cx="8229600" cy="1167075"/>
          </a:xfrm>
        </p:grpSpPr>
        <p:sp>
          <p:nvSpPr>
            <p:cNvPr id="13" name="Rectangle 12"/>
            <p:cNvSpPr/>
            <p:nvPr/>
          </p:nvSpPr>
          <p:spPr>
            <a:xfrm>
              <a:off x="0" y="3181816"/>
              <a:ext cx="8229600" cy="116707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0" y="3181816"/>
              <a:ext cx="8229600" cy="11670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8708" tIns="395732" rIns="638708" bIns="99568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solidFill>
                    <a:srgbClr val="BB130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Save energy and water</a:t>
              </a:r>
              <a:endParaRPr lang="en-US" sz="1400" b="1" kern="1200" dirty="0">
                <a:solidFill>
                  <a:srgbClr val="BB130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solidFill>
                    <a:srgbClr val="BB130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Gain more production time</a:t>
              </a:r>
              <a:endParaRPr lang="en-US" sz="1400" b="1" kern="1200" dirty="0">
                <a:solidFill>
                  <a:srgbClr val="BB130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solidFill>
                    <a:srgbClr val="BB130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Lower overall operational costs</a:t>
              </a:r>
              <a:endParaRPr lang="en-US" sz="1400" b="1" kern="1200" dirty="0">
                <a:solidFill>
                  <a:srgbClr val="BB130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68680" y="4135658"/>
            <a:ext cx="5760720" cy="560880"/>
            <a:chOff x="411480" y="2901376"/>
            <a:chExt cx="5760720" cy="560880"/>
          </a:xfrm>
          <a:scene3d>
            <a:camera prst="orthographicFront"/>
            <a:lightRig rig="sunse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411480" y="2901376"/>
              <a:ext cx="5760720" cy="560880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  <a:tint val="98000"/>
                <a:shade val="25000"/>
                <a:satMod val="250000"/>
              </a:schemeClr>
            </a:solidFill>
            <a:sp3d prstMaterial="dkEdge"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14"/>
            <p:cNvSpPr/>
            <p:nvPr/>
          </p:nvSpPr>
          <p:spPr>
            <a:xfrm>
              <a:off x="438860" y="2928756"/>
              <a:ext cx="5705960" cy="506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1200" dirty="0" smtClean="0"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Reduce maintenance</a:t>
              </a:r>
              <a:endParaRPr lang="en-US" sz="2000" b="1" kern="1200" dirty="0" smtClean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6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fouling—Mussels &amp; Algae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50FE36-9B90-4481-B032-07FB5D9C39FA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412" y="747815"/>
            <a:ext cx="9014352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9pPr>
          </a:lstStyle>
          <a:p>
            <a:pPr>
              <a:spcBef>
                <a:spcPts val="1800"/>
              </a:spcBef>
              <a:buClrTx/>
              <a:buSzPct val="120000"/>
            </a:pPr>
            <a:r>
              <a:rPr lang="en-US" dirty="0" smtClean="0"/>
              <a:t>Enters cooling water circuit through the make-up cooling water </a:t>
            </a:r>
          </a:p>
          <a:p>
            <a:pPr>
              <a:spcBef>
                <a:spcPts val="0"/>
              </a:spcBef>
              <a:buClrTx/>
              <a:buSzPct val="120000"/>
              <a:buFont typeface="Wingdings" pitchFamily="2" charset="2"/>
              <a:buNone/>
            </a:pPr>
            <a:r>
              <a:rPr lang="en-US" sz="2200" dirty="0" smtClean="0"/>
              <a:t>    (sea water, rivers or lakes)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Tx/>
              <a:buSzPct val="120000"/>
            </a:pPr>
            <a:r>
              <a:rPr lang="en-US" dirty="0" smtClean="0"/>
              <a:t> Develop inside the heat exchanger or water lines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Tx/>
              <a:buSzPct val="120000"/>
            </a:pPr>
            <a:r>
              <a:rPr lang="en-US" dirty="0" smtClean="0"/>
              <a:t> Causes fouling of the surfaces of heat exchangers and may cause deterioration of the relevant  heat transfer coefficient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Tx/>
              <a:buSzPct val="120000"/>
            </a:pPr>
            <a:r>
              <a:rPr lang="en-US" dirty="0" smtClean="0"/>
              <a:t> May also create flow blockages, redistribute flow inside the components, or cause fretting damage.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3288" y="5136935"/>
            <a:ext cx="5080712" cy="162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191000"/>
            <a:ext cx="3975787" cy="162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650177" y="6338248"/>
            <a:ext cx="7506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11486" y="6305982"/>
            <a:ext cx="7506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9F1C43-2B74-400A-BB47-8F6D1E7A477A}" type="slidenum">
              <a:rPr lang="he-IL" smtClean="0"/>
              <a:pPr>
                <a:defRPr/>
              </a:pPr>
              <a:t>83</a:t>
            </a:fld>
            <a:endParaRPr lang="en-US" dirty="0" smtClean="0"/>
          </a:p>
        </p:txBody>
      </p:sp>
      <p:pic>
        <p:nvPicPr>
          <p:cNvPr id="9164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4363" y="933450"/>
            <a:ext cx="44672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Ground water present worth</a:t>
            </a:r>
            <a:endParaRPr lang="he-IL" dirty="0"/>
          </a:p>
        </p:txBody>
      </p:sp>
      <p:sp>
        <p:nvSpPr>
          <p:cNvPr id="47109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160338" y="1627188"/>
            <a:ext cx="4108450" cy="4114800"/>
          </a:xfrm>
        </p:spPr>
        <p:txBody>
          <a:bodyPr/>
          <a:lstStyle/>
          <a:p>
            <a:endParaRPr lang="he-IL" dirty="0" smtClean="0"/>
          </a:p>
        </p:txBody>
      </p:sp>
      <p:sp>
        <p:nvSpPr>
          <p:cNvPr id="47110" name="Rectangle 71"/>
          <p:cNvSpPr>
            <a:spLocks noChangeArrowheads="1"/>
          </p:cNvSpPr>
          <p:nvPr/>
        </p:nvSpPr>
        <p:spPr bwMode="auto">
          <a:xfrm>
            <a:off x="3260725" y="6054725"/>
            <a:ext cx="4478338" cy="446088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 eaLnBrk="1" hangingPunct="1"/>
            <a:endParaRPr lang="he-IL" i="1" dirty="0"/>
          </a:p>
        </p:txBody>
      </p:sp>
      <p:sp>
        <p:nvSpPr>
          <p:cNvPr id="47111" name="Rectangle 77"/>
          <p:cNvSpPr>
            <a:spLocks noChangeArrowheads="1"/>
          </p:cNvSpPr>
          <p:nvPr/>
        </p:nvSpPr>
        <p:spPr bwMode="auto">
          <a:xfrm>
            <a:off x="6551613" y="6143625"/>
            <a:ext cx="10271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rtl="1" eaLnBrk="1" hangingPunct="1"/>
            <a:r>
              <a:rPr lang="en-US" sz="1000" i="1" dirty="0"/>
              <a:t>Centralized facility</a:t>
            </a:r>
            <a:endParaRPr lang="he-IL" sz="1000" i="1" dirty="0"/>
          </a:p>
        </p:txBody>
      </p:sp>
      <p:sp>
        <p:nvSpPr>
          <p:cNvPr id="47112" name="Rectangle 76"/>
          <p:cNvSpPr>
            <a:spLocks noChangeArrowheads="1"/>
          </p:cNvSpPr>
          <p:nvPr/>
        </p:nvSpPr>
        <p:spPr bwMode="auto">
          <a:xfrm>
            <a:off x="6261100" y="6215063"/>
            <a:ext cx="161925" cy="141287"/>
          </a:xfrm>
          <a:prstGeom prst="rect">
            <a:avLst/>
          </a:prstGeom>
          <a:solidFill>
            <a:srgbClr val="FF7C80"/>
          </a:solidFill>
          <a:ln w="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 eaLnBrk="1" hangingPunct="1"/>
            <a:endParaRPr lang="he-IL" i="1" dirty="0"/>
          </a:p>
        </p:txBody>
      </p:sp>
      <p:sp>
        <p:nvSpPr>
          <p:cNvPr id="47113" name="Rectangle 75"/>
          <p:cNvSpPr>
            <a:spLocks noChangeArrowheads="1"/>
          </p:cNvSpPr>
          <p:nvPr/>
        </p:nvSpPr>
        <p:spPr bwMode="auto">
          <a:xfrm>
            <a:off x="5314950" y="6143625"/>
            <a:ext cx="711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rtl="1" eaLnBrk="1" hangingPunct="1"/>
            <a:r>
              <a:rPr lang="en-US" sz="1000" i="1" dirty="0"/>
              <a:t>Medium flow</a:t>
            </a:r>
            <a:endParaRPr lang="he-IL" sz="1000" i="1" dirty="0"/>
          </a:p>
        </p:txBody>
      </p:sp>
      <p:sp>
        <p:nvSpPr>
          <p:cNvPr id="47114" name="Rectangle 75"/>
          <p:cNvSpPr>
            <a:spLocks noChangeArrowheads="1"/>
          </p:cNvSpPr>
          <p:nvPr/>
        </p:nvSpPr>
        <p:spPr bwMode="auto">
          <a:xfrm>
            <a:off x="3832225" y="6143625"/>
            <a:ext cx="91598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rtl="1" eaLnBrk="1" hangingPunct="1"/>
            <a:r>
              <a:rPr lang="en-US" sz="1000" i="1" dirty="0"/>
              <a:t>Low flow</a:t>
            </a:r>
            <a:endParaRPr lang="he-IL" sz="1000" i="1" dirty="0"/>
          </a:p>
        </p:txBody>
      </p:sp>
      <p:sp>
        <p:nvSpPr>
          <p:cNvPr id="82" name="Rectangle 76"/>
          <p:cNvSpPr>
            <a:spLocks noChangeArrowheads="1"/>
          </p:cNvSpPr>
          <p:nvPr/>
        </p:nvSpPr>
        <p:spPr bwMode="auto">
          <a:xfrm>
            <a:off x="5046663" y="6215063"/>
            <a:ext cx="161925" cy="1412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 eaLnBrk="1" hangingPunct="1">
              <a:defRPr/>
            </a:pPr>
            <a:endParaRPr lang="he-IL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16" name="Rectangle 76"/>
          <p:cNvSpPr>
            <a:spLocks noChangeArrowheads="1"/>
          </p:cNvSpPr>
          <p:nvPr/>
        </p:nvSpPr>
        <p:spPr bwMode="auto">
          <a:xfrm>
            <a:off x="3760788" y="6215063"/>
            <a:ext cx="161925" cy="141287"/>
          </a:xfrm>
          <a:prstGeom prst="rect">
            <a:avLst/>
          </a:prstGeom>
          <a:solidFill>
            <a:srgbClr val="7030A0"/>
          </a:solidFill>
          <a:ln w="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 eaLnBrk="1" hangingPunct="1"/>
            <a:endParaRPr lang="he-IL" i="1" dirty="0"/>
          </a:p>
        </p:txBody>
      </p:sp>
      <p:pic>
        <p:nvPicPr>
          <p:cNvPr id="47117" name="Picture 2" descr="C:\Documents and Settings\atlant36\My Documents\My Pictures\G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3" y="862013"/>
            <a:ext cx="9229726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05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AABA98-797B-44C3-9FD9-C0536A1FEF3B}" type="slidenum">
              <a:rPr lang="he-IL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Product </a:t>
            </a:r>
            <a:r>
              <a:rPr lang="es-CL" sz="2600" dirty="0" smtClean="0"/>
              <a:t>wáter </a:t>
            </a:r>
            <a:r>
              <a:rPr lang="es-CL" sz="2600" dirty="0"/>
              <a:t>after </a:t>
            </a:r>
            <a:r>
              <a:rPr lang="en-US" dirty="0"/>
              <a:t>contaminated </a:t>
            </a:r>
            <a:r>
              <a:rPr lang="es-CL" sz="2600" dirty="0"/>
              <a:t>well</a:t>
            </a:r>
          </a:p>
        </p:txBody>
      </p:sp>
      <p:sp>
        <p:nvSpPr>
          <p:cNvPr id="5125" name="2 Marcador de contenido"/>
          <p:cNvSpPr>
            <a:spLocks noGrp="1"/>
          </p:cNvSpPr>
          <p:nvPr>
            <p:ph idx="4294967295"/>
          </p:nvPr>
        </p:nvSpPr>
        <p:spPr>
          <a:xfrm>
            <a:off x="160338" y="1373188"/>
            <a:ext cx="83693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endParaRPr lang="es-CL" sz="1200" dirty="0" smtClean="0"/>
          </a:p>
          <a:p>
            <a:pPr>
              <a:buFont typeface="Arial" charset="0"/>
              <a:buChar char="•"/>
            </a:pPr>
            <a:r>
              <a:rPr lang="es-CL" dirty="0" smtClean="0"/>
              <a:t>R-200 DL was installed after the GAC filters and before the production line </a:t>
            </a:r>
          </a:p>
          <a:p>
            <a:pPr>
              <a:buFont typeface="Arial" charset="0"/>
              <a:buChar char="•"/>
            </a:pPr>
            <a:r>
              <a:rPr lang="es-CL" dirty="0" smtClean="0"/>
              <a:t>System included Remote monitoring and control</a:t>
            </a:r>
          </a:p>
          <a:p>
            <a:pPr>
              <a:buFont typeface="Arial" charset="0"/>
              <a:buChar char="•"/>
            </a:pPr>
            <a:endParaRPr lang="es-CL" sz="1200" dirty="0" smtClean="0"/>
          </a:p>
          <a:p>
            <a:pPr>
              <a:buFont typeface="Arial" charset="0"/>
              <a:buChar char="•"/>
            </a:pPr>
            <a:r>
              <a:rPr lang="es-CL" dirty="0" smtClean="0"/>
              <a:t>Criteria:</a:t>
            </a:r>
          </a:p>
          <a:p>
            <a:pPr lvl="1">
              <a:buFont typeface="Arial" charset="0"/>
              <a:buChar char="•"/>
            </a:pPr>
            <a:r>
              <a:rPr lang="es-CL" sz="1400" dirty="0" smtClean="0"/>
              <a:t>Total Count: 		&lt;100 UFC/100ml</a:t>
            </a:r>
          </a:p>
          <a:p>
            <a:pPr lvl="1">
              <a:buFont typeface="Arial" charset="0"/>
              <a:buChar char="•"/>
            </a:pPr>
            <a:r>
              <a:rPr lang="es-CL" sz="1400" dirty="0" smtClean="0"/>
              <a:t>Fecal Coliforms: 	&lt;1 UFC/100ml</a:t>
            </a:r>
          </a:p>
          <a:p>
            <a:pPr lvl="1">
              <a:buFont typeface="Arial" charset="0"/>
              <a:buChar char="•"/>
            </a:pPr>
            <a:r>
              <a:rPr lang="es-CL" sz="1400" dirty="0" smtClean="0"/>
              <a:t>Streptococcus fecalis: 	&lt;1 UFC/100ml</a:t>
            </a:r>
          </a:p>
          <a:p>
            <a:pPr>
              <a:buFont typeface="Arial" charset="0"/>
              <a:buChar char="•"/>
            </a:pPr>
            <a:endParaRPr lang="es-CL" sz="1200" dirty="0" smtClean="0"/>
          </a:p>
        </p:txBody>
      </p:sp>
      <p:sp>
        <p:nvSpPr>
          <p:cNvPr id="5126" name="3 Marcador de número de diapositiva"/>
          <p:cNvSpPr txBox="1">
            <a:spLocks noGrp="1"/>
          </p:cNvSpPr>
          <p:nvPr/>
        </p:nvSpPr>
        <p:spPr bwMode="auto">
          <a:xfrm>
            <a:off x="7239000" y="6540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BE5D35A-F825-4412-8A9D-82253DB621C4}" type="slidenum">
              <a:rPr lang="he-IL" sz="1200" b="1"/>
              <a:pPr/>
              <a:t>84</a:t>
            </a:fld>
            <a:endParaRPr lang="en-US" sz="1200" b="1" dirty="0"/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417479"/>
              </p:ext>
            </p:extLst>
          </p:nvPr>
        </p:nvGraphicFramePr>
        <p:xfrm>
          <a:off x="4229100" y="3517216"/>
          <a:ext cx="48863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863" name="Gráfico" r:id="rId5" imgW="5353050" imgH="3219450" progId="Excel.Sheet.8">
                  <p:embed/>
                </p:oleObj>
              </mc:Choice>
              <mc:Fallback>
                <p:oleObj name="Gráfico" r:id="rId5" imgW="5353050" imgH="3219450" progId="Excel.Shee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3517216"/>
                        <a:ext cx="4886325" cy="277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33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D99F6-0B49-4B98-A21A-700B646D9D2D}" type="slidenum">
              <a:rPr lang="he-IL"/>
              <a:pPr/>
              <a:t>85</a:t>
            </a:fld>
            <a:endParaRPr lang="en-US"/>
          </a:p>
        </p:txBody>
      </p:sp>
      <p:sp>
        <p:nvSpPr>
          <p:cNvPr id="2723843" name="Rectangle 3"/>
          <p:cNvSpPr>
            <a:spLocks noChangeArrowheads="1"/>
          </p:cNvSpPr>
          <p:nvPr/>
        </p:nvSpPr>
        <p:spPr bwMode="auto">
          <a:xfrm>
            <a:off x="0" y="1690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e-IL"/>
          </a:p>
        </p:txBody>
      </p:sp>
      <p:sp>
        <p:nvSpPr>
          <p:cNvPr id="2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86599" cy="5762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ATLANTIUM as an efficient burrier…</a:t>
            </a:r>
            <a:endPara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angle 28"/>
          <p:cNvSpPr>
            <a:spLocks noChangeArrowheads="1"/>
          </p:cNvSpPr>
          <p:nvPr/>
        </p:nvSpPr>
        <p:spPr bwMode="auto">
          <a:xfrm>
            <a:off x="71438" y="1184275"/>
            <a:ext cx="8986837" cy="54451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e-IL">
              <a:solidFill>
                <a:srgbClr val="000066"/>
              </a:solidFill>
              <a:latin typeface="Arial"/>
              <a:cs typeface="Arial"/>
            </a:endParaRPr>
          </a:p>
        </p:txBody>
      </p:sp>
      <p:grpSp>
        <p:nvGrpSpPr>
          <p:cNvPr id="57" name="Group 7"/>
          <p:cNvGrpSpPr/>
          <p:nvPr/>
        </p:nvGrpSpPr>
        <p:grpSpPr>
          <a:xfrm>
            <a:off x="0" y="4024800"/>
            <a:ext cx="5105400" cy="2833200"/>
            <a:chOff x="0" y="0"/>
            <a:chExt cx="9178223" cy="6948000"/>
          </a:xfrm>
        </p:grpSpPr>
        <p:pic>
          <p:nvPicPr>
            <p:cNvPr id="58" name="Picture 1"/>
            <p:cNvPicPr>
              <a:picLocks noChangeAspect="1" noChangeArrowheads="1"/>
            </p:cNvPicPr>
            <p:nvPr/>
          </p:nvPicPr>
          <p:blipFill>
            <a:blip r:embed="rId3" cstate="email"/>
            <a:srcRect l="16250" t="7000" r="16875" b="12000"/>
            <a:stretch>
              <a:fillRect/>
            </a:stretch>
          </p:blipFill>
          <p:spPr bwMode="auto">
            <a:xfrm>
              <a:off x="0" y="0"/>
              <a:ext cx="9178223" cy="69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Box 3"/>
            <p:cNvSpPr txBox="1">
              <a:spLocks noChangeArrowheads="1"/>
            </p:cNvSpPr>
            <p:nvPr/>
          </p:nvSpPr>
          <p:spPr bwMode="auto">
            <a:xfrm>
              <a:off x="0" y="220712"/>
              <a:ext cx="9106469" cy="90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chemeClr val="bg1"/>
                  </a:solidFill>
                </a:rPr>
                <a:t>Surface water – 25.3MGD </a:t>
              </a:r>
              <a:r>
                <a:rPr lang="en-US" b="1" dirty="0">
                  <a:solidFill>
                    <a:schemeClr val="bg1"/>
                  </a:solidFill>
                </a:rPr>
                <a:t>/ </a:t>
              </a:r>
              <a:r>
                <a:rPr lang="en-US" b="1" dirty="0" smtClean="0">
                  <a:solidFill>
                    <a:schemeClr val="bg1"/>
                  </a:solidFill>
                </a:rPr>
                <a:t>4000 m</a:t>
              </a:r>
              <a:r>
                <a:rPr lang="en-US" b="1" baseline="30000" dirty="0" smtClean="0">
                  <a:solidFill>
                    <a:schemeClr val="bg1"/>
                  </a:solidFill>
                </a:rPr>
                <a:t>3</a:t>
              </a:r>
              <a:r>
                <a:rPr lang="en-US" b="1" dirty="0" smtClean="0">
                  <a:solidFill>
                    <a:schemeClr val="bg1"/>
                  </a:solidFill>
                </a:rPr>
                <a:t>/hr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-</a:t>
              </a:r>
              <a:endParaRPr lang="he-IL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05400" y="4029934"/>
            <a:ext cx="4038600" cy="282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TextBox 3"/>
          <p:cNvSpPr txBox="1">
            <a:spLocks noChangeArrowheads="1"/>
          </p:cNvSpPr>
          <p:nvPr/>
        </p:nvSpPr>
        <p:spPr bwMode="auto">
          <a:xfrm>
            <a:off x="5791200" y="4109591"/>
            <a:ext cx="29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bg1"/>
                </a:solidFill>
              </a:rPr>
              <a:t>14MGD </a:t>
            </a:r>
            <a:r>
              <a:rPr lang="en-US" b="1" dirty="0">
                <a:solidFill>
                  <a:schemeClr val="bg1"/>
                </a:solidFill>
              </a:rPr>
              <a:t>/ 2250 </a:t>
            </a:r>
            <a:r>
              <a:rPr lang="en-US" b="1" dirty="0" smtClean="0">
                <a:solidFill>
                  <a:schemeClr val="bg1"/>
                </a:solidFill>
              </a:rPr>
              <a:t>m</a:t>
            </a:r>
            <a:r>
              <a:rPr lang="en-US" b="1" baseline="30000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/hr </a:t>
            </a:r>
            <a:endParaRPr lang="he-IL" sz="1100" b="1" dirty="0">
              <a:solidFill>
                <a:schemeClr val="bg1"/>
              </a:solidFill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9921" y="898536"/>
            <a:ext cx="4081079" cy="291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" descr="C:\Users\atlant27\AppData\Local\Microsoft\Windows\Temporary Internet Files\Content.Outlook\ZU3222DB\P100028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19600" y="914399"/>
            <a:ext cx="4497591" cy="2890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915400" cy="5638800"/>
          </a:xfrm>
        </p:spPr>
        <p:txBody>
          <a:bodyPr/>
          <a:lstStyle/>
          <a:p>
            <a:pPr marL="342000" indent="-342000">
              <a:spcBef>
                <a:spcPts val="1200"/>
              </a:spcBef>
              <a:buClr>
                <a:srgbClr val="00B0F0"/>
              </a:buClr>
            </a:pPr>
            <a:r>
              <a:rPr lang="en-US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Increase your water safety</a:t>
            </a:r>
          </a:p>
          <a:p>
            <a:pPr marL="342000" indent="-342000">
              <a:spcBef>
                <a:spcPts val="1200"/>
              </a:spcBef>
              <a:buClr>
                <a:srgbClr val="00B0F0"/>
              </a:buClr>
            </a:pPr>
            <a:r>
              <a:rPr lang="en-US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your Capital expenses </a:t>
            </a:r>
          </a:p>
          <a:p>
            <a:pPr marL="342000" indent="-342000">
              <a:spcBef>
                <a:spcPts val="1200"/>
              </a:spcBef>
              <a:buClr>
                <a:srgbClr val="00B0F0"/>
              </a:buClr>
            </a:pPr>
            <a:r>
              <a:rPr lang="en-US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your Operational Expenses</a:t>
            </a:r>
            <a:endParaRPr lang="en-US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342000" indent="-342000">
              <a:buClr>
                <a:schemeClr val="accent2"/>
              </a:buClr>
            </a:pPr>
            <a:endParaRPr lang="en-US" dirty="0" smtClean="0">
              <a:cs typeface="David" pitchFamily="34" charset="-79"/>
            </a:endParaRPr>
          </a:p>
          <a:p>
            <a:pPr marL="342000" indent="-342000">
              <a:buClr>
                <a:schemeClr val="accent2"/>
              </a:buClr>
            </a:pPr>
            <a:endParaRPr lang="en-US" sz="1000" dirty="0" smtClean="0"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74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The special case of India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en-US" sz="3600" dirty="0" smtClean="0"/>
              <a:t>Buying power, high standard of living. </a:t>
            </a:r>
          </a:p>
          <a:p>
            <a:pPr algn="l" rtl="0"/>
            <a:r>
              <a:rPr lang="en-US" sz="3600" dirty="0" smtClean="0"/>
              <a:t>Good education and skilled manpower.</a:t>
            </a:r>
          </a:p>
          <a:p>
            <a:pPr algn="l" rtl="0"/>
            <a:r>
              <a:rPr lang="en-US" sz="3600" dirty="0" smtClean="0"/>
              <a:t>Growing GDP. IT industries “</a:t>
            </a:r>
            <a:r>
              <a:rPr lang="en-US" sz="3600" dirty="0" err="1" smtClean="0"/>
              <a:t>Bangalored</a:t>
            </a:r>
            <a:r>
              <a:rPr lang="en-US" sz="3600" dirty="0" smtClean="0"/>
              <a:t>”.</a:t>
            </a:r>
          </a:p>
          <a:p>
            <a:pPr marL="0" indent="0" algn="l" rtl="0">
              <a:buNone/>
            </a:pPr>
            <a:endParaRPr lang="en-US" sz="1900" dirty="0" smtClean="0"/>
          </a:p>
          <a:p>
            <a:pPr marL="0" indent="0" algn="l" rtl="0">
              <a:buNone/>
            </a:pPr>
            <a:endParaRPr lang="en-US" sz="1900" dirty="0"/>
          </a:p>
          <a:p>
            <a:pPr algn="l" rtl="0"/>
            <a:r>
              <a:rPr lang="en-US" sz="4300" dirty="0" smtClean="0"/>
              <a:t>… No drinking water in the tap. “Close your mouth when you take a shower”. </a:t>
            </a:r>
          </a:p>
          <a:p>
            <a:pPr marL="0" indent="0" algn="ctr" rtl="0">
              <a:buNone/>
            </a:pPr>
            <a:r>
              <a:rPr lang="en-US" sz="4800" dirty="0" smtClean="0"/>
              <a:t>???</a:t>
            </a:r>
            <a:endParaRPr lang="he-IL" sz="4800" dirty="0"/>
          </a:p>
        </p:txBody>
      </p:sp>
    </p:spTree>
    <p:extLst>
      <p:ext uri="{BB962C8B-B14F-4D97-AF65-F5344CB8AC3E}">
        <p14:creationId xmlns:p14="http://schemas.microsoft.com/office/powerpoint/2010/main" val="8167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The special reality of India</a:t>
            </a:r>
            <a:endParaRPr lang="he-I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Some people have money – the state does not. </a:t>
            </a:r>
          </a:p>
          <a:p>
            <a:pPr algn="l" rtl="0"/>
            <a:r>
              <a:rPr lang="en-US" dirty="0" smtClean="0"/>
              <a:t>No confidence in public systems, particularly in public water systems (PWS). PWS are not trustworthy. </a:t>
            </a:r>
          </a:p>
          <a:p>
            <a:pPr algn="l" rtl="0"/>
            <a:r>
              <a:rPr lang="en-US" dirty="0" smtClean="0"/>
              <a:t>“Fear of the unknown”: PWS are unknown.</a:t>
            </a:r>
          </a:p>
          <a:p>
            <a:pPr algn="l" rtl="0"/>
            <a:r>
              <a:rPr lang="en-US" dirty="0" smtClean="0"/>
              <a:t>Packaged drinking water is a fashionable commodity. </a:t>
            </a:r>
          </a:p>
          <a:p>
            <a:pPr algn="l" rtl="0"/>
            <a:r>
              <a:rPr lang="en-US" dirty="0" smtClean="0"/>
              <a:t>Packaged drinking water is part of lifestyle.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427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The special case of India: solution providers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l" rtl="0">
              <a:buFont typeface="+mj-lt"/>
              <a:buAutoNum type="arabicPeriod"/>
            </a:pPr>
            <a:r>
              <a:rPr lang="en-US" dirty="0" smtClean="0"/>
              <a:t>Water outlet solutions:</a:t>
            </a:r>
          </a:p>
          <a:p>
            <a:pPr algn="l" rtl="0"/>
            <a:r>
              <a:rPr lang="en-US" dirty="0" smtClean="0"/>
              <a:t>“</a:t>
            </a:r>
            <a:r>
              <a:rPr lang="en-US" dirty="0" err="1" smtClean="0"/>
              <a:t>Bisleri</a:t>
            </a:r>
            <a:r>
              <a:rPr lang="en-US" dirty="0" smtClean="0"/>
              <a:t>”: </a:t>
            </a:r>
            <a:r>
              <a:rPr lang="en-US" dirty="0" smtClean="0">
                <a:effectLst/>
              </a:rPr>
              <a:t>60% market share in packaged drinking water in India. From 250 ml to 20 litres pack size. </a:t>
            </a:r>
          </a:p>
          <a:p>
            <a:pPr algn="l" rtl="0"/>
            <a:r>
              <a:rPr lang="en-US" dirty="0" smtClean="0"/>
              <a:t>“Eureka Forbes”: both home and institutional equipment. Coolers, hot &amp; cold water facilities. </a:t>
            </a:r>
            <a:endParaRPr lang="en-US" dirty="0"/>
          </a:p>
          <a:p>
            <a:pPr marL="514350" indent="-514350" algn="l" rtl="0">
              <a:buFont typeface="+mj-lt"/>
              <a:buAutoNum type="arabicPeriod" startAt="2"/>
            </a:pPr>
            <a:r>
              <a:rPr lang="en-US" dirty="0" smtClean="0"/>
              <a:t>RO &amp; other institutional-sized infrastructure solutions available for centralized facilities.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155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Case study: workplace 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Ca. 3,000 consumers (mostly employees), mostly 08:00 through 18:00, Mon – Fri. </a:t>
            </a:r>
          </a:p>
          <a:p>
            <a:pPr algn="l" rtl="0"/>
            <a:r>
              <a:rPr lang="en-US" dirty="0" smtClean="0"/>
              <a:t>2.5 lit drinking water per person per day: 7.5 m</a:t>
            </a:r>
            <a:r>
              <a:rPr lang="en-US" baseline="30000" dirty="0" smtClean="0"/>
              <a:t>3</a:t>
            </a:r>
            <a:r>
              <a:rPr lang="en-US" dirty="0" smtClean="0"/>
              <a:t>/day. 30-50 lit total water per person per day: 90-150 m</a:t>
            </a:r>
            <a:r>
              <a:rPr lang="en-US" baseline="30000" dirty="0" smtClean="0"/>
              <a:t>3</a:t>
            </a:r>
            <a:r>
              <a:rPr lang="en-US" dirty="0" smtClean="0"/>
              <a:t>/day. Ca. 20 water outlets (1 outlet per 150 persons). Multi-use water bottles. </a:t>
            </a:r>
          </a:p>
          <a:p>
            <a:pPr algn="l" rtl="0"/>
            <a:r>
              <a:rPr lang="en-US" dirty="0" smtClean="0"/>
              <a:t>Tea &amp; Coffee: vending machines.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294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1"/>
          <p:cNvSpPr>
            <a:spLocks noGrp="1"/>
          </p:cNvSpPr>
          <p:nvPr>
            <p:ph idx="1"/>
          </p:nvPr>
        </p:nvSpPr>
        <p:spPr>
          <a:xfrm>
            <a:off x="76200" y="609600"/>
            <a:ext cx="9067800" cy="6096000"/>
          </a:xfrm>
        </p:spPr>
        <p:txBody>
          <a:bodyPr/>
          <a:lstStyle/>
          <a:p>
            <a:r>
              <a:rPr lang="en-US" sz="1800" b="1" dirty="0" smtClean="0"/>
              <a:t>Food and Beverage : </a:t>
            </a:r>
          </a:p>
          <a:p>
            <a:pPr marL="360000" lvl="1" indent="0">
              <a:spcBef>
                <a:spcPts val="200"/>
              </a:spcBef>
              <a:buNone/>
            </a:pPr>
            <a:r>
              <a:rPr lang="en-US" sz="1400" dirty="0" smtClean="0"/>
              <a:t>Over 400 systems sold to plants around the world that are now protected by </a:t>
            </a:r>
            <a:r>
              <a:rPr lang="en-US" sz="1400" dirty="0" err="1" smtClean="0"/>
              <a:t>Atlantium’s</a:t>
            </a:r>
            <a:r>
              <a:rPr lang="en-US" sz="1400" dirty="0" smtClean="0"/>
              <a:t> HOD </a:t>
            </a:r>
          </a:p>
          <a:p>
            <a:pPr lvl="1"/>
            <a:r>
              <a:rPr lang="en-US" sz="1600" b="1" dirty="0" smtClean="0"/>
              <a:t> Dairy: </a:t>
            </a:r>
          </a:p>
          <a:p>
            <a:pPr marL="760050" lvl="2" indent="0">
              <a:spcBef>
                <a:spcPts val="200"/>
              </a:spcBef>
              <a:buNone/>
            </a:pPr>
            <a:r>
              <a:rPr lang="en-US" sz="1200" dirty="0" smtClean="0"/>
              <a:t>New FDA  (PMO) regulations places HOD technology as a cost-effective alternative to water pasteurization </a:t>
            </a:r>
          </a:p>
          <a:p>
            <a:pPr marL="760050" lvl="2" indent="0">
              <a:spcBef>
                <a:spcPts val="200"/>
              </a:spcBef>
              <a:buNone/>
            </a:pPr>
            <a:r>
              <a:rPr lang="en-US" sz="1200" dirty="0" smtClean="0"/>
              <a:t>And for COW water disinfection </a:t>
            </a:r>
          </a:p>
          <a:p>
            <a:r>
              <a:rPr lang="en-US" sz="1800" b="1" dirty="0" smtClean="0"/>
              <a:t>Aquaculture:</a:t>
            </a:r>
          </a:p>
          <a:p>
            <a:pPr marL="360000" lvl="1" indent="0">
              <a:spcBef>
                <a:spcPts val="200"/>
              </a:spcBef>
              <a:buNone/>
            </a:pPr>
            <a:r>
              <a:rPr lang="en-US" sz="1400" dirty="0" smtClean="0"/>
              <a:t>Vast experience, combating viruses, fungus, algae and a wide variety of bacteria, the HOD technology has proven itself to provide effective and invaluable protection for fish producers. </a:t>
            </a:r>
          </a:p>
          <a:p>
            <a:r>
              <a:rPr lang="en-US" sz="1800" b="1" dirty="0" smtClean="0"/>
              <a:t>Municipal: </a:t>
            </a:r>
          </a:p>
          <a:p>
            <a:pPr marL="360000" lvl="1" indent="0">
              <a:spcBef>
                <a:spcPts val="200"/>
              </a:spcBef>
              <a:buNone/>
            </a:pPr>
            <a:r>
              <a:rPr lang="en-US" sz="1400" dirty="0" smtClean="0"/>
              <a:t>All systems are validated by third party according to EPA 2006 guidelines, </a:t>
            </a:r>
            <a:r>
              <a:rPr lang="en-US" sz="1400" dirty="0" err="1" smtClean="0"/>
              <a:t>Adeno</a:t>
            </a:r>
            <a:r>
              <a:rPr lang="en-US" sz="1400" dirty="0" smtClean="0"/>
              <a:t> virus validation, </a:t>
            </a:r>
          </a:p>
          <a:p>
            <a:pPr marL="360000" lvl="1" indent="0">
              <a:spcBef>
                <a:spcPts val="200"/>
              </a:spcBef>
              <a:buNone/>
            </a:pPr>
            <a:r>
              <a:rPr lang="en-US" b="1" dirty="0" smtClean="0"/>
              <a:t>AOP </a:t>
            </a:r>
            <a:r>
              <a:rPr lang="en-US" sz="1400" b="1" dirty="0" smtClean="0"/>
              <a:t>–Advance Oxidation Process - </a:t>
            </a:r>
            <a:r>
              <a:rPr lang="en-US" sz="1400" dirty="0" smtClean="0"/>
              <a:t>Trace contaminants removal (AOP)</a:t>
            </a:r>
          </a:p>
          <a:p>
            <a:r>
              <a:rPr lang="en-US" sz="1800" b="1" dirty="0" err="1" smtClean="0"/>
              <a:t>Pharma</a:t>
            </a:r>
            <a:endParaRPr lang="en-US" sz="1800" b="1" dirty="0" smtClean="0"/>
          </a:p>
          <a:p>
            <a:pPr marL="360000" lvl="1" indent="0">
              <a:spcBef>
                <a:spcPts val="200"/>
              </a:spcBef>
              <a:buNone/>
            </a:pPr>
            <a:r>
              <a:rPr lang="en-US" sz="1400" dirty="0" smtClean="0"/>
              <a:t>De-chlorination at the speed of light: avoid carbon filters and chemicals and the associated by-products with HOD de-chlorination application</a:t>
            </a:r>
          </a:p>
          <a:p>
            <a:r>
              <a:rPr lang="en-US" sz="1800" b="1" dirty="0" smtClean="0"/>
              <a:t>Oil and Gas </a:t>
            </a:r>
          </a:p>
          <a:p>
            <a:pPr marL="360000" lvl="1" indent="0">
              <a:spcBef>
                <a:spcPts val="200"/>
              </a:spcBef>
              <a:buNone/>
            </a:pPr>
            <a:r>
              <a:rPr lang="en-US" sz="1400" dirty="0" smtClean="0"/>
              <a:t>Atlantium is a sustainable Chemical free solution for the Oil and Gas segment  </a:t>
            </a:r>
          </a:p>
          <a:p>
            <a:r>
              <a:rPr lang="en-US" sz="1800" b="1" dirty="0" smtClean="0"/>
              <a:t>Power plants – invasive spices and Ballast water </a:t>
            </a:r>
          </a:p>
          <a:p>
            <a:pPr marL="360000" lvl="1" indent="0">
              <a:spcBef>
                <a:spcPts val="200"/>
              </a:spcBef>
              <a:buNone/>
            </a:pPr>
            <a:r>
              <a:rPr lang="en-US" sz="1400" dirty="0" smtClean="0"/>
              <a:t>Atlantium in the process of expanding its offering including ––Ballast ;Zebra mussels (power station ) ; Low UVT applications;  </a:t>
            </a:r>
          </a:p>
          <a:p>
            <a:pPr marL="360000" lvl="1" indent="0">
              <a:spcBef>
                <a:spcPts val="200"/>
              </a:spcBef>
            </a:pPr>
            <a:endParaRPr lang="en-US" sz="1400" dirty="0" smtClean="0"/>
          </a:p>
          <a:p>
            <a:pPr marL="360000" lvl="1" indent="0">
              <a:spcBef>
                <a:spcPts val="200"/>
              </a:spcBef>
              <a:buNone/>
            </a:pPr>
            <a:endParaRPr lang="en-US" sz="1400" dirty="0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Atlantium’s Market Segments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EAEA8-6E76-418B-B9DC-49F69F05EED2}" type="slidenum">
              <a:rPr lang="he-IL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35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Case study: water solutions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Central treatment facility: disinfection (with chlorination/ozone), water storage. </a:t>
            </a:r>
          </a:p>
          <a:p>
            <a:pPr algn="l" rtl="0"/>
            <a:r>
              <a:rPr lang="en-US" dirty="0" smtClean="0"/>
              <a:t>Hard water case: water softener and/or RO membrane plant are necessary.  </a:t>
            </a:r>
          </a:p>
          <a:p>
            <a:pPr algn="l" rtl="0"/>
            <a:r>
              <a:rPr lang="en-US" dirty="0" smtClean="0"/>
              <a:t>Friday afternoon: empty &amp; clean water tanks. </a:t>
            </a:r>
          </a:p>
          <a:p>
            <a:pPr algn="l" rtl="0"/>
            <a:r>
              <a:rPr lang="en-US" dirty="0" smtClean="0"/>
              <a:t>In some institutions: water re-cycling for irrigation of public spaces. Irrigation </a:t>
            </a:r>
            <a:r>
              <a:rPr lang="en-US" dirty="0"/>
              <a:t>water </a:t>
            </a:r>
            <a:r>
              <a:rPr lang="en-US" dirty="0" smtClean="0"/>
              <a:t>(tertiary-treated) not disinfected. May pose health risks. </a:t>
            </a:r>
          </a:p>
        </p:txBody>
      </p:sp>
    </p:spTree>
    <p:extLst>
      <p:ext uri="{BB962C8B-B14F-4D97-AF65-F5344CB8AC3E}">
        <p14:creationId xmlns:p14="http://schemas.microsoft.com/office/powerpoint/2010/main" val="10539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Common problems with all existing solutions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>
                <a:effectLst/>
              </a:rPr>
              <a:t>Reliability: where did bottled water come from? </a:t>
            </a:r>
          </a:p>
          <a:p>
            <a:pPr algn="l" rtl="0"/>
            <a:r>
              <a:rPr lang="en-US" dirty="0" smtClean="0"/>
              <a:t>E. F. is not a solution: everybody boils the water before drinking. </a:t>
            </a:r>
            <a:endParaRPr lang="en-US" dirty="0" smtClean="0">
              <a:effectLst/>
            </a:endParaRPr>
          </a:p>
          <a:p>
            <a:pPr algn="l" rtl="0"/>
            <a:r>
              <a:rPr lang="en-US" dirty="0" smtClean="0"/>
              <a:t>Environmental issue, Carbon footprint of bottled water (est. at 100 gr-carbon per liter): is bottled water moral practice? </a:t>
            </a:r>
          </a:p>
          <a:p>
            <a:pPr algn="l" rtl="0"/>
            <a:r>
              <a:rPr lang="en-US" dirty="0" smtClean="0"/>
              <a:t>Large </a:t>
            </a:r>
            <a:r>
              <a:rPr lang="en-US" dirty="0"/>
              <a:t>footprint of central treatment facility. </a:t>
            </a:r>
          </a:p>
        </p:txBody>
      </p:sp>
    </p:spTree>
    <p:extLst>
      <p:ext uri="{BB962C8B-B14F-4D97-AF65-F5344CB8AC3E}">
        <p14:creationId xmlns:p14="http://schemas.microsoft.com/office/powerpoint/2010/main" val="3197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Common problems – continued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RO product water should be mixed with raw water – where does that come from? </a:t>
            </a:r>
          </a:p>
          <a:p>
            <a:pPr algn="l" rtl="0"/>
            <a:r>
              <a:rPr lang="en-US" dirty="0" smtClean="0"/>
              <a:t>RO is costly in investment and operation – total $0.70 / m</a:t>
            </a:r>
            <a:r>
              <a:rPr lang="en-US" baseline="30000" dirty="0" smtClean="0"/>
              <a:t>3</a:t>
            </a:r>
            <a:r>
              <a:rPr lang="en-US" dirty="0" smtClean="0"/>
              <a:t>. </a:t>
            </a:r>
          </a:p>
          <a:p>
            <a:pPr algn="l" rtl="0"/>
            <a:r>
              <a:rPr lang="en-US" dirty="0" smtClean="0"/>
              <a:t>Multi-Barrier approach – safe drinking water policy, all over the world. </a:t>
            </a:r>
          </a:p>
          <a:p>
            <a:pPr algn="l" rtl="0"/>
            <a:r>
              <a:rPr lang="en-US" sz="4000" b="1" i="1" dirty="0" smtClean="0">
                <a:solidFill>
                  <a:srgbClr val="FF0000"/>
                </a:solidFill>
              </a:rPr>
              <a:t>“Wellness”: </a:t>
            </a:r>
            <a:r>
              <a:rPr lang="en-US" sz="4000" b="1" i="1" dirty="0">
                <a:solidFill>
                  <a:srgbClr val="FF0000"/>
                </a:solidFill>
              </a:rPr>
              <a:t>why not have drinking water quality </a:t>
            </a:r>
            <a:r>
              <a:rPr lang="en-US" sz="4000" b="1" i="1" u="sng" dirty="0">
                <a:solidFill>
                  <a:srgbClr val="FF0000"/>
                </a:solidFill>
              </a:rPr>
              <a:t>all</a:t>
            </a:r>
            <a:r>
              <a:rPr lang="en-US" sz="4000" b="1" i="1" dirty="0">
                <a:solidFill>
                  <a:srgbClr val="FF0000"/>
                </a:solidFill>
              </a:rPr>
              <a:t> over the </a:t>
            </a:r>
            <a:r>
              <a:rPr lang="en-US" sz="4000" b="1" i="1" dirty="0" smtClean="0">
                <a:solidFill>
                  <a:srgbClr val="FF0000"/>
                </a:solidFill>
              </a:rPr>
              <a:t>facility, 24/7, from </a:t>
            </a:r>
            <a:r>
              <a:rPr lang="en-US" sz="4000" b="1" i="1" u="sng" dirty="0" smtClean="0">
                <a:solidFill>
                  <a:srgbClr val="FF0000"/>
                </a:solidFill>
              </a:rPr>
              <a:t>every</a:t>
            </a:r>
            <a:r>
              <a:rPr lang="en-US" sz="4000" b="1" i="1" dirty="0" smtClean="0">
                <a:solidFill>
                  <a:srgbClr val="FF0000"/>
                </a:solidFill>
              </a:rPr>
              <a:t> tap? </a:t>
            </a:r>
            <a:endParaRPr lang="he-IL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Atlantium UV solution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Field-proven with hundreds of installations world-wide. Working with the “big names”. </a:t>
            </a:r>
          </a:p>
          <a:p>
            <a:pPr algn="l" rtl="0"/>
            <a:r>
              <a:rPr lang="en-US" dirty="0" smtClean="0"/>
              <a:t>Validated and guaranteed, patented technology. </a:t>
            </a:r>
          </a:p>
          <a:p>
            <a:pPr algn="l" rtl="0"/>
            <a:r>
              <a:rPr lang="en-US" sz="4000" b="1" i="1" dirty="0" smtClean="0">
                <a:solidFill>
                  <a:srgbClr val="FF0000"/>
                </a:solidFill>
              </a:rPr>
              <a:t>SWAN: Safe WAter Now. Drinking </a:t>
            </a:r>
            <a:r>
              <a:rPr lang="en-US" sz="4000" b="1" i="1" dirty="0">
                <a:solidFill>
                  <a:srgbClr val="FF0000"/>
                </a:solidFill>
              </a:rPr>
              <a:t>water quality </a:t>
            </a:r>
            <a:r>
              <a:rPr lang="en-US" sz="4000" b="1" i="1" dirty="0" smtClean="0">
                <a:solidFill>
                  <a:srgbClr val="FF0000"/>
                </a:solidFill>
              </a:rPr>
              <a:t>24/7, as part of quality of life.  </a:t>
            </a:r>
            <a:endParaRPr lang="he-IL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"/>
            <a:ext cx="3581400" cy="4724400"/>
          </a:xfr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</a:t>
            </a:r>
            <a:endParaRPr lang="en-US" sz="4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4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Rectangle 2"/>
          <p:cNvSpPr>
            <a:spLocks noChangeArrowheads="1"/>
          </p:cNvSpPr>
          <p:nvPr/>
        </p:nvSpPr>
        <p:spPr bwMode="auto">
          <a:xfrm>
            <a:off x="342900" y="1514475"/>
            <a:ext cx="8369300" cy="4244975"/>
          </a:xfrm>
          <a:prstGeom prst="rect">
            <a:avLst/>
          </a:prstGeom>
          <a:solidFill>
            <a:srgbClr val="FFFFFF"/>
          </a:solidFill>
          <a:ln w="38100">
            <a:solidFill>
              <a:srgbClr val="BC0094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1" algn="ctr"/>
            <a:r>
              <a:rPr lang="en-US" sz="2000" b="1" dirty="0"/>
              <a:t>EPA validation guidance is the  most expensive, strict and </a:t>
            </a:r>
          </a:p>
          <a:p>
            <a:pPr lvl="1" algn="ctr"/>
            <a:r>
              <a:rPr lang="en-US" sz="2000" b="1" dirty="0"/>
              <a:t>hard to obtain validation process for assuring that the validated  </a:t>
            </a:r>
          </a:p>
          <a:p>
            <a:pPr lvl="1" algn="ctr"/>
            <a:r>
              <a:rPr lang="en-US" sz="2000" b="1" dirty="0"/>
              <a:t>UV system will meet the requirements</a:t>
            </a:r>
          </a:p>
          <a:p>
            <a:pPr lvl="1" algn="ctr"/>
            <a:r>
              <a:rPr lang="en-US" sz="2000" b="1" dirty="0"/>
              <a:t>Actually acts as an entry barrier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All Atlantium’s Hydro-Optic Disinfection systems</a:t>
            </a:r>
          </a:p>
          <a:p>
            <a:pPr algn="ctr"/>
            <a:r>
              <a:rPr lang="en-US" sz="2000" b="1" dirty="0"/>
              <a:t> were designed and tested according to Dose approach method</a:t>
            </a:r>
          </a:p>
          <a:p>
            <a:pPr algn="ctr"/>
            <a:r>
              <a:rPr lang="en-US" sz="2000" b="1" dirty="0"/>
              <a:t>and utilized validated dose delivery algorithm</a:t>
            </a:r>
          </a:p>
          <a:p>
            <a:pPr algn="ctr"/>
            <a:r>
              <a:rPr lang="en-US" sz="2000" b="1" dirty="0"/>
              <a:t>Assuring delivering the needed dose</a:t>
            </a:r>
          </a:p>
          <a:p>
            <a:pPr algn="ctr"/>
            <a:r>
              <a:rPr lang="en-US" sz="2000" b="1" u="sng" dirty="0"/>
              <a:t>for avoiding  the risk of under and over dose</a:t>
            </a:r>
          </a:p>
          <a:p>
            <a:pPr algn="ctr"/>
            <a:endParaRPr lang="en-US" sz="2000" b="1" u="sng" dirty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0703"/>
            <a:ext cx="8229600" cy="56889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kern="1200" dirty="0" smtClean="0"/>
              <a:t>UV Systems – EPA Validation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1589088"/>
            <a:ext cx="7410450" cy="406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75" y="5856288"/>
            <a:ext cx="1828800" cy="100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1"/>
          <p:cNvSpPr txBox="1">
            <a:spLocks noGrp="1"/>
          </p:cNvSpPr>
          <p:nvPr/>
        </p:nvSpPr>
        <p:spPr bwMode="auto">
          <a:xfrm>
            <a:off x="8821738" y="6567488"/>
            <a:ext cx="365125" cy="290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215B220-F747-4CB2-B1C4-3DA2FD1D2707}" type="slidenum">
              <a:rPr lang="ar-SA" sz="1200" b="1"/>
              <a:pPr/>
              <a:t>95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574331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"/>
                                        <p:tgtEl>
                                          <p:spTgt spid="14336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"/>
                                        <p:tgtEl>
                                          <p:spTgt spid="143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"/>
                                        <p:tgtEl>
                                          <p:spTgt spid="143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"/>
                                        <p:tgtEl>
                                          <p:spTgt spid="143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"/>
                                        <p:tgtEl>
                                          <p:spTgt spid="143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"/>
                                        <p:tgtEl>
                                          <p:spTgt spid="1433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"/>
                                        <p:tgtEl>
                                          <p:spTgt spid="143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"/>
                                        <p:tgtEl>
                                          <p:spTgt spid="143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"/>
                                        <p:tgtEl>
                                          <p:spTgt spid="143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00"/>
                                        <p:tgtEl>
                                          <p:spTgt spid="1433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02" grpId="0" build="allAtOnce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 txBox="1">
            <a:spLocks noGrp="1"/>
          </p:cNvSpPr>
          <p:nvPr/>
        </p:nvSpPr>
        <p:spPr bwMode="auto">
          <a:xfrm>
            <a:off x="8821738" y="6567488"/>
            <a:ext cx="365125" cy="290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215B220-F747-4CB2-B1C4-3DA2FD1D2707}" type="slidenum">
              <a:rPr lang="ar-SA" sz="1200" b="1"/>
              <a:pPr/>
              <a:t>96</a:t>
            </a:fld>
            <a:endParaRPr lang="en-US" sz="1200" b="1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45547" y="1479244"/>
            <a:ext cx="36195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83175" y="1047443"/>
            <a:ext cx="3594572" cy="524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3400" y="1060241"/>
            <a:ext cx="4046316" cy="5245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0703"/>
            <a:ext cx="8229600" cy="56889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kern="1200" dirty="0" smtClean="0"/>
              <a:t>UV Systems – EPA Validation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975" y="5856288"/>
            <a:ext cx="1828800" cy="100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329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38" y="1308100"/>
            <a:ext cx="8983662" cy="5549900"/>
          </a:xfrm>
        </p:spPr>
        <p:txBody>
          <a:bodyPr/>
          <a:lstStyle/>
          <a:p>
            <a:pPr marL="342900" lvl="1" indent="-342900" eaLnBrk="1" hangingPunct="1">
              <a:lnSpc>
                <a:spcPct val="95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200" dirty="0" smtClean="0"/>
              <a:t>Live virus validation by a 3</a:t>
            </a:r>
            <a:r>
              <a:rPr lang="en-US" sz="2200" baseline="30000" dirty="0" smtClean="0"/>
              <a:t>rd</a:t>
            </a:r>
            <a:r>
              <a:rPr lang="en-US" sz="2200" dirty="0" smtClean="0"/>
              <a:t> party team of scientists used an Atlantium unit – in full scale flows -- proved that medium pressure UV can treat US EPA virus targets cost effectively. Useful particularly for groundwater  disinfection because</a:t>
            </a:r>
            <a:r>
              <a:rPr lang="en-US" sz="2000" dirty="0" smtClean="0"/>
              <a:t> it is economical to get chlorine-level disinfection without chemicals.</a:t>
            </a:r>
          </a:p>
          <a:p>
            <a:pPr marL="342900" lvl="1" indent="-342900" eaLnBrk="1" hangingPunct="1">
              <a:lnSpc>
                <a:spcPct val="95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dirty="0" smtClean="0"/>
              <a:t>By now Atlantium has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party validations for 4 log </a:t>
            </a:r>
            <a:r>
              <a:rPr lang="en-US" sz="2000" dirty="0" err="1" smtClean="0"/>
              <a:t>Adneovirus</a:t>
            </a:r>
            <a:endParaRPr lang="en-US" sz="2000" dirty="0" smtClean="0"/>
          </a:p>
          <a:p>
            <a:pPr marL="342900" lvl="1" indent="-342900" eaLnBrk="1" hangingPunct="1">
              <a:lnSpc>
                <a:spcPct val="95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dirty="0" smtClean="0"/>
              <a:t>Atlantium’s  pioneering activity conducted with EPA and States regulators, researchers, virologists and with </a:t>
            </a:r>
            <a:r>
              <a:rPr lang="en-US" sz="2000" dirty="0" err="1" smtClean="0"/>
              <a:t>validators</a:t>
            </a:r>
            <a:r>
              <a:rPr lang="en-US" sz="2000" dirty="0" smtClean="0"/>
              <a:t>, will enable the industry to validate and clear their UV systems for 4 Log </a:t>
            </a:r>
            <a:r>
              <a:rPr lang="en-US" sz="2000" dirty="0" err="1" smtClean="0"/>
              <a:t>Adeno</a:t>
            </a:r>
            <a:r>
              <a:rPr lang="en-US" sz="2000" dirty="0" smtClean="0"/>
              <a:t> virus       </a:t>
            </a:r>
          </a:p>
          <a:p>
            <a:pPr eaLnBrk="1" hangingPunct="1">
              <a:lnSpc>
                <a:spcPct val="95000"/>
              </a:lnSpc>
              <a:spcBef>
                <a:spcPct val="60000"/>
              </a:spcBef>
              <a:buClr>
                <a:schemeClr val="accent2"/>
              </a:buClr>
              <a:defRPr/>
            </a:pPr>
            <a:endParaRPr lang="en-US" sz="2200" dirty="0" smtClean="0"/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05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CBF43C7-9807-4948-843A-D3C4617E05A0}" type="slidenum">
              <a:rPr lang="ar-SA"/>
              <a:pPr/>
              <a:t>97</a:t>
            </a:fld>
            <a:endParaRPr lang="en-US"/>
          </a:p>
        </p:txBody>
      </p:sp>
      <p:pic>
        <p:nvPicPr>
          <p:cNvPr id="5" name="Picture 4" descr="dr. Sheninjects the virus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31913" y="1263675"/>
            <a:ext cx="7197725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aking samples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3555" y="1241946"/>
            <a:ext cx="4360445" cy="561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mpstudy cover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40739" y="1228298"/>
            <a:ext cx="3807724" cy="561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3758" y="1190625"/>
            <a:ext cx="4476750" cy="566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0944"/>
            <a:ext cx="6400800" cy="550862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Viruses disinfection and validation Atlantium’s activity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76716" y="1186793"/>
            <a:ext cx="4367284" cy="401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28264" y="1277343"/>
            <a:ext cx="660082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2127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7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0B239D-7106-4F62-9136-CF14610CA6C1}" type="slidenum">
              <a:rPr lang="he-IL">
                <a:latin typeface="+mj-lt"/>
              </a:rPr>
              <a:pPr>
                <a:defRPr/>
              </a:pPr>
              <a:t>98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3474"/>
            <a:ext cx="3581400" cy="47232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 eaLnBrk="0" hangingPunct="0">
              <a:buNone/>
              <a:defRPr/>
            </a:pP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 eaLnBrk="0" hangingPunct="0">
              <a:buNone/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Business case comparison</a:t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(Total Cost of Ownership)</a:t>
            </a:r>
          </a:p>
          <a:p>
            <a:pPr marL="0" indent="0" algn="ctr" eaLnBrk="0" hangingPunct="0">
              <a:buNone/>
              <a:defRPr/>
            </a:pP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Why </a:t>
            </a:r>
          </a:p>
          <a:p>
            <a:pPr marL="0" indent="0" algn="ctr" eaLnBrk="0" hangingPunct="0">
              <a:buNone/>
              <a:defRPr/>
            </a:pP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Atlantium?</a:t>
            </a:r>
            <a:endParaRPr lang="en-US" sz="4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 eaLnBrk="0" hangingPunct="0"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he-I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3400" y="6183868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  <a:t>back</a:t>
            </a:r>
            <a:endParaRPr lang="he-IL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917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HOD Vs. 3 different competitors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599" y="685800"/>
          <a:ext cx="8610600" cy="1249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Flow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Competitor A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# of lamps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Atlantium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# of lamps</a:t>
                      </a:r>
                      <a:endParaRPr lang="en-US" sz="1400" dirty="0" smtClean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Power ratio Atlantium / Competitor </a:t>
                      </a:r>
                      <a:endParaRPr lang="en-US" sz="1400" dirty="0" smtClean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95%, 90mJ/cm</a:t>
                      </a:r>
                      <a:r>
                        <a:rPr lang="en-US" sz="1400" baseline="30000" dirty="0" smtClean="0"/>
                        <a:t>2</a:t>
                      </a:r>
                    </a:p>
                    <a:p>
                      <a:r>
                        <a:rPr lang="en-US" sz="1400" kern="1200" dirty="0" smtClean="0"/>
                        <a:t>474m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kern="1200" dirty="0" smtClean="0"/>
                        <a:t>/hr</a:t>
                      </a:r>
                      <a:endParaRPr lang="en-US" sz="140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18kW</a:t>
                      </a:r>
                      <a:endParaRPr lang="en-US" sz="18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8.4kW</a:t>
                      </a:r>
                      <a:endParaRPr lang="en-US" sz="18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1:2.1</a:t>
                      </a:r>
                      <a:endParaRPr lang="en-US" sz="18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Content Placeholder 7"/>
          <p:cNvSpPr txBox="1">
            <a:spLocks/>
          </p:cNvSpPr>
          <p:nvPr/>
        </p:nvSpPr>
        <p:spPr bwMode="auto">
          <a:xfrm>
            <a:off x="152400" y="5638800"/>
            <a:ext cx="6019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r>
              <a:rPr lang="en-US" sz="1400" b="1" i="1" kern="0" dirty="0" smtClean="0">
                <a:solidFill>
                  <a:srgbClr val="FF0000"/>
                </a:solidFill>
                <a:latin typeface="+mn-lt"/>
              </a:rPr>
              <a:t>Notes: </a:t>
            </a:r>
          </a:p>
          <a:p>
            <a:pPr marL="342900" indent="-342900">
              <a:spcBef>
                <a:spcPct val="50000"/>
              </a:spcBef>
              <a:buClr>
                <a:schemeClr val="bg1"/>
              </a:buClr>
              <a:defRPr/>
            </a:pPr>
            <a:r>
              <a:rPr lang="en-US" sz="1400" b="1" i="1" kern="0" dirty="0" smtClean="0">
                <a:solidFill>
                  <a:srgbClr val="FF0000"/>
                </a:solidFill>
                <a:latin typeface="+mn-lt"/>
              </a:rPr>
              <a:t>The above data is from the bidding!!!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r>
              <a:rPr lang="en-US" sz="1400" b="1" i="1" kern="0" dirty="0" smtClean="0">
                <a:solidFill>
                  <a:srgbClr val="FF0000"/>
                </a:solidFill>
                <a:latin typeface="+mn-lt"/>
              </a:rPr>
              <a:t>All HOD dose indications are EPA validated RED,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228602" y="2286000"/>
          <a:ext cx="8610600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Flow</a:t>
                      </a:r>
                      <a:endParaRPr lang="en-US" sz="14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Competitor B</a:t>
                      </a:r>
                      <a:endParaRPr lang="en-US" sz="14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# of lamps</a:t>
                      </a:r>
                      <a:endParaRPr lang="en-US" sz="14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Atlantium</a:t>
                      </a:r>
                      <a:endParaRPr lang="en-US" sz="14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# of lamps</a:t>
                      </a:r>
                      <a:endParaRPr lang="en-US" sz="14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Power ratio Atlantium / Competitor </a:t>
                      </a:r>
                      <a:endParaRPr lang="en-US" sz="14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95%, 60mJ/cm</a:t>
                      </a:r>
                      <a:r>
                        <a:rPr lang="en-US" sz="1400" baseline="30000" dirty="0" smtClean="0"/>
                        <a:t>2</a:t>
                      </a:r>
                    </a:p>
                    <a:p>
                      <a:r>
                        <a:rPr lang="en-US" sz="1400" kern="1200" dirty="0" smtClean="0"/>
                        <a:t>350m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kern="1200" dirty="0" smtClean="0"/>
                        <a:t>/hr</a:t>
                      </a:r>
                      <a:endParaRPr lang="en-US" sz="140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3.6kW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1.7kW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dirty="0" smtClean="0"/>
                        <a:t>1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1:2.1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228600" y="3962400"/>
          <a:ext cx="8610600" cy="1249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Flow</a:t>
                      </a:r>
                      <a:endParaRPr lang="en-US" sz="14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Competitor C</a:t>
                      </a:r>
                      <a:endParaRPr lang="en-US" sz="14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# of lamps</a:t>
                      </a:r>
                      <a:endParaRPr lang="en-US" sz="14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Atlantium</a:t>
                      </a:r>
                      <a:endParaRPr lang="en-US" sz="14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# of lamps</a:t>
                      </a:r>
                      <a:endParaRPr lang="en-US" sz="14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Power ratio Atlantium / Competitor </a:t>
                      </a:r>
                      <a:endParaRPr lang="en-US" sz="14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 smtClean="0"/>
                        <a:t>98%, 60mJ/cm</a:t>
                      </a:r>
                      <a:r>
                        <a:rPr lang="en-US" sz="1400" baseline="30000" dirty="0" smtClean="0"/>
                        <a:t>2</a:t>
                      </a:r>
                    </a:p>
                    <a:p>
                      <a:pPr algn="l" rtl="0"/>
                      <a:r>
                        <a:rPr lang="en-US" sz="1400" kern="1200" dirty="0" smtClean="0"/>
                        <a:t>230m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kern="1200" dirty="0" smtClean="0"/>
                        <a:t>/hr</a:t>
                      </a:r>
                      <a:endParaRPr lang="en-US" sz="140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4.0kW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1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2.4kW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1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1:1.7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341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עיצוב ברירת מחדל">
  <a:themeElements>
    <a:clrScheme name="6_עיצוב ברירת מחדל 13">
      <a:dk1>
        <a:srgbClr val="000066"/>
      </a:dk1>
      <a:lt1>
        <a:srgbClr val="B2B2B2"/>
      </a:lt1>
      <a:dk2>
        <a:srgbClr val="000066"/>
      </a:dk2>
      <a:lt2>
        <a:srgbClr val="000000"/>
      </a:lt2>
      <a:accent1>
        <a:srgbClr val="D6E6FC"/>
      </a:accent1>
      <a:accent2>
        <a:srgbClr val="336699"/>
      </a:accent2>
      <a:accent3>
        <a:srgbClr val="D5D5D5"/>
      </a:accent3>
      <a:accent4>
        <a:srgbClr val="000056"/>
      </a:accent4>
      <a:accent5>
        <a:srgbClr val="E8F0FD"/>
      </a:accent5>
      <a:accent6>
        <a:srgbClr val="2D5C8A"/>
      </a:accent6>
      <a:hlink>
        <a:srgbClr val="000066"/>
      </a:hlink>
      <a:folHlink>
        <a:srgbClr val="B2B2B2"/>
      </a:folHlink>
    </a:clrScheme>
    <a:fontScheme name="6_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6_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עיצוב ברירת מחדל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8">
        <a:dk1>
          <a:srgbClr val="292929"/>
        </a:dk1>
        <a:lt1>
          <a:srgbClr val="B2B2B2"/>
        </a:lt1>
        <a:dk2>
          <a:srgbClr val="000000"/>
        </a:dk2>
        <a:lt2>
          <a:srgbClr val="000000"/>
        </a:lt2>
        <a:accent1>
          <a:srgbClr val="E7E7FF"/>
        </a:accent1>
        <a:accent2>
          <a:srgbClr val="800080"/>
        </a:accent2>
        <a:accent3>
          <a:srgbClr val="D5D5D5"/>
        </a:accent3>
        <a:accent4>
          <a:srgbClr val="212121"/>
        </a:accent4>
        <a:accent5>
          <a:srgbClr val="F1F1FF"/>
        </a:accent5>
        <a:accent6>
          <a:srgbClr val="730073"/>
        </a:accent6>
        <a:hlink>
          <a:srgbClr val="800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9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E1EDFD"/>
        </a:accent1>
        <a:accent2>
          <a:srgbClr val="0066CC"/>
        </a:accent2>
        <a:accent3>
          <a:srgbClr val="D5D5D5"/>
        </a:accent3>
        <a:accent4>
          <a:srgbClr val="000056"/>
        </a:accent4>
        <a:accent5>
          <a:srgbClr val="EEF4FE"/>
        </a:accent5>
        <a:accent6>
          <a:srgbClr val="005CB9"/>
        </a:accent6>
        <a:hlink>
          <a:srgbClr val="800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10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E1EDFD"/>
        </a:accent1>
        <a:accent2>
          <a:srgbClr val="0066CC"/>
        </a:accent2>
        <a:accent3>
          <a:srgbClr val="D5D5D5"/>
        </a:accent3>
        <a:accent4>
          <a:srgbClr val="000056"/>
        </a:accent4>
        <a:accent5>
          <a:srgbClr val="EEF4FE"/>
        </a:accent5>
        <a:accent6>
          <a:srgbClr val="005CB9"/>
        </a:accent6>
        <a:hlink>
          <a:srgbClr val="FF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11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D6E6FC"/>
        </a:accent1>
        <a:accent2>
          <a:srgbClr val="336699"/>
        </a:accent2>
        <a:accent3>
          <a:srgbClr val="D5D5D5"/>
        </a:accent3>
        <a:accent4>
          <a:srgbClr val="000056"/>
        </a:accent4>
        <a:accent5>
          <a:srgbClr val="E8F0FD"/>
        </a:accent5>
        <a:accent6>
          <a:srgbClr val="2D5C8A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12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D6E6FC"/>
        </a:accent1>
        <a:accent2>
          <a:srgbClr val="336699"/>
        </a:accent2>
        <a:accent3>
          <a:srgbClr val="D5D5D5"/>
        </a:accent3>
        <a:accent4>
          <a:srgbClr val="000056"/>
        </a:accent4>
        <a:accent5>
          <a:srgbClr val="E8F0FD"/>
        </a:accent5>
        <a:accent6>
          <a:srgbClr val="2D5C8A"/>
        </a:accent6>
        <a:hlink>
          <a:srgbClr val="33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13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D6E6FC"/>
        </a:accent1>
        <a:accent2>
          <a:srgbClr val="336699"/>
        </a:accent2>
        <a:accent3>
          <a:srgbClr val="D5D5D5"/>
        </a:accent3>
        <a:accent4>
          <a:srgbClr val="000056"/>
        </a:accent4>
        <a:accent5>
          <a:srgbClr val="E8F0FD"/>
        </a:accent5>
        <a:accent6>
          <a:srgbClr val="2D5C8A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עיצוב ברירת מחדל">
  <a:themeElements>
    <a:clrScheme name="6_עיצוב ברירת מחדל 13">
      <a:dk1>
        <a:srgbClr val="000066"/>
      </a:dk1>
      <a:lt1>
        <a:srgbClr val="B2B2B2"/>
      </a:lt1>
      <a:dk2>
        <a:srgbClr val="000066"/>
      </a:dk2>
      <a:lt2>
        <a:srgbClr val="000000"/>
      </a:lt2>
      <a:accent1>
        <a:srgbClr val="D6E6FC"/>
      </a:accent1>
      <a:accent2>
        <a:srgbClr val="336699"/>
      </a:accent2>
      <a:accent3>
        <a:srgbClr val="D5D5D5"/>
      </a:accent3>
      <a:accent4>
        <a:srgbClr val="000056"/>
      </a:accent4>
      <a:accent5>
        <a:srgbClr val="E8F0FD"/>
      </a:accent5>
      <a:accent6>
        <a:srgbClr val="2D5C8A"/>
      </a:accent6>
      <a:hlink>
        <a:srgbClr val="000066"/>
      </a:hlink>
      <a:folHlink>
        <a:srgbClr val="B2B2B2"/>
      </a:folHlink>
    </a:clrScheme>
    <a:fontScheme name="6_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6_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עיצוב ברירת מחדל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8">
        <a:dk1>
          <a:srgbClr val="292929"/>
        </a:dk1>
        <a:lt1>
          <a:srgbClr val="B2B2B2"/>
        </a:lt1>
        <a:dk2>
          <a:srgbClr val="000000"/>
        </a:dk2>
        <a:lt2>
          <a:srgbClr val="000000"/>
        </a:lt2>
        <a:accent1>
          <a:srgbClr val="E7E7FF"/>
        </a:accent1>
        <a:accent2>
          <a:srgbClr val="800080"/>
        </a:accent2>
        <a:accent3>
          <a:srgbClr val="D5D5D5"/>
        </a:accent3>
        <a:accent4>
          <a:srgbClr val="212121"/>
        </a:accent4>
        <a:accent5>
          <a:srgbClr val="F1F1FF"/>
        </a:accent5>
        <a:accent6>
          <a:srgbClr val="730073"/>
        </a:accent6>
        <a:hlink>
          <a:srgbClr val="800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9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E1EDFD"/>
        </a:accent1>
        <a:accent2>
          <a:srgbClr val="0066CC"/>
        </a:accent2>
        <a:accent3>
          <a:srgbClr val="D5D5D5"/>
        </a:accent3>
        <a:accent4>
          <a:srgbClr val="000056"/>
        </a:accent4>
        <a:accent5>
          <a:srgbClr val="EEF4FE"/>
        </a:accent5>
        <a:accent6>
          <a:srgbClr val="005CB9"/>
        </a:accent6>
        <a:hlink>
          <a:srgbClr val="800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10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E1EDFD"/>
        </a:accent1>
        <a:accent2>
          <a:srgbClr val="0066CC"/>
        </a:accent2>
        <a:accent3>
          <a:srgbClr val="D5D5D5"/>
        </a:accent3>
        <a:accent4>
          <a:srgbClr val="000056"/>
        </a:accent4>
        <a:accent5>
          <a:srgbClr val="EEF4FE"/>
        </a:accent5>
        <a:accent6>
          <a:srgbClr val="005CB9"/>
        </a:accent6>
        <a:hlink>
          <a:srgbClr val="FF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11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D6E6FC"/>
        </a:accent1>
        <a:accent2>
          <a:srgbClr val="336699"/>
        </a:accent2>
        <a:accent3>
          <a:srgbClr val="D5D5D5"/>
        </a:accent3>
        <a:accent4>
          <a:srgbClr val="000056"/>
        </a:accent4>
        <a:accent5>
          <a:srgbClr val="E8F0FD"/>
        </a:accent5>
        <a:accent6>
          <a:srgbClr val="2D5C8A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12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D6E6FC"/>
        </a:accent1>
        <a:accent2>
          <a:srgbClr val="336699"/>
        </a:accent2>
        <a:accent3>
          <a:srgbClr val="D5D5D5"/>
        </a:accent3>
        <a:accent4>
          <a:srgbClr val="000056"/>
        </a:accent4>
        <a:accent5>
          <a:srgbClr val="E8F0FD"/>
        </a:accent5>
        <a:accent6>
          <a:srgbClr val="2D5C8A"/>
        </a:accent6>
        <a:hlink>
          <a:srgbClr val="33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עיצוב ברירת מחדל 13">
        <a:dk1>
          <a:srgbClr val="000066"/>
        </a:dk1>
        <a:lt1>
          <a:srgbClr val="B2B2B2"/>
        </a:lt1>
        <a:dk2>
          <a:srgbClr val="000066"/>
        </a:dk2>
        <a:lt2>
          <a:srgbClr val="000000"/>
        </a:lt2>
        <a:accent1>
          <a:srgbClr val="D6E6FC"/>
        </a:accent1>
        <a:accent2>
          <a:srgbClr val="336699"/>
        </a:accent2>
        <a:accent3>
          <a:srgbClr val="D5D5D5"/>
        </a:accent3>
        <a:accent4>
          <a:srgbClr val="000056"/>
        </a:accent4>
        <a:accent5>
          <a:srgbClr val="E8F0FD"/>
        </a:accent5>
        <a:accent6>
          <a:srgbClr val="2D5C8A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10105</TotalTime>
  <Words>4042</Words>
  <Application>Microsoft Office PowerPoint</Application>
  <PresentationFormat>On-screen Show (4:3)</PresentationFormat>
  <Paragraphs>969</Paragraphs>
  <Slides>106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106</vt:i4>
      </vt:variant>
    </vt:vector>
  </HeadingPairs>
  <TitlesOfParts>
    <vt:vector size="113" baseType="lpstr">
      <vt:lpstr>6_עיצוב ברירת מחדל</vt:lpstr>
      <vt:lpstr>7_עיצוב ברירת מחדל</vt:lpstr>
      <vt:lpstr>2_עיצוב ברירת מחדל</vt:lpstr>
      <vt:lpstr>עיצוב ברירת מחדל</vt:lpstr>
      <vt:lpstr>Bitmap Image</vt:lpstr>
      <vt:lpstr>Visio</vt:lpstr>
      <vt:lpstr>Gráfico</vt:lpstr>
      <vt:lpstr>Hydro-Optic Disinfection™ Technology  Achieve high levels of primary disinfection with Atlantium’s environmentally-friendly solution -  unmatched reliability and cost effectiveness </vt:lpstr>
      <vt:lpstr>PowerPoint Presentation</vt:lpstr>
      <vt:lpstr>PowerPoint Presentation</vt:lpstr>
      <vt:lpstr>  Established                         2004  HEADQUARTER                      ISRAEL – BEIT SHEMESH  EMPLOYEES                           70  SEILLING IN                             OVER 50 COUNTRIES  DISTRIBUTORS                       OVER 50  </vt:lpstr>
      <vt:lpstr> Company profile</vt:lpstr>
      <vt:lpstr>PowerPoint Presentation</vt:lpstr>
      <vt:lpstr>About Atlantium</vt:lpstr>
      <vt:lpstr>Atlantium 's Segments &amp; Main Customers </vt:lpstr>
      <vt:lpstr>Atlantium’s Market Segments</vt:lpstr>
      <vt:lpstr>The HOD advantages</vt:lpstr>
      <vt:lpstr>PowerPoint Presentation</vt:lpstr>
      <vt:lpstr>Atlantium advanced disinfection technology: Higher performance at a lower cost</vt:lpstr>
      <vt:lpstr>PowerPoint Presentation</vt:lpstr>
      <vt:lpstr>HOD Technology</vt:lpstr>
      <vt:lpstr>Atlantium’s Technology Principle</vt:lpstr>
      <vt:lpstr>Total Internal Reflection</vt:lpstr>
      <vt:lpstr>What is UVT?</vt:lpstr>
      <vt:lpstr>PowerPoint Presentation</vt:lpstr>
      <vt:lpstr>General principle of UV operation</vt:lpstr>
      <vt:lpstr>Medium Pressure vs Low Pressure UV Lamps</vt:lpstr>
      <vt:lpstr>Designing for the right DOSE</vt:lpstr>
      <vt:lpstr>Operation principles: HOD system cross section RZ104-11 a member of RZ series HOD system</vt:lpstr>
      <vt:lpstr>Total Internal Reflection - The hunt goes on </vt:lpstr>
      <vt:lpstr>PowerPoint Presentation</vt:lpstr>
      <vt:lpstr>PowerPoint Presentation</vt:lpstr>
      <vt:lpstr>PowerPoint Presentation</vt:lpstr>
      <vt:lpstr>Hydro-Optic Technology – Inline Design</vt:lpstr>
      <vt:lpstr>RZ Series HOD Systems</vt:lpstr>
      <vt:lpstr>Sustained Performance -  Dual sensors configuration provides actual dose measurement</vt:lpstr>
      <vt:lpstr>PowerPoint Presentation</vt:lpstr>
      <vt:lpstr>PowerPoint Presentation</vt:lpstr>
      <vt:lpstr>PowerPoint Presentation</vt:lpstr>
      <vt:lpstr>Low Cost Operation</vt:lpstr>
      <vt:lpstr>PowerPoint Presentation</vt:lpstr>
      <vt:lpstr>Hydro-Optic Disinfection - in-line solution </vt:lpstr>
      <vt:lpstr>Installation of RZ163-12 </vt:lpstr>
      <vt:lpstr>PowerPoint Presentation</vt:lpstr>
      <vt:lpstr>MPHI lamp – proprietary symmetric quick-connect</vt:lpstr>
      <vt:lpstr>PowerPoint Presentation</vt:lpstr>
      <vt:lpstr>PowerPoint Presentation</vt:lpstr>
      <vt:lpstr>Value Proposition </vt:lpstr>
      <vt:lpstr>Value Proposition </vt:lpstr>
      <vt:lpstr>Water disinfection technologies today</vt:lpstr>
      <vt:lpstr>PowerPoint Presentation</vt:lpstr>
      <vt:lpstr>Atlantium Solution: RO Protection</vt:lpstr>
      <vt:lpstr>PowerPoint Presentation</vt:lpstr>
      <vt:lpstr>PowerPoint Presentation</vt:lpstr>
      <vt:lpstr>PowerPoint Presentation</vt:lpstr>
      <vt:lpstr>COOLING TOWERS</vt:lpstr>
      <vt:lpstr>Range of pH for Microbial Growth: </vt:lpstr>
      <vt:lpstr>Range of Temperature for Microbial Growth:</vt:lpstr>
      <vt:lpstr>Aapplication</vt:lpstr>
      <vt:lpstr>PowerPoint Presentation</vt:lpstr>
      <vt:lpstr>Keeping the pathogens away – cont.</vt:lpstr>
      <vt:lpstr>Keeping the pathogens away – cont.</vt:lpstr>
      <vt:lpstr>Drawbacks of chemical disinfection</vt:lpstr>
      <vt:lpstr>Some Protozoa: hardly affected by Chlorine</vt:lpstr>
      <vt:lpstr>From a Mumbai 5-star hotel website:</vt:lpstr>
      <vt:lpstr>Cryptosporidium:  A Chlorine-resistant pathogen</vt:lpstr>
      <vt:lpstr>Giardia: another Chlorine-resistant pathogen</vt:lpstr>
      <vt:lpstr>The Multi-Barrier Approach</vt:lpstr>
      <vt:lpstr>Why Using UV in a water security tool box?</vt:lpstr>
      <vt:lpstr>PowerPoint Presentation</vt:lpstr>
      <vt:lpstr>Conventional UV: Many lamps</vt:lpstr>
      <vt:lpstr>Dark Tracks: High  Velocity Areas</vt:lpstr>
      <vt:lpstr>The path of a particle</vt:lpstr>
      <vt:lpstr>NY State DOH: 4-log virus credit for Atlantium</vt:lpstr>
      <vt:lpstr>the municipal segment</vt:lpstr>
      <vt:lpstr>HOD - EPA Validation – Virus Validation</vt:lpstr>
      <vt:lpstr>Mohawk, NY </vt:lpstr>
      <vt:lpstr>Sofitel Plaza Saigon:  promise safe drinking water</vt:lpstr>
      <vt:lpstr>Application: Legionella prevention (multi-story buildings, mines)</vt:lpstr>
      <vt:lpstr>Legionella prevention In a multi story building</vt:lpstr>
      <vt:lpstr>Protection of Water Sources: Aquifers</vt:lpstr>
      <vt:lpstr>Applications: swimming pools, Mines Re-injection </vt:lpstr>
      <vt:lpstr>water protection in a multi-building compound</vt:lpstr>
      <vt:lpstr>Consequences of Micro &amp; Macro fouling</vt:lpstr>
      <vt:lpstr>Micro fouling – Bio fouling</vt:lpstr>
      <vt:lpstr>Cooling water prtoection</vt:lpstr>
      <vt:lpstr>PowerPoint Presentation</vt:lpstr>
      <vt:lpstr>PowerPoint Presentation</vt:lpstr>
      <vt:lpstr>Macro fouling—Mussels &amp; Algae </vt:lpstr>
      <vt:lpstr>Ground water present worth</vt:lpstr>
      <vt:lpstr>Product wáter after contaminated well</vt:lpstr>
      <vt:lpstr>ATLANTIUM as an efficient burrier…</vt:lpstr>
      <vt:lpstr>The special case of India</vt:lpstr>
      <vt:lpstr>The special reality of India</vt:lpstr>
      <vt:lpstr>The special case of India: solution providers</vt:lpstr>
      <vt:lpstr>Case study: workplace </vt:lpstr>
      <vt:lpstr>Case study: water solutions</vt:lpstr>
      <vt:lpstr>Common problems with all existing solutions</vt:lpstr>
      <vt:lpstr>Common problems – continued</vt:lpstr>
      <vt:lpstr>Atlantium UV solution</vt:lpstr>
      <vt:lpstr>Validation</vt:lpstr>
      <vt:lpstr>UV Systems – EPA Validation</vt:lpstr>
      <vt:lpstr>UV Systems – EPA Validation</vt:lpstr>
      <vt:lpstr>Viruses disinfection and validation Atlantium’s activity </vt:lpstr>
      <vt:lpstr>PowerPoint Presentation</vt:lpstr>
      <vt:lpstr>Comparison HOD Vs. 3 different competitors</vt:lpstr>
      <vt:lpstr>CAPEX &amp; OPEX– 3 Log Crypto –  Atlantium Vs competitor </vt:lpstr>
      <vt:lpstr>ULU PANDAN </vt:lpstr>
      <vt:lpstr>Wedeco BX 32 lamps </vt:lpstr>
      <vt:lpstr>Atlantium  Vs Wedeco </vt:lpstr>
      <vt:lpstr>Comparison HOD Vs. UVLogic series</vt:lpstr>
      <vt:lpstr>Comparison HOD Vs. UV SWIFT series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ללא כותרת שקופית</dc:title>
  <dc:creator>Michael Argaman</dc:creator>
  <cp:lastModifiedBy>Michael Argaman</cp:lastModifiedBy>
  <cp:revision>617</cp:revision>
  <dcterms:created xsi:type="dcterms:W3CDTF">2004-07-04T14:39:00Z</dcterms:created>
  <dcterms:modified xsi:type="dcterms:W3CDTF">2013-02-20T14:05:03Z</dcterms:modified>
</cp:coreProperties>
</file>