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79" r:id="rId3"/>
    <p:sldId id="344" r:id="rId4"/>
    <p:sldId id="321" r:id="rId5"/>
    <p:sldId id="342" r:id="rId6"/>
    <p:sldId id="340" r:id="rId7"/>
    <p:sldId id="345" r:id="rId8"/>
    <p:sldId id="300" r:id="rId9"/>
    <p:sldId id="264" r:id="rId10"/>
    <p:sldId id="270" r:id="rId11"/>
    <p:sldId id="301" r:id="rId12"/>
    <p:sldId id="296" r:id="rId13"/>
    <p:sldId id="298" r:id="rId14"/>
    <p:sldId id="324" r:id="rId15"/>
    <p:sldId id="292" r:id="rId16"/>
    <p:sldId id="346" r:id="rId17"/>
    <p:sldId id="265" r:id="rId18"/>
    <p:sldId id="267" r:id="rId19"/>
    <p:sldId id="277" r:id="rId20"/>
    <p:sldId id="381" r:id="rId21"/>
    <p:sldId id="382" r:id="rId22"/>
    <p:sldId id="271" r:id="rId23"/>
    <p:sldId id="383" r:id="rId24"/>
    <p:sldId id="315" r:id="rId25"/>
    <p:sldId id="317" r:id="rId26"/>
    <p:sldId id="281" r:id="rId27"/>
    <p:sldId id="286" r:id="rId28"/>
    <p:sldId id="350" r:id="rId29"/>
    <p:sldId id="353" r:id="rId30"/>
    <p:sldId id="354" r:id="rId31"/>
    <p:sldId id="285" r:id="rId32"/>
    <p:sldId id="280" r:id="rId33"/>
    <p:sldId id="356" r:id="rId34"/>
    <p:sldId id="357" r:id="rId35"/>
    <p:sldId id="358" r:id="rId36"/>
    <p:sldId id="323" r:id="rId37"/>
    <p:sldId id="365" r:id="rId38"/>
    <p:sldId id="380" r:id="rId39"/>
    <p:sldId id="343" r:id="rId40"/>
    <p:sldId id="371" r:id="rId41"/>
    <p:sldId id="372" r:id="rId42"/>
    <p:sldId id="376" r:id="rId43"/>
    <p:sldId id="302" r:id="rId44"/>
    <p:sldId id="258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A0E"/>
    <a:srgbClr val="1C9AD6"/>
    <a:srgbClr val="333333"/>
    <a:srgbClr val="00FF00"/>
    <a:srgbClr val="015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737" autoAdjust="0"/>
  </p:normalViewPr>
  <p:slideViewPr>
    <p:cSldViewPr>
      <p:cViewPr>
        <p:scale>
          <a:sx n="71" d="100"/>
          <a:sy n="71" d="100"/>
        </p:scale>
        <p:origin x="-136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notesViewPr>
    <p:cSldViewPr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0F19FF-0702-414A-9568-2E52A7890F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25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02DC4-65D1-4CDE-9A47-36E11632D0A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90B81-1A68-48FB-BC1C-019488746584}" type="slidenum">
              <a:rPr lang="he-IL"/>
              <a:pPr/>
              <a:t>20</a:t>
            </a:fld>
            <a:endParaRPr lang="en-US"/>
          </a:p>
        </p:txBody>
      </p:sp>
      <p:sp>
        <p:nvSpPr>
          <p:cNvPr id="272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90B81-1A68-48FB-BC1C-019488746584}" type="slidenum">
              <a:rPr lang="he-IL"/>
              <a:pPr/>
              <a:t>21</a:t>
            </a:fld>
            <a:endParaRPr lang="en-US"/>
          </a:p>
        </p:txBody>
      </p:sp>
      <p:sp>
        <p:nvSpPr>
          <p:cNvPr id="272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ED370-C7EB-4C98-9A37-39969F19CB30}" type="slidenum">
              <a:rPr lang="he-IL"/>
              <a:pPr/>
              <a:t>36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 eaLnBrk="0" hangingPunct="0"/>
            <a:fld id="{4EF190E0-9C5F-4E2F-B985-000B06D99006}" type="slidenum">
              <a:rPr lang="he-IL" sz="1200">
                <a:latin typeface="Times New Roman" pitchFamily="18" charset="0"/>
                <a:cs typeface="Times New Roman" pitchFamily="18" charset="0"/>
              </a:rPr>
              <a:pPr rtl="1" eaLnBrk="0" hangingPunct="0"/>
              <a:t>36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6230009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3850"/>
            <a:ext cx="2895600" cy="178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" name="Picture 20" descr="Aquaculture-imag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71575"/>
            <a:ext cx="6248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66813"/>
            <a:ext cx="2895600" cy="425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pic>
        <p:nvPicPr>
          <p:cNvPr id="7" name="Picture 10" descr="logoAtlantiu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304800"/>
            <a:ext cx="2514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3581400"/>
            <a:ext cx="9145588" cy="968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e-IL">
              <a:solidFill>
                <a:srgbClr val="FFFFFF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2895600" y="542925"/>
            <a:ext cx="6248400" cy="628650"/>
          </a:xfrm>
          <a:prstGeom prst="rect">
            <a:avLst/>
          </a:prstGeom>
          <a:solidFill>
            <a:srgbClr val="0156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0" y="6659563"/>
            <a:ext cx="1524000" cy="198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00" smtClean="0">
                <a:latin typeface="Calibri" pitchFamily="34" charset="0"/>
                <a:cs typeface="Calibri" pitchFamily="34" charset="0"/>
              </a:rPr>
              <a:t>© 2011 Atlantium Technologies Ltd.</a:t>
            </a:r>
          </a:p>
        </p:txBody>
      </p:sp>
      <p:sp>
        <p:nvSpPr>
          <p:cNvPr id="11" name="Text Box 15"/>
          <p:cNvSpPr txBox="1">
            <a:spLocks noChangeArrowheads="1"/>
          </p:cNvSpPr>
          <p:nvPr userDrawn="1"/>
        </p:nvSpPr>
        <p:spPr bwMode="auto">
          <a:xfrm>
            <a:off x="152400" y="1190625"/>
            <a:ext cx="272415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b="1" smtClean="0">
                <a:solidFill>
                  <a:schemeClr val="bg1"/>
                </a:solidFill>
              </a:rPr>
              <a:t>Aquaculture Industry</a:t>
            </a:r>
            <a:r>
              <a:rPr lang="en-US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 Box 16"/>
          <p:cNvSpPr txBox="1">
            <a:spLocks noChangeArrowheads="1"/>
          </p:cNvSpPr>
          <p:nvPr userDrawn="1"/>
        </p:nvSpPr>
        <p:spPr bwMode="auto">
          <a:xfrm>
            <a:off x="3000375" y="647700"/>
            <a:ext cx="4848225" cy="506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UV Water Treatment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Atlantium Hydro-Optic</a:t>
            </a:r>
            <a:r>
              <a:rPr lang="en-US" sz="1200" b="1" smtClean="0">
                <a:solidFill>
                  <a:schemeClr val="bg1"/>
                </a:solidFill>
              </a:rPr>
              <a:t>™</a:t>
            </a:r>
            <a:r>
              <a:rPr lang="he-IL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Solutions</a:t>
            </a:r>
            <a:endParaRPr lang="he-IL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Picture 2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67000"/>
            <a:ext cx="2895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4114800"/>
            <a:ext cx="76200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76800"/>
            <a:ext cx="76200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86213" y="6264275"/>
            <a:ext cx="4471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i="1">
                <a:solidFill>
                  <a:srgbClr val="31859C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Only Medium Pressure does more for less!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68EF0-532F-422A-B6DE-6290D0C4E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85725"/>
            <a:ext cx="2038350" cy="6391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0" y="85725"/>
            <a:ext cx="5962650" cy="6391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310B-7FDE-4E1A-92FA-0F66557DF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8" y="287338"/>
            <a:ext cx="6497637" cy="608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338" y="1627188"/>
            <a:ext cx="41084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21188" y="1627188"/>
            <a:ext cx="41084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21188" y="3760788"/>
            <a:ext cx="41084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40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F24F61-4524-4F15-B8A0-99B0F2669A1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8" y="287338"/>
            <a:ext cx="6497637" cy="608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338" y="1627188"/>
            <a:ext cx="83693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40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B0678A-34E2-411B-9F1B-96C3645C8BB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274638"/>
            <a:ext cx="8229600" cy="693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B98D92-69CF-4EB2-8ABA-FDCBC9F1D07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6848475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65205-7C60-4FEE-A6FF-0C928C1FC2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863F0-E5F6-4794-9E47-5A5A0F478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838200"/>
            <a:ext cx="40005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38200"/>
            <a:ext cx="40005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9B1DE-1646-46C8-94CC-D3FDE919D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667DB-068A-4173-8B7F-CDBC59472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EED87-C3AF-46AD-B736-F456B271DE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31F63-D3B6-4523-846E-1B86E8DA7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66F34-F118-43D6-B1F2-28AC63E0B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CBD9B-001E-4392-82DE-187385DCE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8382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4425" y="65532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15699"/>
                </a:solidFill>
              </a:defRPr>
            </a:lvl1pPr>
          </a:lstStyle>
          <a:p>
            <a:fld id="{1E029763-D807-4ED0-9981-0333FBF975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he-IL" sz="12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657350" y="66675"/>
            <a:ext cx="7486650" cy="504825"/>
          </a:xfrm>
          <a:prstGeom prst="rect">
            <a:avLst/>
          </a:prstGeom>
          <a:solidFill>
            <a:srgbClr val="0156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e-I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19"/>
          <p:cNvSpPr>
            <a:spLocks noChangeArrowheads="1"/>
          </p:cNvSpPr>
          <p:nvPr/>
        </p:nvSpPr>
        <p:spPr bwMode="auto">
          <a:xfrm flipV="1">
            <a:off x="-1588" y="6811963"/>
            <a:ext cx="9145588" cy="46037"/>
          </a:xfrm>
          <a:prstGeom prst="rect">
            <a:avLst/>
          </a:prstGeom>
          <a:solidFill>
            <a:srgbClr val="BFBFBF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he-IL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1" name="Picture 14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775" y="171450"/>
            <a:ext cx="1409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7258050" y="6592888"/>
            <a:ext cx="1524000" cy="198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00" smtClean="0">
                <a:latin typeface="Calibri" pitchFamily="34" charset="0"/>
                <a:cs typeface="Calibri" pitchFamily="34" charset="0"/>
              </a:rPr>
              <a:t>© 2011 Atlantium Technologies Ltd.</a:t>
            </a:r>
          </a:p>
        </p:txBody>
      </p:sp>
      <p:sp>
        <p:nvSpPr>
          <p:cNvPr id="1033" name="Line 12"/>
          <p:cNvSpPr>
            <a:spLocks noChangeShapeType="1"/>
          </p:cNvSpPr>
          <p:nvPr/>
        </p:nvSpPr>
        <p:spPr bwMode="auto">
          <a:xfrm>
            <a:off x="8763000" y="6573838"/>
            <a:ext cx="0" cy="228600"/>
          </a:xfrm>
          <a:prstGeom prst="line">
            <a:avLst/>
          </a:prstGeom>
          <a:noFill/>
          <a:ln w="9525">
            <a:solidFill>
              <a:srgbClr val="015699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3075" y="85725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29600" y="66675"/>
            <a:ext cx="9144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8" r:id="rId12"/>
    <p:sldLayoutId id="2147483899" r:id="rId13"/>
    <p:sldLayoutId id="214748390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156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15699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Calibri" pitchFamily="34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15699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Calibri" pitchFamily="34" charset="0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156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Calibri" pitchFamily="34" charset="0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156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Calibri" pitchFamily="34" charset="0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0156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Calibri" pitchFamily="34" charset="0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0156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Calibri" pitchFamily="34" charset="0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0156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Calibri" pitchFamily="34" charset="0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0156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3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wmf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atlantium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We Put Your Fish Bio-security at the Heart of our Technology…</a:t>
            </a:r>
            <a:b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en-US" sz="180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HOD technology in land-based facilities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F5558BC-5816-4F9B-BDF2-F677EB77891C}" type="slidenum">
              <a:rPr lang="en-US"/>
              <a:pPr/>
              <a:t>10</a:t>
            </a:fld>
            <a:endParaRPr lang="en-US"/>
          </a:p>
        </p:txBody>
      </p:sp>
      <p:pic>
        <p:nvPicPr>
          <p:cNvPr id="54276" name="Content Placeholder 3" descr="DSCN4685 (Large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28750"/>
            <a:ext cx="4568825" cy="3427413"/>
          </a:xfrm>
        </p:spPr>
      </p:pic>
      <p:pic>
        <p:nvPicPr>
          <p:cNvPr id="54277" name="Content Placeholder 6" descr="DSCN4684 (Large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428750"/>
            <a:ext cx="4543425" cy="3408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777493"/>
              </p:ext>
            </p:extLst>
          </p:nvPr>
        </p:nvGraphicFramePr>
        <p:xfrm>
          <a:off x="401638" y="1295400"/>
          <a:ext cx="8110537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Worksheet" r:id="rId4" imgW="8404927" imgH="4899714" progId="Excel.Sheet.8">
                  <p:embed/>
                </p:oleObj>
              </mc:Choice>
              <mc:Fallback>
                <p:oleObj name="Worksheet" r:id="rId4" imgW="8404927" imgH="4899714" progId="Excel.Sheet.8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1295400"/>
                        <a:ext cx="8110537" cy="472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smtClean="0"/>
              <a:t>Data logging information from site</a:t>
            </a:r>
          </a:p>
        </p:txBody>
      </p:sp>
      <p:sp>
        <p:nvSpPr>
          <p:cNvPr id="40964" name="Plassholder for lysbildenumm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B6107C-3010-42C6-B4AF-1E3610075009}" type="slidenum">
              <a:rPr lang="he-IL"/>
              <a:pPr/>
              <a:t>11</a:t>
            </a:fld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965200" y="4089400"/>
            <a:ext cx="7188200" cy="2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901700" y="4597400"/>
            <a:ext cx="7188200" cy="254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2476500" y="1943100"/>
            <a:ext cx="12700" cy="34671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062" name="AutoShape 14"/>
          <p:cNvSpPr>
            <a:spLocks/>
          </p:cNvSpPr>
          <p:nvPr/>
        </p:nvSpPr>
        <p:spPr bwMode="auto">
          <a:xfrm>
            <a:off x="533400" y="1447800"/>
            <a:ext cx="2146300" cy="368300"/>
          </a:xfrm>
          <a:prstGeom prst="borderCallout1">
            <a:avLst>
              <a:gd name="adj1" fmla="val 120690"/>
              <a:gd name="adj2" fmla="val 94676"/>
              <a:gd name="adj3" fmla="val 254093"/>
              <a:gd name="adj4" fmla="val 9485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Calibri" pitchFamily="34" charset="0"/>
              </a:rPr>
              <a:t>Stabilizing period</a:t>
            </a:r>
          </a:p>
        </p:txBody>
      </p:sp>
      <p:sp>
        <p:nvSpPr>
          <p:cNvPr id="2063" name="AutoShape 15"/>
          <p:cNvSpPr>
            <a:spLocks/>
          </p:cNvSpPr>
          <p:nvPr/>
        </p:nvSpPr>
        <p:spPr bwMode="auto">
          <a:xfrm>
            <a:off x="3975100" y="2425700"/>
            <a:ext cx="2108200" cy="609600"/>
          </a:xfrm>
          <a:prstGeom prst="borderCallout1">
            <a:avLst>
              <a:gd name="adj1" fmla="val 18750"/>
              <a:gd name="adj2" fmla="val -3616"/>
              <a:gd name="adj3" fmla="val 272917"/>
              <a:gd name="adj4" fmla="val -4218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Calibri" pitchFamily="34" charset="0"/>
              </a:rPr>
              <a:t>Critical stage.</a:t>
            </a:r>
          </a:p>
          <a:p>
            <a:r>
              <a:rPr lang="en-US" sz="1200">
                <a:latin typeface="Calibri" pitchFamily="34" charset="0"/>
              </a:rPr>
              <a:t>Initial  67 days: dose maintained above 250 mJ/cm</a:t>
            </a:r>
            <a:r>
              <a:rPr lang="en-US" sz="1200" baseline="30000">
                <a:latin typeface="Calibri" pitchFamily="34" charset="0"/>
              </a:rPr>
              <a:t>2</a:t>
            </a: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6388100" y="1714500"/>
            <a:ext cx="12700" cy="34671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065" name="AutoShape 17"/>
          <p:cNvSpPr>
            <a:spLocks/>
          </p:cNvSpPr>
          <p:nvPr/>
        </p:nvSpPr>
        <p:spPr bwMode="auto">
          <a:xfrm>
            <a:off x="6400800" y="1447800"/>
            <a:ext cx="2108200" cy="609600"/>
          </a:xfrm>
          <a:prstGeom prst="borderCallout1">
            <a:avLst>
              <a:gd name="adj1" fmla="val 18750"/>
              <a:gd name="adj2" fmla="val 103616"/>
              <a:gd name="adj3" fmla="val 19528"/>
              <a:gd name="adj4" fmla="val 102921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Calibri" pitchFamily="34" charset="0"/>
              </a:rPr>
              <a:t>Final 19 days: dose maintained above 150 mJ/cm</a:t>
            </a:r>
            <a:r>
              <a:rPr lang="en-US" sz="1200" baseline="30000">
                <a:latin typeface="Calibri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5900" y="1428690"/>
            <a:ext cx="35687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Flow Vs. UV </a:t>
            </a:r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dose and fry weight</a:t>
            </a: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5410200"/>
            <a:ext cx="2514600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Days of cultivation</a:t>
            </a:r>
            <a:endParaRPr lang="en-US" sz="1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026905" y="3488695"/>
            <a:ext cx="2514600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Weight</a:t>
            </a:r>
            <a:endParaRPr lang="en-US" sz="1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04863" y="1633538"/>
          <a:ext cx="7496175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Gráfico" r:id="rId4" imgW="7496175" imgH="4048125" progId="Excel.Sheet.8">
                  <p:embed/>
                </p:oleObj>
              </mc:Choice>
              <mc:Fallback>
                <p:oleObj name="Gráfico" r:id="rId4" imgW="7496175" imgH="4048125" progId="Excel.Sheet.8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1633538"/>
                        <a:ext cx="7496175" cy="404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smtClean="0"/>
              <a:t>Data logging  information from site: UV Dose Vs. UVT</a:t>
            </a:r>
          </a:p>
        </p:txBody>
      </p:sp>
      <p:sp>
        <p:nvSpPr>
          <p:cNvPr id="4198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43936B-9FD6-403D-BBE6-42E02BB097C8}" type="slidenum">
              <a:rPr lang="he-IL"/>
              <a:pPr/>
              <a:t>12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5791200"/>
            <a:ext cx="7162800" cy="307975"/>
          </a:xfrm>
          <a:prstGeom prst="rect">
            <a:avLst/>
          </a:prstGeom>
          <a:solidFill>
            <a:srgbClr val="A3A3E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UV dose levers are kept above the required dose levels in spite of UVT changes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1764268"/>
            <a:ext cx="35687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UV dose Vs. UV Transmittance</a:t>
            </a: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798305" y="3488695"/>
            <a:ext cx="2514600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UV Transmittance</a:t>
            </a:r>
            <a:endParaRPr lang="en-US" sz="1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029200"/>
            <a:ext cx="2514600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Days of cultivation</a:t>
            </a:r>
            <a:endParaRPr lang="en-US" sz="11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69422"/>
              </p:ext>
            </p:extLst>
          </p:nvPr>
        </p:nvGraphicFramePr>
        <p:xfrm>
          <a:off x="676275" y="962025"/>
          <a:ext cx="7753350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Gráfico" r:id="rId4" imgW="7753350" imgH="5391150" progId="Excel.Sheet.8">
                  <p:embed/>
                </p:oleObj>
              </mc:Choice>
              <mc:Fallback>
                <p:oleObj name="Gráfico" r:id="rId4" imgW="7753350" imgH="5391150" progId="Excel.Sheet.8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962025"/>
                        <a:ext cx="7753350" cy="539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Data </a:t>
            </a:r>
            <a:r>
              <a:rPr lang="es-ES" sz="2000" dirty="0" err="1" smtClean="0"/>
              <a:t>logging</a:t>
            </a:r>
            <a:r>
              <a:rPr lang="es-ES" sz="2000" dirty="0" smtClean="0"/>
              <a:t> </a:t>
            </a:r>
            <a:r>
              <a:rPr lang="es-ES" sz="2000" dirty="0" err="1" smtClean="0"/>
              <a:t>information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site</a:t>
            </a:r>
            <a:r>
              <a:rPr lang="es-ES" sz="2000" dirty="0" smtClean="0"/>
              <a:t>: </a:t>
            </a:r>
            <a:r>
              <a:rPr lang="es-ES" sz="2000" dirty="0" err="1" smtClean="0"/>
              <a:t>Flow</a:t>
            </a:r>
            <a:r>
              <a:rPr lang="es-ES" sz="2000" dirty="0" smtClean="0"/>
              <a:t> Vs. UV </a:t>
            </a:r>
            <a:r>
              <a:rPr lang="es-ES" sz="2000" dirty="0" err="1" smtClean="0"/>
              <a:t>Dose</a:t>
            </a:r>
            <a:endParaRPr lang="es-ES" sz="2000" dirty="0" smtClean="0"/>
          </a:p>
        </p:txBody>
      </p:sp>
      <p:sp>
        <p:nvSpPr>
          <p:cNvPr id="4403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19DF92-FCBB-4E93-85CE-E48CED8134E9}" type="slidenum">
              <a:rPr lang="he-IL"/>
              <a:pPr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1143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1123890"/>
            <a:ext cx="25146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Flow Vs. UV dose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8B6BE9-AAB8-403A-B752-95BE5A712FCA}" type="slidenum">
              <a:rPr lang="en-US"/>
              <a:pPr/>
              <a:t>14</a:t>
            </a:fld>
            <a:endParaRPr lang="en-US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541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838200"/>
            <a:ext cx="48006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76400" y="0"/>
            <a:ext cx="8229600" cy="533400"/>
          </a:xfrm>
          <a:prstGeom prst="rect">
            <a:avLst/>
          </a:prstGeom>
        </p:spPr>
        <p:txBody>
          <a:bodyPr lIns="0" rIns="0" bIns="0"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HOD Systems – IPN Resistivity tests in Atlantium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9"/>
          <p:cNvGrpSpPr>
            <a:grpSpLocks/>
          </p:cNvGrpSpPr>
          <p:nvPr/>
        </p:nvGrpSpPr>
        <p:grpSpPr bwMode="auto">
          <a:xfrm>
            <a:off x="-36513" y="115888"/>
            <a:ext cx="9144001" cy="5951537"/>
            <a:chOff x="0" y="164"/>
            <a:chExt cx="5760" cy="3749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4"/>
              <a:ext cx="5760" cy="3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1" name="Rectangle 6"/>
            <p:cNvSpPr>
              <a:spLocks noChangeArrowheads="1"/>
            </p:cNvSpPr>
            <p:nvPr/>
          </p:nvSpPr>
          <p:spPr bwMode="auto">
            <a:xfrm>
              <a:off x="3833" y="935"/>
              <a:ext cx="131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5062" name="Rectangle 8"/>
            <p:cNvSpPr>
              <a:spLocks noChangeArrowheads="1"/>
            </p:cNvSpPr>
            <p:nvPr/>
          </p:nvSpPr>
          <p:spPr bwMode="auto">
            <a:xfrm>
              <a:off x="839" y="1162"/>
              <a:ext cx="1315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  <p:pic>
        <p:nvPicPr>
          <p:cNvPr id="52229" name="Picture 5" descr="MCWB01753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138613"/>
            <a:ext cx="332263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With ever-growing regulations on inlet and outlet water due to the gradual contamination of the ports and major sea-transportation hubs, your fish are exposed to a variety of threats while being transported to in-land or off-shore facilities. </a:t>
            </a:r>
          </a:p>
          <a:p>
            <a:endParaRPr lang="en-GB" dirty="0" smtClean="0"/>
          </a:p>
          <a:p>
            <a:r>
              <a:rPr lang="en-GB" dirty="0" smtClean="0"/>
              <a:t>A proven </a:t>
            </a:r>
            <a:r>
              <a:rPr lang="en-GB" dirty="0"/>
              <a:t>retrofit-friendly disinfection solution </a:t>
            </a:r>
            <a:endParaRPr lang="en-GB" dirty="0" smtClean="0"/>
          </a:p>
          <a:p>
            <a:r>
              <a:rPr lang="en-GB" dirty="0" smtClean="0"/>
              <a:t>Fully </a:t>
            </a:r>
            <a:r>
              <a:rPr lang="en-GB" dirty="0"/>
              <a:t>complies with the most stringent </a:t>
            </a:r>
            <a:r>
              <a:rPr lang="en-GB" dirty="0" smtClean="0"/>
              <a:t>regulations</a:t>
            </a:r>
          </a:p>
          <a:p>
            <a:r>
              <a:rPr lang="en-GB" dirty="0" smtClean="0"/>
              <a:t>Truly </a:t>
            </a:r>
            <a:r>
              <a:rPr lang="en-GB" dirty="0"/>
              <a:t>committed to your fish welfare on-board.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Our </a:t>
            </a:r>
            <a:r>
              <a:rPr lang="en-GB" dirty="0"/>
              <a:t>unique control and monitoring system data-logs and generates detailed compliance reports of flow, water-quality and delivered dose throughout the entire voyage</a:t>
            </a:r>
            <a:r>
              <a:rPr lang="en-GB" dirty="0" smtClean="0"/>
              <a:t>.</a:t>
            </a:r>
          </a:p>
          <a:p>
            <a:r>
              <a:rPr lang="en-GB" dirty="0" smtClean="0"/>
              <a:t>Whether </a:t>
            </a:r>
            <a:r>
              <a:rPr lang="en-GB" dirty="0"/>
              <a:t>you are a boat owner, fish grower or </a:t>
            </a:r>
            <a:r>
              <a:rPr lang="en-GB" dirty="0" smtClean="0"/>
              <a:t>a regulator</a:t>
            </a:r>
            <a:r>
              <a:rPr lang="en-GB" dirty="0"/>
              <a:t>, </a:t>
            </a:r>
            <a:r>
              <a:rPr lang="en-GB" dirty="0" err="1"/>
              <a:t>Atlantium’s</a:t>
            </a:r>
            <a:r>
              <a:rPr lang="en-GB" dirty="0"/>
              <a:t> Hydro-Optic technology enables you to sleep better at night.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Well-boats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B1DE-1646-46C8-94CC-D3FDE919DC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HOD technology aboard well-boats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F59DC17-7A3C-4070-BF97-31FF6707F9E0}" type="slidenum">
              <a:rPr lang="en-US"/>
              <a:pPr/>
              <a:t>17</a:t>
            </a:fld>
            <a:endParaRPr lang="en-US"/>
          </a:p>
        </p:txBody>
      </p:sp>
      <p:pic>
        <p:nvPicPr>
          <p:cNvPr id="46085" name="Content Placeholder 7" descr="MV Salar 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0100" y="685800"/>
            <a:ext cx="4000500" cy="3003550"/>
          </a:xfrm>
        </p:spPr>
      </p:pic>
      <p:pic>
        <p:nvPicPr>
          <p:cNvPr id="46084" name="Content Placeholder 6" descr="MV Victoria Ph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685800"/>
            <a:ext cx="4724400" cy="3547050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3462" y="3220402"/>
            <a:ext cx="4497138" cy="33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IMG_03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0480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an\Desktop\P1030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75311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HOD technology aboard well-boats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2085AAE-FE96-4CA4-B80F-ED3EDD02900A}" type="slidenum">
              <a:rPr lang="en-US"/>
              <a:pPr/>
              <a:t>18</a:t>
            </a:fld>
            <a:endParaRPr lang="en-US"/>
          </a:p>
        </p:txBody>
      </p:sp>
      <p:pic>
        <p:nvPicPr>
          <p:cNvPr id="49156" name="Picture 1" descr="image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23894" y="762000"/>
            <a:ext cx="3791506" cy="2838450"/>
          </a:xfrm>
        </p:spPr>
      </p:pic>
      <p:pic>
        <p:nvPicPr>
          <p:cNvPr id="49157" name="Picture 2" descr="image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3555420"/>
            <a:ext cx="3810000" cy="28549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DC90248-8AB5-4FBB-A9AC-68F300E9A4AA}" type="slidenum">
              <a:rPr lang="en-US"/>
              <a:pPr/>
              <a:t>19</a:t>
            </a:fld>
            <a:endParaRPr lang="en-US"/>
          </a:p>
        </p:txBody>
      </p:sp>
      <p:sp>
        <p:nvSpPr>
          <p:cNvPr id="5120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HOD technology aboard well-boats</a:t>
            </a:r>
          </a:p>
        </p:txBody>
      </p:sp>
      <p:pic>
        <p:nvPicPr>
          <p:cNvPr id="512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6738" y="838200"/>
            <a:ext cx="7972425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Atlantium’s</a:t>
            </a:r>
            <a:r>
              <a:rPr lang="en-GB" dirty="0"/>
              <a:t> Hydro Optic Disinfection  technology is based on an advanced new-generation of </a:t>
            </a:r>
            <a:r>
              <a:rPr lang="en-GB" b="1" dirty="0"/>
              <a:t>M</a:t>
            </a:r>
            <a:r>
              <a:rPr lang="en-GB" dirty="0"/>
              <a:t>edium-</a:t>
            </a:r>
            <a:r>
              <a:rPr lang="en-GB" b="1" dirty="0"/>
              <a:t>P</a:t>
            </a:r>
            <a:r>
              <a:rPr lang="en-GB" dirty="0"/>
              <a:t>ressure </a:t>
            </a:r>
            <a:r>
              <a:rPr lang="en-GB" b="1" dirty="0"/>
              <a:t>H</a:t>
            </a:r>
            <a:r>
              <a:rPr lang="en-GB" dirty="0"/>
              <a:t>igh-</a:t>
            </a:r>
            <a:r>
              <a:rPr lang="en-GB" b="1" dirty="0"/>
              <a:t>I</a:t>
            </a:r>
            <a:r>
              <a:rPr lang="en-GB" dirty="0"/>
              <a:t>ntensity UV lamps that deliver consistent and accurate UV dose designed to </a:t>
            </a:r>
            <a:r>
              <a:rPr lang="en-US" b="1" dirty="0" smtClean="0">
                <a:solidFill>
                  <a:srgbClr val="FFC000"/>
                </a:solidFill>
              </a:rPr>
              <a:t>guarantee aquaculture facility’s bio-security. </a:t>
            </a:r>
          </a:p>
          <a:p>
            <a:endParaRPr lang="en-US" dirty="0" smtClean="0"/>
          </a:p>
          <a:p>
            <a:r>
              <a:rPr lang="en-US" dirty="0" smtClean="0"/>
              <a:t>With vast experience in the Chilean and Norwegian Salmon market, combating viruses, fungus, algae and a wide variety of bacteria, the </a:t>
            </a:r>
            <a:r>
              <a:rPr lang="en-US" dirty="0" err="1" smtClean="0"/>
              <a:t>Atlantium</a:t>
            </a:r>
            <a:r>
              <a:rPr lang="en-US" dirty="0" smtClean="0"/>
              <a:t> technology has </a:t>
            </a:r>
            <a:r>
              <a:rPr lang="en-US" b="1" dirty="0" smtClean="0">
                <a:solidFill>
                  <a:srgbClr val="FFC000"/>
                </a:solidFill>
              </a:rPr>
              <a:t>proven itself to provide effective and invaluable protection for fish producers.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C000"/>
                </a:solidFill>
              </a:rPr>
              <a:t>HOD technology is applied as primary disinfection </a:t>
            </a:r>
            <a:r>
              <a:rPr lang="en-US" dirty="0" smtClean="0"/>
              <a:t>barrier eliminating the use of ozone or chemicals to </a:t>
            </a:r>
            <a:r>
              <a:rPr lang="en-US" b="1" dirty="0" smtClean="0">
                <a:solidFill>
                  <a:srgbClr val="FFC000"/>
                </a:solidFill>
              </a:rPr>
              <a:t>provide controlled growth environment in the fish tanks. </a:t>
            </a: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Security: the concern of fish-growers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F3916B-79C2-4483-96E9-F361CC1C86B9}" type="slidenum">
              <a:rPr lang="en-US"/>
              <a:pPr/>
              <a:t>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D99F6-0B49-4B98-A21A-700B646D9D2D}" type="slidenum">
              <a:rPr lang="he-IL"/>
              <a:pPr/>
              <a:t>20</a:t>
            </a:fld>
            <a:endParaRPr lang="en-US"/>
          </a:p>
        </p:txBody>
      </p:sp>
      <p:sp>
        <p:nvSpPr>
          <p:cNvPr id="2723843" name="Rectangle 3"/>
          <p:cNvSpPr>
            <a:spLocks noChangeArrowheads="1"/>
          </p:cNvSpPr>
          <p:nvPr/>
        </p:nvSpPr>
        <p:spPr bwMode="auto">
          <a:xfrm>
            <a:off x="0" y="1690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7086599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ATLANTIUM as an efficient burrier…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71438" y="1184275"/>
            <a:ext cx="8986837" cy="54451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>
              <a:solidFill>
                <a:srgbClr val="000066"/>
              </a:solidFill>
              <a:latin typeface="Arial"/>
              <a:cs typeface="Arial"/>
            </a:endParaRPr>
          </a:p>
        </p:txBody>
      </p:sp>
      <p:grpSp>
        <p:nvGrpSpPr>
          <p:cNvPr id="57" name="Group 7"/>
          <p:cNvGrpSpPr/>
          <p:nvPr/>
        </p:nvGrpSpPr>
        <p:grpSpPr>
          <a:xfrm>
            <a:off x="0" y="4024800"/>
            <a:ext cx="5105400" cy="2833200"/>
            <a:chOff x="0" y="0"/>
            <a:chExt cx="9178223" cy="6948000"/>
          </a:xfrm>
        </p:grpSpPr>
        <p:pic>
          <p:nvPicPr>
            <p:cNvPr id="58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 l="16250" t="7000" r="16875" b="12000"/>
            <a:stretch>
              <a:fillRect/>
            </a:stretch>
          </p:blipFill>
          <p:spPr bwMode="auto">
            <a:xfrm>
              <a:off x="0" y="0"/>
              <a:ext cx="9178223" cy="69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Box 3"/>
            <p:cNvSpPr txBox="1">
              <a:spLocks noChangeArrowheads="1"/>
            </p:cNvSpPr>
            <p:nvPr/>
          </p:nvSpPr>
          <p:spPr bwMode="auto">
            <a:xfrm>
              <a:off x="0" y="220712"/>
              <a:ext cx="9106469" cy="90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Surface water – 25.3MGD </a:t>
              </a:r>
              <a:r>
                <a:rPr lang="en-US" b="1" dirty="0">
                  <a:solidFill>
                    <a:schemeClr val="bg1"/>
                  </a:solidFill>
                </a:rPr>
                <a:t>/ </a:t>
              </a:r>
              <a:r>
                <a:rPr lang="en-US" b="1" dirty="0" smtClean="0">
                  <a:solidFill>
                    <a:schemeClr val="bg1"/>
                  </a:solidFill>
                </a:rPr>
                <a:t>4000 m</a:t>
              </a:r>
              <a:r>
                <a:rPr lang="en-US" b="1" baseline="30000" dirty="0" smtClean="0">
                  <a:solidFill>
                    <a:schemeClr val="bg1"/>
                  </a:solidFill>
                </a:rPr>
                <a:t>3</a:t>
              </a:r>
              <a:r>
                <a:rPr lang="en-US" b="1" dirty="0" smtClean="0">
                  <a:solidFill>
                    <a:schemeClr val="bg1"/>
                  </a:solidFill>
                </a:rPr>
                <a:t>/hr 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-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4029934"/>
            <a:ext cx="4038600" cy="2828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TextBox 3"/>
          <p:cNvSpPr txBox="1">
            <a:spLocks noChangeArrowheads="1"/>
          </p:cNvSpPr>
          <p:nvPr/>
        </p:nvSpPr>
        <p:spPr bwMode="auto">
          <a:xfrm>
            <a:off x="5791200" y="4109591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bg1"/>
                </a:solidFill>
              </a:rPr>
              <a:t>14MGD </a:t>
            </a:r>
            <a:r>
              <a:rPr lang="en-US" b="1" dirty="0">
                <a:solidFill>
                  <a:schemeClr val="bg1"/>
                </a:solidFill>
              </a:rPr>
              <a:t>/ 2250 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en-US" b="1" baseline="30000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/hr </a:t>
            </a:r>
            <a:endParaRPr lang="he-IL" sz="1100" b="1" dirty="0">
              <a:solidFill>
                <a:schemeClr val="bg1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9921" y="898536"/>
            <a:ext cx="4081079" cy="291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 descr="C:\Users\atlant27\AppData\Local\Microsoft\Windows\Temporary Internet Files\Content.Outlook\ZU3222DB\P100028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19600" y="914399"/>
            <a:ext cx="4497591" cy="2890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 marL="342000" indent="-342000">
              <a:spcBef>
                <a:spcPts val="1200"/>
              </a:spcBef>
              <a:buClr>
                <a:srgbClr val="00B0F0"/>
              </a:buClr>
            </a:pP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Increase your water safety</a:t>
            </a:r>
          </a:p>
          <a:p>
            <a:pPr marL="342000" indent="-342000">
              <a:spcBef>
                <a:spcPts val="1200"/>
              </a:spcBef>
              <a:buClr>
                <a:srgbClr val="00B0F0"/>
              </a:buClr>
            </a:pP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your Capital expenses </a:t>
            </a:r>
          </a:p>
          <a:p>
            <a:pPr marL="342000" indent="-342000">
              <a:spcBef>
                <a:spcPts val="1200"/>
              </a:spcBef>
              <a:buClr>
                <a:srgbClr val="00B0F0"/>
              </a:buClr>
            </a:pP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your Operational Expenses</a:t>
            </a:r>
            <a:endParaRPr lang="en-US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000" indent="-342000">
              <a:buClr>
                <a:schemeClr val="accent2"/>
              </a:buClr>
            </a:pPr>
            <a:endParaRPr lang="en-US" dirty="0" smtClean="0">
              <a:cs typeface="David" pitchFamily="34" charset="-79"/>
            </a:endParaRPr>
          </a:p>
          <a:p>
            <a:pPr marL="342000" indent="-342000">
              <a:buClr>
                <a:schemeClr val="accent2"/>
              </a:buClr>
            </a:pPr>
            <a:endParaRPr lang="en-US" sz="1000" dirty="0" smtClean="0"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11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\\FILESRV\users\ytzhakr\My Documents\Sales\Singapore\RWS\Pics 1106\SDC11575 (Larg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"/>
            <a:ext cx="4191000" cy="3143250"/>
          </a:xfrm>
          <a:prstGeom prst="rect">
            <a:avLst/>
          </a:prstGeom>
          <a:noFill/>
        </p:spPr>
      </p:pic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D99F6-0B49-4B98-A21A-700B646D9D2D}" type="slidenum">
              <a:rPr lang="he-IL"/>
              <a:pPr/>
              <a:t>21</a:t>
            </a:fld>
            <a:endParaRPr lang="en-US"/>
          </a:p>
        </p:txBody>
      </p:sp>
      <p:sp>
        <p:nvSpPr>
          <p:cNvPr id="2723843" name="Rectangle 3"/>
          <p:cNvSpPr>
            <a:spLocks noChangeArrowheads="1"/>
          </p:cNvSpPr>
          <p:nvPr/>
        </p:nvSpPr>
        <p:spPr bwMode="auto">
          <a:xfrm>
            <a:off x="0" y="1690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2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7086599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Santosa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Aquarium choose Atlantium…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71438" y="1184275"/>
            <a:ext cx="8986837" cy="54451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61" name="TextBox 3"/>
          <p:cNvSpPr txBox="1">
            <a:spLocks noChangeArrowheads="1"/>
          </p:cNvSpPr>
          <p:nvPr/>
        </p:nvSpPr>
        <p:spPr bwMode="auto">
          <a:xfrm>
            <a:off x="5791200" y="4109591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bg1"/>
                </a:solidFill>
              </a:rPr>
              <a:t>14MGD </a:t>
            </a:r>
            <a:r>
              <a:rPr lang="en-US" b="1" dirty="0">
                <a:solidFill>
                  <a:schemeClr val="bg1"/>
                </a:solidFill>
              </a:rPr>
              <a:t>/ 2250 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r>
              <a:rPr lang="en-US" b="1" baseline="30000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/hr </a:t>
            </a:r>
            <a:endParaRPr lang="he-IL" sz="11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\\FILESRV\users\ytzhakr\My Documents\Sales\Singapore\RWS\Pics 1106\SDC11528 (Larg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\\FILESRV\users\ytzhakr\My Documents\Sales\Singapore\RWS\Pics 1106\SDC11518 (Large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81400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2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1" smtClean="0"/>
              <a:t>HOD Technology: Over 60 Protected Patents</a:t>
            </a:r>
            <a:endParaRPr lang="en-US" smtClean="0"/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A357A42-07AE-47EA-AA74-DB24E8D9DAF2}" type="slidenum">
              <a:rPr lang="en-US"/>
              <a:pPr/>
              <a:t>22</a:t>
            </a:fld>
            <a:endParaRPr lang="en-US"/>
          </a:p>
        </p:txBody>
      </p:sp>
      <p:pic>
        <p:nvPicPr>
          <p:cNvPr id="15364" name="Picture 2" descr="rz300_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2763" y="1409700"/>
            <a:ext cx="808037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Hydro-Optic Disinfection – Product Lines</a:t>
            </a:r>
          </a:p>
        </p:txBody>
      </p:sp>
      <p:pic>
        <p:nvPicPr>
          <p:cNvPr id="563202" name="Picture 2" descr="P:\Marketing\Marketing Tools\Source Files\PICTURES\RZ300 latest model (ballast)\RZ300\rz300 latest web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5070" y="4284136"/>
            <a:ext cx="4329114" cy="20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03" name="Picture 3" descr="P:\Marketing\Marketing Tools\Source Files\PICTURES\RZ163 latest model (ballast)\rz16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195" y="2475313"/>
            <a:ext cx="3522131" cy="16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04" name="Picture 4" descr="P:\Marketing\Marketing Tools\Source Files\PICTURES\RZ104 latest model (ballast)\rz104 small pr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702" y="1063800"/>
            <a:ext cx="2631365" cy="108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2057397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RZ104-11</a:t>
            </a:r>
            <a:endParaRPr lang="en-US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4678" y="383649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RZ163-12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1632" y="6104459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RZ300-14</a:t>
            </a:r>
            <a:endParaRPr lang="en-US" dirty="0">
              <a:latin typeface="+mn-lt"/>
            </a:endParaRP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4425" y="6553200"/>
            <a:ext cx="381000" cy="228600"/>
          </a:xfrm>
        </p:spPr>
        <p:txBody>
          <a:bodyPr/>
          <a:lstStyle/>
          <a:p>
            <a:pPr>
              <a:defRPr/>
            </a:pPr>
            <a:fld id="{3D9F4A3A-5CDF-499B-94A4-66D9F63EC7A5}" type="slidenum">
              <a:rPr lang="he-IL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63206" name="Picture 6" descr="P:\Marketing\Marketing Tools\Source Files\PICTURES\RZ300 latest model (ballast)\Inside view\inside purple 4 lamps we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333" y="2720026"/>
            <a:ext cx="2870200" cy="282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3092" y="1191672"/>
            <a:ext cx="273344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Modular Systems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3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A6969C-E889-4DA3-A690-D74C281195AE}" type="slidenum">
              <a:rPr lang="he-IL"/>
              <a:pPr/>
              <a:t>24</a:t>
            </a:fld>
            <a:endParaRPr lang="en-US"/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1857375"/>
            <a:ext cx="8712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4803775" y="3221038"/>
            <a:ext cx="4149725" cy="841375"/>
          </a:xfrm>
          <a:prstGeom prst="rect">
            <a:avLst/>
          </a:prstGeom>
          <a:solidFill>
            <a:srgbClr val="0066FF">
              <a:alpha val="4196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he-IL" sz="2000"/>
          </a:p>
        </p:txBody>
      </p:sp>
      <p:grpSp>
        <p:nvGrpSpPr>
          <p:cNvPr id="2" name="Group 8"/>
          <p:cNvGrpSpPr/>
          <p:nvPr/>
        </p:nvGrpSpPr>
        <p:grpSpPr>
          <a:xfrm>
            <a:off x="4550735" y="3141497"/>
            <a:ext cx="128786" cy="1016311"/>
            <a:chOff x="4550735" y="3141497"/>
            <a:chExt cx="128786" cy="1016311"/>
          </a:xfrm>
          <a:solidFill>
            <a:srgbClr val="9900CC"/>
          </a:solidFill>
        </p:grpSpPr>
        <p:sp>
          <p:nvSpPr>
            <p:cNvPr id="6" name="Rounded Rectangle 5"/>
            <p:cNvSpPr/>
            <p:nvPr/>
          </p:nvSpPr>
          <p:spPr bwMode="auto">
            <a:xfrm>
              <a:off x="4550735" y="3232298"/>
              <a:ext cx="127591" cy="83997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/>
            <a:lstStyle/>
            <a:p>
              <a:pPr eaLnBrk="0" hangingPunct="0">
                <a:defRPr/>
              </a:pPr>
              <a:endParaRPr lang="he-IL" sz="20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 bwMode="auto">
            <a:xfrm>
              <a:off x="4555171" y="3141497"/>
              <a:ext cx="123416" cy="100977"/>
            </a:xfrm>
            <a:prstGeom prst="triangl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/>
            <a:lstStyle/>
            <a:p>
              <a:pPr eaLnBrk="0" hangingPunct="0">
                <a:defRPr/>
              </a:pPr>
              <a:endParaRPr lang="he-IL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 rot="10800000" flipH="1">
              <a:off x="4556105" y="4056831"/>
              <a:ext cx="123416" cy="100977"/>
            </a:xfrm>
            <a:prstGeom prst="triangl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/>
            <a:lstStyle/>
            <a:p>
              <a:pPr eaLnBrk="0" hangingPunct="0">
                <a:defRPr/>
              </a:pPr>
              <a:endParaRPr lang="he-IL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335" name="Rectangle 334"/>
          <p:cNvSpPr>
            <a:spLocks noChangeArrowheads="1"/>
          </p:cNvSpPr>
          <p:nvPr/>
        </p:nvSpPr>
        <p:spPr bwMode="auto">
          <a:xfrm>
            <a:off x="4794250" y="3224213"/>
            <a:ext cx="4179888" cy="8556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B514A6">
                  <a:alpha val="7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  <a:endParaRPr lang="he-IL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276225" y="3221038"/>
            <a:ext cx="4148138" cy="842962"/>
          </a:xfrm>
          <a:prstGeom prst="rect">
            <a:avLst/>
          </a:prstGeom>
          <a:solidFill>
            <a:srgbClr val="0066FF">
              <a:alpha val="4196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he-IL" sz="2000"/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4667250" y="3214688"/>
            <a:ext cx="4111625" cy="869950"/>
            <a:chOff x="4667416" y="1902580"/>
            <a:chExt cx="4111840" cy="868683"/>
          </a:xfrm>
        </p:grpSpPr>
        <p:grpSp>
          <p:nvGrpSpPr>
            <p:cNvPr id="17600" name="Group 293"/>
            <p:cNvGrpSpPr>
              <a:grpSpLocks/>
            </p:cNvGrpSpPr>
            <p:nvPr/>
          </p:nvGrpSpPr>
          <p:grpSpPr bwMode="auto">
            <a:xfrm>
              <a:off x="4674671" y="1902580"/>
              <a:ext cx="4104585" cy="868683"/>
              <a:chOff x="4827177" y="4286480"/>
              <a:chExt cx="4104585" cy="868683"/>
            </a:xfrm>
          </p:grpSpPr>
          <p:grpSp>
            <p:nvGrpSpPr>
              <p:cNvPr id="17602" name="Group 283"/>
              <p:cNvGrpSpPr>
                <a:grpSpLocks/>
              </p:cNvGrpSpPr>
              <p:nvPr/>
            </p:nvGrpSpPr>
            <p:grpSpPr bwMode="auto">
              <a:xfrm flipV="1">
                <a:off x="4830987" y="4718544"/>
                <a:ext cx="4100775" cy="436619"/>
                <a:chOff x="4678587" y="3209664"/>
                <a:chExt cx="4100775" cy="436619"/>
              </a:xfrm>
            </p:grpSpPr>
            <p:cxnSp>
              <p:nvCxnSpPr>
                <p:cNvPr id="285" name="Straight Arrow Connector 284"/>
                <p:cNvCxnSpPr/>
                <p:nvPr/>
              </p:nvCxnSpPr>
              <p:spPr bwMode="auto">
                <a:xfrm flipV="1">
                  <a:off x="4689748" y="3231857"/>
                  <a:ext cx="3062449" cy="410564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Arrow Connector 285"/>
                <p:cNvCxnSpPr/>
                <p:nvPr/>
              </p:nvCxnSpPr>
              <p:spPr bwMode="auto">
                <a:xfrm flipV="1">
                  <a:off x="4681810" y="3365012"/>
                  <a:ext cx="4097552" cy="277408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Arrow Connector 286"/>
                <p:cNvCxnSpPr/>
                <p:nvPr/>
              </p:nvCxnSpPr>
              <p:spPr bwMode="auto">
                <a:xfrm flipV="1">
                  <a:off x="4678635" y="3211250"/>
                  <a:ext cx="973188" cy="434341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Arrow Connector 287"/>
                <p:cNvCxnSpPr/>
                <p:nvPr/>
              </p:nvCxnSpPr>
              <p:spPr bwMode="auto">
                <a:xfrm flipV="1">
                  <a:off x="4678635" y="3209664"/>
                  <a:ext cx="563592" cy="431171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03" name="Group 288"/>
              <p:cNvGrpSpPr>
                <a:grpSpLocks/>
              </p:cNvGrpSpPr>
              <p:nvPr/>
            </p:nvGrpSpPr>
            <p:grpSpPr bwMode="auto">
              <a:xfrm>
                <a:off x="4827177" y="4286480"/>
                <a:ext cx="4104585" cy="436619"/>
                <a:chOff x="4674777" y="3209664"/>
                <a:chExt cx="4104585" cy="436619"/>
              </a:xfrm>
            </p:grpSpPr>
            <p:cxnSp>
              <p:nvCxnSpPr>
                <p:cNvPr id="290" name="Straight Arrow Connector 289"/>
                <p:cNvCxnSpPr/>
                <p:nvPr/>
              </p:nvCxnSpPr>
              <p:spPr bwMode="auto">
                <a:xfrm flipV="1">
                  <a:off x="4689748" y="3231857"/>
                  <a:ext cx="3062448" cy="410563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Arrow Connector 290"/>
                <p:cNvCxnSpPr/>
                <p:nvPr/>
              </p:nvCxnSpPr>
              <p:spPr bwMode="auto">
                <a:xfrm flipV="1">
                  <a:off x="4681810" y="3365012"/>
                  <a:ext cx="4097552" cy="277407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Arrow Connector 291"/>
                <p:cNvCxnSpPr/>
                <p:nvPr/>
              </p:nvCxnSpPr>
              <p:spPr bwMode="auto">
                <a:xfrm flipV="1">
                  <a:off x="4678635" y="3211249"/>
                  <a:ext cx="973188" cy="434341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Arrow Connector 292"/>
                <p:cNvCxnSpPr/>
                <p:nvPr/>
              </p:nvCxnSpPr>
              <p:spPr bwMode="auto">
                <a:xfrm flipV="1">
                  <a:off x="4675460" y="3209664"/>
                  <a:ext cx="563592" cy="431171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8" name="Straight Arrow Connector 77"/>
            <p:cNvCxnSpPr/>
            <p:nvPr/>
          </p:nvCxnSpPr>
          <p:spPr bwMode="auto">
            <a:xfrm flipV="1">
              <a:off x="4667416" y="2336922"/>
              <a:ext cx="4102315" cy="0"/>
            </a:xfrm>
            <a:prstGeom prst="straightConnector1">
              <a:avLst/>
            </a:prstGeom>
            <a:ln>
              <a:solidFill>
                <a:srgbClr val="9900CC"/>
              </a:solidFill>
              <a:headEnd type="none" w="med" len="med"/>
              <a:tailEnd type="stealt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92" name="Straight Arrow Connector 91"/>
          <p:cNvCxnSpPr/>
          <p:nvPr/>
        </p:nvCxnSpPr>
        <p:spPr bwMode="auto">
          <a:xfrm flipV="1">
            <a:off x="6891338" y="3641725"/>
            <a:ext cx="2078037" cy="430213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" idx="3"/>
          </p:cNvCxnSpPr>
          <p:nvPr/>
        </p:nvCxnSpPr>
        <p:spPr bwMode="auto">
          <a:xfrm flipV="1">
            <a:off x="4678363" y="3213100"/>
            <a:ext cx="2111375" cy="446088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 bwMode="auto">
          <a:xfrm>
            <a:off x="6877050" y="3214688"/>
            <a:ext cx="2076450" cy="430212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 bwMode="auto">
          <a:xfrm>
            <a:off x="4676775" y="3638550"/>
            <a:ext cx="974725" cy="436563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 bwMode="auto">
          <a:xfrm rot="10800000" flipV="1">
            <a:off x="5740400" y="3217863"/>
            <a:ext cx="1924050" cy="852487"/>
          </a:xfrm>
          <a:prstGeom prst="straightConnector1">
            <a:avLst/>
          </a:prstGeom>
          <a:ln>
            <a:solidFill>
              <a:srgbClr val="9900CC"/>
            </a:solidFill>
            <a:headEnd type="stealth" w="med" len="med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 bwMode="auto">
          <a:xfrm>
            <a:off x="7748588" y="3214688"/>
            <a:ext cx="1109662" cy="522287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0800000">
            <a:off x="5734050" y="3221038"/>
            <a:ext cx="1924050" cy="852487"/>
          </a:xfrm>
          <a:prstGeom prst="straightConnector1">
            <a:avLst/>
          </a:prstGeom>
          <a:ln>
            <a:solidFill>
              <a:srgbClr val="9900CC"/>
            </a:solidFill>
            <a:headEnd type="stealth" w="med" len="med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V="1">
            <a:off x="7740650" y="3554413"/>
            <a:ext cx="1111250" cy="523875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 bwMode="auto">
          <a:xfrm rot="5400000" flipH="1" flipV="1">
            <a:off x="7423151" y="3224212"/>
            <a:ext cx="881062" cy="836613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 bwMode="auto">
          <a:xfrm>
            <a:off x="8356600" y="3214688"/>
            <a:ext cx="508000" cy="415925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/>
          <p:nvPr/>
        </p:nvCxnSpPr>
        <p:spPr bwMode="auto">
          <a:xfrm>
            <a:off x="4676775" y="3644900"/>
            <a:ext cx="563563" cy="430213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/>
          <p:nvPr/>
        </p:nvCxnSpPr>
        <p:spPr bwMode="auto">
          <a:xfrm rot="5400000" flipH="1" flipV="1">
            <a:off x="5322094" y="3236119"/>
            <a:ext cx="850900" cy="814388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/>
          <p:nvPr/>
        </p:nvCxnSpPr>
        <p:spPr bwMode="auto">
          <a:xfrm>
            <a:off x="6249988" y="3209925"/>
            <a:ext cx="1119187" cy="868363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7416801" y="3230562"/>
            <a:ext cx="881062" cy="836613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flipV="1">
            <a:off x="8350250" y="3660775"/>
            <a:ext cx="508000" cy="417513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V="1">
            <a:off x="6243638" y="3213100"/>
            <a:ext cx="1119187" cy="868363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rot="16200000" flipH="1">
            <a:off x="5315744" y="3240881"/>
            <a:ext cx="850900" cy="814388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 bwMode="auto">
          <a:xfrm flipV="1">
            <a:off x="4678363" y="3282950"/>
            <a:ext cx="4291012" cy="376238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 bwMode="auto">
          <a:xfrm>
            <a:off x="4692650" y="3640138"/>
            <a:ext cx="2111375" cy="446087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4678363" y="3217863"/>
            <a:ext cx="973137" cy="434975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flipV="1">
            <a:off x="4678363" y="3216275"/>
            <a:ext cx="563562" cy="430213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 bwMode="auto">
          <a:xfrm>
            <a:off x="4684713" y="3641725"/>
            <a:ext cx="4275137" cy="7938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 bwMode="auto">
          <a:xfrm>
            <a:off x="4672013" y="3652838"/>
            <a:ext cx="4291012" cy="374650"/>
          </a:xfrm>
          <a:prstGeom prst="straightConnector1">
            <a:avLst/>
          </a:prstGeom>
          <a:ln>
            <a:solidFill>
              <a:srgbClr val="9900CC"/>
            </a:solidFill>
            <a:headEnd type="none" w="med" len="med"/>
            <a:tailEnd type="stealt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2" name="Group 120"/>
          <p:cNvGrpSpPr>
            <a:grpSpLocks/>
          </p:cNvGrpSpPr>
          <p:nvPr/>
        </p:nvGrpSpPr>
        <p:grpSpPr bwMode="auto">
          <a:xfrm flipH="1">
            <a:off x="434975" y="3217863"/>
            <a:ext cx="4111625" cy="868362"/>
            <a:chOff x="4667416" y="1902580"/>
            <a:chExt cx="4111840" cy="868683"/>
          </a:xfrm>
        </p:grpSpPr>
        <p:grpSp>
          <p:nvGrpSpPr>
            <p:cNvPr id="17588" name="Group 293"/>
            <p:cNvGrpSpPr>
              <a:grpSpLocks/>
            </p:cNvGrpSpPr>
            <p:nvPr/>
          </p:nvGrpSpPr>
          <p:grpSpPr bwMode="auto">
            <a:xfrm>
              <a:off x="4674671" y="1902580"/>
              <a:ext cx="4104585" cy="868683"/>
              <a:chOff x="4827177" y="4286480"/>
              <a:chExt cx="4104585" cy="868683"/>
            </a:xfrm>
          </p:grpSpPr>
          <p:grpSp>
            <p:nvGrpSpPr>
              <p:cNvPr id="17590" name="Group 283"/>
              <p:cNvGrpSpPr>
                <a:grpSpLocks/>
              </p:cNvGrpSpPr>
              <p:nvPr/>
            </p:nvGrpSpPr>
            <p:grpSpPr bwMode="auto">
              <a:xfrm flipV="1">
                <a:off x="4830987" y="4718544"/>
                <a:ext cx="4100775" cy="436619"/>
                <a:chOff x="4678587" y="3209664"/>
                <a:chExt cx="4100775" cy="436619"/>
              </a:xfrm>
            </p:grpSpPr>
            <p:cxnSp>
              <p:nvCxnSpPr>
                <p:cNvPr id="130" name="Straight Arrow Connector 129"/>
                <p:cNvCxnSpPr/>
                <p:nvPr/>
              </p:nvCxnSpPr>
              <p:spPr bwMode="auto">
                <a:xfrm flipV="1">
                  <a:off x="4689748" y="3231897"/>
                  <a:ext cx="3062448" cy="411314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/>
                <p:nvPr/>
              </p:nvCxnSpPr>
              <p:spPr bwMode="auto">
                <a:xfrm flipV="1">
                  <a:off x="4681809" y="3365296"/>
                  <a:ext cx="4097553" cy="277914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/>
                <p:nvPr/>
              </p:nvCxnSpPr>
              <p:spPr bwMode="auto">
                <a:xfrm flipV="1">
                  <a:off x="4678634" y="3211252"/>
                  <a:ext cx="973189" cy="435135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/>
                <p:nvPr/>
              </p:nvCxnSpPr>
              <p:spPr bwMode="auto">
                <a:xfrm flipV="1">
                  <a:off x="4678634" y="3209664"/>
                  <a:ext cx="563593" cy="431959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91" name="Group 288"/>
              <p:cNvGrpSpPr>
                <a:grpSpLocks/>
              </p:cNvGrpSpPr>
              <p:nvPr/>
            </p:nvGrpSpPr>
            <p:grpSpPr bwMode="auto">
              <a:xfrm>
                <a:off x="4827177" y="4286480"/>
                <a:ext cx="4104585" cy="436619"/>
                <a:chOff x="4674777" y="3209664"/>
                <a:chExt cx="4104585" cy="436619"/>
              </a:xfrm>
            </p:grpSpPr>
            <p:cxnSp>
              <p:nvCxnSpPr>
                <p:cNvPr id="126" name="Straight Arrow Connector 125"/>
                <p:cNvCxnSpPr/>
                <p:nvPr/>
              </p:nvCxnSpPr>
              <p:spPr bwMode="auto">
                <a:xfrm flipV="1">
                  <a:off x="4689748" y="3231897"/>
                  <a:ext cx="3062447" cy="411314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/>
                <p:nvPr/>
              </p:nvCxnSpPr>
              <p:spPr bwMode="auto">
                <a:xfrm flipV="1">
                  <a:off x="4681809" y="3365296"/>
                  <a:ext cx="4097553" cy="277914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/>
                <p:cNvCxnSpPr/>
                <p:nvPr/>
              </p:nvCxnSpPr>
              <p:spPr bwMode="auto">
                <a:xfrm flipV="1">
                  <a:off x="4678634" y="3211252"/>
                  <a:ext cx="973189" cy="435135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 bwMode="auto">
                <a:xfrm flipV="1">
                  <a:off x="4675459" y="3209664"/>
                  <a:ext cx="563593" cy="431959"/>
                </a:xfrm>
                <a:prstGeom prst="straightConnector1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stealth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3" name="Straight Arrow Connector 122"/>
            <p:cNvCxnSpPr/>
            <p:nvPr/>
          </p:nvCxnSpPr>
          <p:spPr bwMode="auto">
            <a:xfrm flipV="1">
              <a:off x="4667416" y="2337716"/>
              <a:ext cx="4102315" cy="0"/>
            </a:xfrm>
            <a:prstGeom prst="straightConnector1">
              <a:avLst/>
            </a:prstGeom>
            <a:ln>
              <a:solidFill>
                <a:srgbClr val="9900CC"/>
              </a:solidFill>
              <a:headEnd type="none" w="med" len="med"/>
              <a:tailEnd type="stealt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86" name="Rectangle 185"/>
          <p:cNvSpPr/>
          <p:nvPr/>
        </p:nvSpPr>
        <p:spPr bwMode="auto">
          <a:xfrm>
            <a:off x="4792600" y="3134348"/>
            <a:ext cx="4032000" cy="85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eaLnBrk="0" hangingPunct="0">
              <a:defRPr/>
            </a:pPr>
            <a:endParaRPr lang="he-IL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6" name="Rectangle 335"/>
          <p:cNvSpPr>
            <a:spLocks noChangeArrowheads="1"/>
          </p:cNvSpPr>
          <p:nvPr/>
        </p:nvSpPr>
        <p:spPr bwMode="auto">
          <a:xfrm rot="10800000">
            <a:off x="236538" y="3221038"/>
            <a:ext cx="4181475" cy="8556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B514A6">
                  <a:alpha val="7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  <a:endParaRPr lang="he-IL"/>
          </a:p>
        </p:txBody>
      </p:sp>
      <p:sp>
        <p:nvSpPr>
          <p:cNvPr id="200" name="Rectangle 199"/>
          <p:cNvSpPr/>
          <p:nvPr/>
        </p:nvSpPr>
        <p:spPr bwMode="auto">
          <a:xfrm>
            <a:off x="4790390" y="4088435"/>
            <a:ext cx="4032000" cy="85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eaLnBrk="0" hangingPunct="0">
              <a:defRPr/>
            </a:pPr>
            <a:endParaRPr lang="he-IL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448" name="Rectangle 61"/>
          <p:cNvSpPr>
            <a:spLocks noGrp="1" noChangeArrowheads="1"/>
          </p:cNvSpPr>
          <p:nvPr>
            <p:ph type="title"/>
          </p:nvPr>
        </p:nvSpPr>
        <p:spPr>
          <a:xfrm>
            <a:off x="1641475" y="-76200"/>
            <a:ext cx="6400800" cy="685800"/>
          </a:xfrm>
        </p:spPr>
        <p:txBody>
          <a:bodyPr anchor="t"/>
          <a:lstStyle/>
          <a:p>
            <a:pPr eaLnBrk="1" hangingPunct="1"/>
            <a:r>
              <a:rPr lang="en-US" smtClean="0"/>
              <a:t>Operation principles: </a:t>
            </a:r>
            <a:r>
              <a:rPr lang="en-US" noProof="1" smtClean="0"/>
              <a:t>HOD system cross section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600" smtClean="0"/>
              <a:t>RZ104-11 a member of RZ series HOD system</a:t>
            </a:r>
          </a:p>
        </p:txBody>
      </p:sp>
      <p:sp>
        <p:nvSpPr>
          <p:cNvPr id="202" name="Rectangle 201"/>
          <p:cNvSpPr/>
          <p:nvPr/>
        </p:nvSpPr>
        <p:spPr bwMode="auto">
          <a:xfrm>
            <a:off x="399365" y="3134412"/>
            <a:ext cx="4032000" cy="85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eaLnBrk="0" hangingPunct="0">
              <a:defRPr/>
            </a:pPr>
            <a:endParaRPr lang="he-IL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399365" y="4088435"/>
            <a:ext cx="4032000" cy="85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eaLnBrk="0" hangingPunct="0">
              <a:defRPr/>
            </a:pPr>
            <a:endParaRPr lang="he-IL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rot="5400000" flipH="1">
            <a:off x="6808787" y="3146426"/>
            <a:ext cx="85725" cy="50800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 rot="16200000" flipH="1" flipV="1">
            <a:off x="6754813" y="3149600"/>
            <a:ext cx="88900" cy="47625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 bwMode="auto">
          <a:xfrm rot="5400000" flipH="1">
            <a:off x="7683500" y="3152776"/>
            <a:ext cx="85725" cy="50800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 bwMode="auto">
          <a:xfrm rot="16200000" flipH="1" flipV="1">
            <a:off x="7629526" y="3155950"/>
            <a:ext cx="88900" cy="47625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rot="5400000" flipH="1" flipV="1">
            <a:off x="5618162" y="3152776"/>
            <a:ext cx="85725" cy="50800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16200000" flipH="1">
            <a:off x="5668963" y="3155950"/>
            <a:ext cx="88900" cy="47625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 bwMode="auto">
          <a:xfrm rot="5400000" flipH="1">
            <a:off x="6184900" y="3151188"/>
            <a:ext cx="85725" cy="50800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 bwMode="auto">
          <a:xfrm rot="16200000" flipH="1" flipV="1">
            <a:off x="6130926" y="3154362"/>
            <a:ext cx="88900" cy="47625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 bwMode="auto">
          <a:xfrm rot="5400000" flipH="1">
            <a:off x="8302625" y="3148013"/>
            <a:ext cx="85725" cy="50800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 bwMode="auto">
          <a:xfrm rot="16200000" flipH="1" flipV="1">
            <a:off x="8247063" y="3151187"/>
            <a:ext cx="88900" cy="47625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rot="5400000" flipH="1" flipV="1">
            <a:off x="7339012" y="3154363"/>
            <a:ext cx="85725" cy="50800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rot="16200000" flipH="1">
            <a:off x="7389813" y="3157537"/>
            <a:ext cx="88900" cy="47625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16200000" flipH="1">
            <a:off x="5268913" y="3160712"/>
            <a:ext cx="88900" cy="47625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5218112" y="3157538"/>
            <a:ext cx="85725" cy="50800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 bwMode="auto">
          <a:xfrm rot="16200000" flipH="1">
            <a:off x="5224462" y="4083051"/>
            <a:ext cx="85725" cy="50800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rot="16200000" flipH="1" flipV="1">
            <a:off x="8295481" y="4085432"/>
            <a:ext cx="85725" cy="52388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 bwMode="auto">
          <a:xfrm rot="16200000" flipH="1">
            <a:off x="7346156" y="4087019"/>
            <a:ext cx="84138" cy="50800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 bwMode="auto">
          <a:xfrm rot="16200000" flipH="1">
            <a:off x="5624512" y="4087813"/>
            <a:ext cx="85725" cy="50800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 bwMode="auto">
          <a:xfrm rot="5400000" flipH="1" flipV="1">
            <a:off x="5676901" y="4087812"/>
            <a:ext cx="88900" cy="47625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rot="16200000" flipH="1" flipV="1">
            <a:off x="7677150" y="4087813"/>
            <a:ext cx="85725" cy="50800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 rot="5400000" flipH="1">
            <a:off x="7623176" y="4087812"/>
            <a:ext cx="88900" cy="47625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 bwMode="auto">
          <a:xfrm rot="5400000" flipH="1" flipV="1">
            <a:off x="7397751" y="4086225"/>
            <a:ext cx="88900" cy="47625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 bwMode="auto">
          <a:xfrm rot="5400000" flipH="1" flipV="1">
            <a:off x="5275263" y="4083050"/>
            <a:ext cx="88900" cy="47625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rot="5400000" flipH="1">
            <a:off x="8240713" y="4092575"/>
            <a:ext cx="88900" cy="47625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rot="16200000" flipH="1" flipV="1">
            <a:off x="6178550" y="4089401"/>
            <a:ext cx="85725" cy="50800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rot="5400000" flipH="1">
            <a:off x="6124576" y="4089400"/>
            <a:ext cx="88900" cy="47625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rot="16200000" flipH="1" flipV="1">
            <a:off x="6823075" y="4086226"/>
            <a:ext cx="85725" cy="50800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 rot="5400000" flipH="1">
            <a:off x="6769101" y="4089400"/>
            <a:ext cx="88900" cy="47625"/>
          </a:xfrm>
          <a:prstGeom prst="line">
            <a:avLst/>
          </a:prstGeom>
          <a:ln>
            <a:solidFill>
              <a:srgbClr val="99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7" name="Group 119"/>
          <p:cNvGrpSpPr>
            <a:grpSpLocks/>
          </p:cNvGrpSpPr>
          <p:nvPr/>
        </p:nvGrpSpPr>
        <p:grpSpPr bwMode="auto">
          <a:xfrm flipH="1">
            <a:off x="252413" y="3128963"/>
            <a:ext cx="4297362" cy="1031875"/>
            <a:chOff x="4672146" y="3122947"/>
            <a:chExt cx="4297431" cy="1031428"/>
          </a:xfrm>
        </p:grpSpPr>
        <p:cxnSp>
          <p:nvCxnSpPr>
            <p:cNvPr id="147" name="Straight Connector 146"/>
            <p:cNvCxnSpPr/>
            <p:nvPr/>
          </p:nvCxnSpPr>
          <p:spPr bwMode="auto">
            <a:xfrm rot="16200000" flipH="1">
              <a:off x="5224624" y="4076610"/>
              <a:ext cx="85688" cy="50801"/>
            </a:xfrm>
            <a:prstGeom prst="line">
              <a:avLst/>
            </a:prstGeom>
            <a:ln>
              <a:solidFill>
                <a:srgbClr val="9900CC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7524" name="Group 118"/>
            <p:cNvGrpSpPr>
              <a:grpSpLocks/>
            </p:cNvGrpSpPr>
            <p:nvPr/>
          </p:nvGrpSpPr>
          <p:grpSpPr bwMode="auto">
            <a:xfrm>
              <a:off x="4672146" y="3122947"/>
              <a:ext cx="4297431" cy="1031428"/>
              <a:chOff x="4672146" y="3129297"/>
              <a:chExt cx="4297431" cy="1031428"/>
            </a:xfrm>
          </p:grpSpPr>
          <p:cxnSp>
            <p:nvCxnSpPr>
              <p:cNvPr id="149" name="Straight Connector 148"/>
              <p:cNvCxnSpPr/>
              <p:nvPr/>
            </p:nvCxnSpPr>
            <p:spPr bwMode="auto">
              <a:xfrm rot="16200000" flipH="1" flipV="1">
                <a:off x="8294898" y="4086134"/>
                <a:ext cx="85688" cy="50801"/>
              </a:xfrm>
              <a:prstGeom prst="line">
                <a:avLst/>
              </a:prstGeom>
              <a:ln>
                <a:solidFill>
                  <a:srgbClr val="9900CC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7526" name="Group 117"/>
              <p:cNvGrpSpPr>
                <a:grpSpLocks/>
              </p:cNvGrpSpPr>
              <p:nvPr/>
            </p:nvGrpSpPr>
            <p:grpSpPr bwMode="auto">
              <a:xfrm>
                <a:off x="4672146" y="3129297"/>
                <a:ext cx="4297431" cy="1031428"/>
                <a:chOff x="4672146" y="3122947"/>
                <a:chExt cx="4297431" cy="1031428"/>
              </a:xfrm>
            </p:grpSpPr>
            <p:cxnSp>
              <p:nvCxnSpPr>
                <p:cNvPr id="151" name="Straight Connector 150"/>
                <p:cNvCxnSpPr/>
                <p:nvPr/>
              </p:nvCxnSpPr>
              <p:spPr bwMode="auto">
                <a:xfrm rot="16200000" flipH="1">
                  <a:off x="7346351" y="4080577"/>
                  <a:ext cx="84102" cy="50801"/>
                </a:xfrm>
                <a:prstGeom prst="line">
                  <a:avLst/>
                </a:prstGeom>
                <a:ln>
                  <a:solidFill>
                    <a:srgbClr val="9900CC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7528" name="Group 116"/>
                <p:cNvGrpSpPr>
                  <a:grpSpLocks/>
                </p:cNvGrpSpPr>
                <p:nvPr/>
              </p:nvGrpSpPr>
              <p:grpSpPr bwMode="auto">
                <a:xfrm>
                  <a:off x="4672146" y="3122947"/>
                  <a:ext cx="4297431" cy="1031428"/>
                  <a:chOff x="4672146" y="3122947"/>
                  <a:chExt cx="4297431" cy="1031428"/>
                </a:xfrm>
              </p:grpSpPr>
              <p:cxnSp>
                <p:nvCxnSpPr>
                  <p:cNvPr id="153" name="Straight Arrow Connector 152"/>
                  <p:cNvCxnSpPr/>
                  <p:nvPr/>
                </p:nvCxnSpPr>
                <p:spPr bwMode="auto">
                  <a:xfrm flipV="1">
                    <a:off x="6891507" y="3635487"/>
                    <a:ext cx="2078070" cy="430027"/>
                  </a:xfrm>
                  <a:prstGeom prst="straightConnector1">
                    <a:avLst/>
                  </a:prstGeom>
                  <a:ln>
                    <a:solidFill>
                      <a:srgbClr val="9900CC"/>
                    </a:solidFill>
                    <a:headEnd type="none" w="med" len="med"/>
                    <a:tailEnd type="stealth"/>
                  </a:ln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530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4672146" y="3122947"/>
                    <a:ext cx="4297431" cy="1031428"/>
                    <a:chOff x="4672146" y="3122947"/>
                    <a:chExt cx="4297431" cy="1031428"/>
                  </a:xfrm>
                </p:grpSpPr>
                <p:cxnSp>
                  <p:nvCxnSpPr>
                    <p:cNvPr id="155" name="Straight Arrow Connector 154"/>
                    <p:cNvCxnSpPr/>
                    <p:nvPr/>
                  </p:nvCxnSpPr>
                  <p:spPr bwMode="auto">
                    <a:xfrm flipV="1">
                      <a:off x="4678496" y="3207048"/>
                      <a:ext cx="2111409" cy="445895"/>
                    </a:xfrm>
                    <a:prstGeom prst="straightConnector1">
                      <a:avLst/>
                    </a:prstGeom>
                    <a:ln>
                      <a:solidFill>
                        <a:srgbClr val="9900CC"/>
                      </a:solidFill>
                      <a:headEnd type="none" w="med" len="med"/>
                      <a:tailEnd type="stealth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/>
                    <p:cNvCxnSpPr/>
                    <p:nvPr/>
                  </p:nvCxnSpPr>
                  <p:spPr bwMode="auto">
                    <a:xfrm rot="5400000" flipH="1">
                      <a:off x="6808975" y="3140391"/>
                      <a:ext cx="85688" cy="50801"/>
                    </a:xfrm>
                    <a:prstGeom prst="line">
                      <a:avLst/>
                    </a:prstGeom>
                    <a:ln>
                      <a:solidFill>
                        <a:srgbClr val="9900CC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 bwMode="auto">
                    <a:xfrm rot="16200000" flipH="1" flipV="1">
                      <a:off x="6754998" y="3143564"/>
                      <a:ext cx="88861" cy="47626"/>
                    </a:xfrm>
                    <a:prstGeom prst="line">
                      <a:avLst/>
                    </a:prstGeom>
                    <a:ln>
                      <a:solidFill>
                        <a:srgbClr val="9900CC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Arrow Connector 157"/>
                    <p:cNvCxnSpPr/>
                    <p:nvPr/>
                  </p:nvCxnSpPr>
                  <p:spPr bwMode="auto">
                    <a:xfrm>
                      <a:off x="6877218" y="3208635"/>
                      <a:ext cx="2076483" cy="430026"/>
                    </a:xfrm>
                    <a:prstGeom prst="straightConnector1">
                      <a:avLst/>
                    </a:prstGeom>
                    <a:ln>
                      <a:solidFill>
                        <a:srgbClr val="9900CC"/>
                      </a:solidFill>
                      <a:headEnd type="none" w="med" len="med"/>
                      <a:tailEnd type="stealth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535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72146" y="3124541"/>
                      <a:ext cx="4297431" cy="1029834"/>
                      <a:chOff x="4672146" y="3124541"/>
                      <a:chExt cx="4297431" cy="1029834"/>
                    </a:xfrm>
                  </p:grpSpPr>
                  <p:cxnSp>
                    <p:nvCxnSpPr>
                      <p:cNvPr id="160" name="Straight Arrow Connector 159"/>
                      <p:cNvCxnSpPr/>
                      <p:nvPr/>
                    </p:nvCxnSpPr>
                    <p:spPr bwMode="auto">
                      <a:xfrm>
                        <a:off x="4676908" y="3632313"/>
                        <a:ext cx="973154" cy="436374"/>
                      </a:xfrm>
                      <a:prstGeom prst="straightConnector1">
                        <a:avLst/>
                      </a:prstGeom>
                      <a:ln>
                        <a:solidFill>
                          <a:srgbClr val="9900CC"/>
                        </a:solidFill>
                        <a:headEnd type="none" w="med" len="med"/>
                        <a:tailEnd type="stealth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1" name="Straight Connector 160"/>
                      <p:cNvCxnSpPr/>
                      <p:nvPr/>
                    </p:nvCxnSpPr>
                    <p:spPr bwMode="auto">
                      <a:xfrm rot="16200000" flipH="1">
                        <a:off x="5624681" y="4081370"/>
                        <a:ext cx="85688" cy="50801"/>
                      </a:xfrm>
                      <a:prstGeom prst="line">
                        <a:avLst/>
                      </a:prstGeom>
                      <a:ln>
                        <a:solidFill>
                          <a:srgbClr val="9900CC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Straight Connector 161"/>
                      <p:cNvCxnSpPr/>
                      <p:nvPr/>
                    </p:nvCxnSpPr>
                    <p:spPr bwMode="auto">
                      <a:xfrm rot="5400000" flipH="1" flipV="1">
                        <a:off x="5676275" y="4082164"/>
                        <a:ext cx="88862" cy="46038"/>
                      </a:xfrm>
                      <a:prstGeom prst="line">
                        <a:avLst/>
                      </a:prstGeom>
                      <a:ln>
                        <a:solidFill>
                          <a:srgbClr val="9900CC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Straight Arrow Connector 162"/>
                      <p:cNvCxnSpPr/>
                      <p:nvPr/>
                    </p:nvCxnSpPr>
                    <p:spPr bwMode="auto">
                      <a:xfrm rot="10800000" flipV="1">
                        <a:off x="5740550" y="3211808"/>
                        <a:ext cx="1924081" cy="852118"/>
                      </a:xfrm>
                      <a:prstGeom prst="straightConnector1">
                        <a:avLst/>
                      </a:prstGeom>
                      <a:ln>
                        <a:solidFill>
                          <a:srgbClr val="9900CC"/>
                        </a:solidFill>
                        <a:headEnd type="stealth" w="med" len="med"/>
                        <a:tailEnd type="none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Straight Connector 163"/>
                      <p:cNvCxnSpPr/>
                      <p:nvPr/>
                    </p:nvCxnSpPr>
                    <p:spPr bwMode="auto">
                      <a:xfrm rot="5400000" flipH="1">
                        <a:off x="7683702" y="3146738"/>
                        <a:ext cx="85688" cy="50801"/>
                      </a:xfrm>
                      <a:prstGeom prst="line">
                        <a:avLst/>
                      </a:prstGeom>
                      <a:ln>
                        <a:solidFill>
                          <a:srgbClr val="9900CC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" name="Straight Connector 164"/>
                      <p:cNvCxnSpPr/>
                      <p:nvPr/>
                    </p:nvCxnSpPr>
                    <p:spPr bwMode="auto">
                      <a:xfrm rot="16200000" flipH="1" flipV="1">
                        <a:off x="7629725" y="3149911"/>
                        <a:ext cx="88862" cy="47626"/>
                      </a:xfrm>
                      <a:prstGeom prst="line">
                        <a:avLst/>
                      </a:prstGeom>
                      <a:ln>
                        <a:solidFill>
                          <a:srgbClr val="9900CC"/>
                        </a:solidFill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6" name="Straight Arrow Connector 165"/>
                      <p:cNvCxnSpPr/>
                      <p:nvPr/>
                    </p:nvCxnSpPr>
                    <p:spPr bwMode="auto">
                      <a:xfrm>
                        <a:off x="7747182" y="3207047"/>
                        <a:ext cx="1111268" cy="523648"/>
                      </a:xfrm>
                      <a:prstGeom prst="straightConnector1">
                        <a:avLst/>
                      </a:prstGeom>
                      <a:ln>
                        <a:solidFill>
                          <a:srgbClr val="9900CC"/>
                        </a:solidFill>
                        <a:headEnd type="none" w="med" len="med"/>
                        <a:tailEnd type="stealth"/>
                      </a:ln>
                    </p:spPr>
                    <p:style>
                      <a:lnRef idx="2">
                        <a:schemeClr val="accent5"/>
                      </a:lnRef>
                      <a:fillRef idx="0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7543" name="Group 1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72146" y="3124541"/>
                        <a:ext cx="4297431" cy="1029834"/>
                        <a:chOff x="4672146" y="3124541"/>
                        <a:chExt cx="4297431" cy="1029834"/>
                      </a:xfrm>
                    </p:grpSpPr>
                    <p:cxnSp>
                      <p:nvCxnSpPr>
                        <p:cNvPr id="168" name="Straight Connector 167"/>
                        <p:cNvCxnSpPr/>
                        <p:nvPr/>
                      </p:nvCxnSpPr>
                      <p:spPr bwMode="auto">
                        <a:xfrm rot="5400000" flipH="1" flipV="1">
                          <a:off x="5618330" y="3146738"/>
                          <a:ext cx="85688" cy="50801"/>
                        </a:xfrm>
                        <a:prstGeom prst="line">
                          <a:avLst/>
                        </a:prstGeom>
                        <a:ln>
                          <a:solidFill>
                            <a:srgbClr val="9900CC"/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/>
                        </a:lnRef>
                        <a:fillRef idx="0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" name="Straight Connector 168"/>
                        <p:cNvCxnSpPr/>
                        <p:nvPr/>
                      </p:nvCxnSpPr>
                      <p:spPr bwMode="auto">
                        <a:xfrm rot="16200000" flipH="1">
                          <a:off x="5669131" y="3149911"/>
                          <a:ext cx="88862" cy="47626"/>
                        </a:xfrm>
                        <a:prstGeom prst="line">
                          <a:avLst/>
                        </a:prstGeom>
                        <a:ln>
                          <a:solidFill>
                            <a:srgbClr val="9900CC"/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/>
                        </a:lnRef>
                        <a:fillRef idx="0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" name="Straight Arrow Connector 169"/>
                        <p:cNvCxnSpPr/>
                        <p:nvPr/>
                      </p:nvCxnSpPr>
                      <p:spPr bwMode="auto">
                        <a:xfrm rot="10800000">
                          <a:off x="5734200" y="3214982"/>
                          <a:ext cx="1924081" cy="852118"/>
                        </a:xfrm>
                        <a:prstGeom prst="straightConnector1">
                          <a:avLst/>
                        </a:prstGeom>
                        <a:ln>
                          <a:solidFill>
                            <a:srgbClr val="9900CC"/>
                          </a:solidFill>
                          <a:headEnd type="stealth" w="med" len="med"/>
                          <a:tailEnd type="none"/>
                        </a:ln>
                      </p:spPr>
                      <p:style>
                        <a:lnRef idx="2">
                          <a:schemeClr val="accent5"/>
                        </a:lnRef>
                        <a:fillRef idx="0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1" name="Straight Connector 170"/>
                        <p:cNvCxnSpPr/>
                        <p:nvPr/>
                      </p:nvCxnSpPr>
                      <p:spPr bwMode="auto">
                        <a:xfrm rot="16200000" flipH="1" flipV="1">
                          <a:off x="7677351" y="4081370"/>
                          <a:ext cx="85688" cy="50801"/>
                        </a:xfrm>
                        <a:prstGeom prst="line">
                          <a:avLst/>
                        </a:prstGeom>
                        <a:ln>
                          <a:solidFill>
                            <a:srgbClr val="9900CC"/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/>
                        </a:lnRef>
                        <a:fillRef idx="0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" name="Straight Connector 171"/>
                        <p:cNvCxnSpPr/>
                        <p:nvPr/>
                      </p:nvCxnSpPr>
                      <p:spPr bwMode="auto">
                        <a:xfrm rot="5400000" flipH="1">
                          <a:off x="7623375" y="4081370"/>
                          <a:ext cx="88862" cy="47626"/>
                        </a:xfrm>
                        <a:prstGeom prst="line">
                          <a:avLst/>
                        </a:prstGeom>
                        <a:ln>
                          <a:solidFill>
                            <a:srgbClr val="9900CC"/>
                          </a:solidFill>
                          <a:headEnd type="none" w="med" len="med"/>
                          <a:tailEnd type="none" w="med" len="med"/>
                        </a:ln>
                      </p:spPr>
                      <p:style>
                        <a:lnRef idx="2">
                          <a:schemeClr val="accent2"/>
                        </a:lnRef>
                        <a:fillRef idx="0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3" name="Straight Arrow Connector 172"/>
                        <p:cNvCxnSpPr/>
                        <p:nvPr/>
                      </p:nvCxnSpPr>
                      <p:spPr bwMode="auto">
                        <a:xfrm flipV="1">
                          <a:off x="7740832" y="3548213"/>
                          <a:ext cx="1111268" cy="523648"/>
                        </a:xfrm>
                        <a:prstGeom prst="straightConnector1">
                          <a:avLst/>
                        </a:prstGeom>
                        <a:ln>
                          <a:solidFill>
                            <a:srgbClr val="9900CC"/>
                          </a:solidFill>
                          <a:headEnd type="none" w="med" len="med"/>
                          <a:tailEnd type="stealth"/>
                        </a:ln>
                      </p:spPr>
                      <p:style>
                        <a:lnRef idx="2">
                          <a:schemeClr val="accent5"/>
                        </a:lnRef>
                        <a:fillRef idx="0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7550" name="Group 1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72146" y="3124541"/>
                          <a:ext cx="4297431" cy="1029834"/>
                          <a:chOff x="4672146" y="3124541"/>
                          <a:chExt cx="4297431" cy="1029834"/>
                        </a:xfrm>
                      </p:grpSpPr>
                      <p:cxnSp>
                        <p:nvCxnSpPr>
                          <p:cNvPr id="175" name="Straight Connector 174"/>
                          <p:cNvCxnSpPr/>
                          <p:nvPr/>
                        </p:nvCxnSpPr>
                        <p:spPr bwMode="auto">
                          <a:xfrm rot="5400000" flipH="1">
                            <a:off x="6185078" y="3145151"/>
                            <a:ext cx="85688" cy="50801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9900CC"/>
                            </a:solidFill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1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6" name="Straight Connector 175"/>
                          <p:cNvCxnSpPr/>
                          <p:nvPr/>
                        </p:nvCxnSpPr>
                        <p:spPr bwMode="auto">
                          <a:xfrm rot="16200000" flipH="1" flipV="1">
                            <a:off x="6131101" y="3148324"/>
                            <a:ext cx="88862" cy="4762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9900CC"/>
                            </a:solidFill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1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7" name="Straight Connector 176"/>
                          <p:cNvCxnSpPr/>
                          <p:nvPr/>
                        </p:nvCxnSpPr>
                        <p:spPr bwMode="auto">
                          <a:xfrm rot="5400000" flipH="1" flipV="1">
                            <a:off x="7396359" y="4079784"/>
                            <a:ext cx="88862" cy="4762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9900CC"/>
                            </a:solidFill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1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8" name="Straight Arrow Connector 177"/>
                          <p:cNvCxnSpPr/>
                          <p:nvPr/>
                        </p:nvCxnSpPr>
                        <p:spPr bwMode="auto">
                          <a:xfrm rot="5400000" flipH="1" flipV="1">
                            <a:off x="7422731" y="3217173"/>
                            <a:ext cx="882268" cy="836626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9900CC"/>
                            </a:solidFill>
                            <a:headEnd type="none" w="med" len="med"/>
                            <a:tailEnd type="stealth"/>
                          </a:ln>
                        </p:spPr>
                        <p:style>
                          <a:lnRef idx="2">
                            <a:schemeClr val="accent5"/>
                          </a:lnRef>
                          <a:fillRef idx="0">
                            <a:schemeClr val="accent5"/>
                          </a:fillRef>
                          <a:effectRef idx="1">
                            <a:schemeClr val="accent5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9" name="Straight Connector 178"/>
                          <p:cNvCxnSpPr/>
                          <p:nvPr/>
                        </p:nvCxnSpPr>
                        <p:spPr bwMode="auto">
                          <a:xfrm rot="5400000" flipH="1">
                            <a:off x="8302043" y="3141183"/>
                            <a:ext cx="85688" cy="52389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9900CC"/>
                            </a:solidFill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1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0" name="Straight Connector 179"/>
                          <p:cNvCxnSpPr/>
                          <p:nvPr/>
                        </p:nvCxnSpPr>
                        <p:spPr bwMode="auto">
                          <a:xfrm rot="16200000" flipH="1" flipV="1">
                            <a:off x="8247272" y="3145150"/>
                            <a:ext cx="88862" cy="4762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9900CC"/>
                            </a:solidFill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1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1" name="Straight Arrow Connector 180"/>
                          <p:cNvCxnSpPr/>
                          <p:nvPr/>
                        </p:nvCxnSpPr>
                        <p:spPr bwMode="auto">
                          <a:xfrm>
                            <a:off x="8356792" y="3207047"/>
                            <a:ext cx="508008" cy="417332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9900CC"/>
                            </a:solidFill>
                            <a:headEnd type="none" w="med" len="med"/>
                            <a:tailEnd type="stealth"/>
                          </a:ln>
                        </p:spPr>
                        <p:style>
                          <a:lnRef idx="2">
                            <a:schemeClr val="accent5"/>
                          </a:lnRef>
                          <a:fillRef idx="0">
                            <a:schemeClr val="accent5"/>
                          </a:fillRef>
                          <a:effectRef idx="1">
                            <a:schemeClr val="accent5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2" name="Straight Arrow Connector 181"/>
                          <p:cNvCxnSpPr/>
                          <p:nvPr/>
                        </p:nvCxnSpPr>
                        <p:spPr bwMode="auto">
                          <a:xfrm>
                            <a:off x="4676908" y="3638660"/>
                            <a:ext cx="563572" cy="430027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9900CC"/>
                            </a:solidFill>
                            <a:headEnd type="none" w="med" len="med"/>
                            <a:tailEnd type="stealth"/>
                          </a:ln>
                        </p:spPr>
                        <p:style>
                          <a:lnRef idx="2">
                            <a:schemeClr val="accent5"/>
                          </a:lnRef>
                          <a:fillRef idx="0">
                            <a:schemeClr val="accent5"/>
                          </a:fillRef>
                          <a:effectRef idx="1">
                            <a:schemeClr val="accent5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3" name="Straight Connector 182"/>
                          <p:cNvCxnSpPr/>
                          <p:nvPr/>
                        </p:nvCxnSpPr>
                        <p:spPr bwMode="auto">
                          <a:xfrm rot="5400000" flipH="1" flipV="1">
                            <a:off x="5275425" y="4076610"/>
                            <a:ext cx="88862" cy="4762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9900CC"/>
                            </a:solidFill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2">
                            <a:schemeClr val="accent2"/>
                          </a:lnRef>
                          <a:fillRef idx="0">
                            <a:schemeClr val="accent2"/>
                          </a:fillRef>
                          <a:effectRef idx="1">
                            <a:schemeClr val="accent2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4" name="Straight Arrow Connector 183"/>
                          <p:cNvCxnSpPr/>
                          <p:nvPr/>
                        </p:nvCxnSpPr>
                        <p:spPr bwMode="auto">
                          <a:xfrm rot="5400000" flipH="1" flipV="1">
                            <a:off x="5322428" y="3229873"/>
                            <a:ext cx="850532" cy="814401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9900CC"/>
                            </a:solidFill>
                            <a:headEnd type="none" w="med" len="med"/>
                            <a:tailEnd type="stealth"/>
                          </a:ln>
                        </p:spPr>
                        <p:style>
                          <a:lnRef idx="2">
                            <a:schemeClr val="accent5"/>
                          </a:lnRef>
                          <a:fillRef idx="0">
                            <a:schemeClr val="accent5"/>
                          </a:fillRef>
                          <a:effectRef idx="1">
                            <a:schemeClr val="accent5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5" name="Straight Arrow Connector 184"/>
                          <p:cNvCxnSpPr/>
                          <p:nvPr/>
                        </p:nvCxnSpPr>
                        <p:spPr bwMode="auto">
                          <a:xfrm>
                            <a:off x="6250146" y="3203874"/>
                            <a:ext cx="1119205" cy="867987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9900CC"/>
                            </a:solidFill>
                            <a:headEnd type="none" w="med" len="med"/>
                            <a:tailEnd type="stealth"/>
                          </a:ln>
                        </p:spPr>
                        <p:style>
                          <a:lnRef idx="2">
                            <a:schemeClr val="accent5"/>
                          </a:lnRef>
                          <a:fillRef idx="0">
                            <a:schemeClr val="accent5"/>
                          </a:fillRef>
                          <a:effectRef idx="1">
                            <a:schemeClr val="accent5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7562" name="Group 11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672146" y="3130121"/>
                            <a:ext cx="4297431" cy="1024254"/>
                            <a:chOff x="4672146" y="3130121"/>
                            <a:chExt cx="4297431" cy="1024254"/>
                          </a:xfrm>
                        </p:grpSpPr>
                        <p:cxnSp>
                          <p:nvCxnSpPr>
                            <p:cNvPr id="187" name="Straight Connector 186"/>
                            <p:cNvCxnSpPr/>
                            <p:nvPr/>
                          </p:nvCxnSpPr>
                          <p:spPr bwMode="auto">
                            <a:xfrm rot="5400000" flipH="1" flipV="1">
                              <a:off x="7339208" y="3148325"/>
                              <a:ext cx="85688" cy="50801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9900CC"/>
                              </a:solidFill>
                              <a:headEnd type="none" w="med" len="med"/>
                              <a:tailEnd type="none" w="med" len="med"/>
                            </a:ln>
                          </p:spPr>
                          <p:style>
                            <a:lnRef idx="2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1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8" name="Straight Connector 29"/>
                            <p:cNvCxnSpPr/>
                            <p:nvPr/>
                          </p:nvCxnSpPr>
                          <p:spPr bwMode="auto">
                            <a:xfrm rot="16200000" flipH="1">
                              <a:off x="7390009" y="3151498"/>
                              <a:ext cx="88861" cy="47626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9900CC"/>
                              </a:solidFill>
                              <a:headEnd type="none" w="med" len="med"/>
                              <a:tailEnd type="none" w="med" len="med"/>
                            </a:ln>
                          </p:spPr>
                          <p:style>
                            <a:lnRef idx="2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1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89" name="Straight Arrow Connector 188"/>
                            <p:cNvCxnSpPr/>
                            <p:nvPr/>
                          </p:nvCxnSpPr>
                          <p:spPr bwMode="auto">
                            <a:xfrm rot="16200000" flipH="1">
                              <a:off x="7417175" y="3225901"/>
                              <a:ext cx="880681" cy="836626"/>
                            </a:xfrm>
                            <a:prstGeom prst="straightConnector1">
                              <a:avLst/>
                            </a:prstGeom>
                            <a:ln>
                              <a:solidFill>
                                <a:srgbClr val="9900CC"/>
                              </a:solidFill>
                              <a:headEnd type="none" w="med" len="med"/>
                              <a:tailEnd type="stealth"/>
                            </a:ln>
                          </p:spPr>
                          <p:style>
                            <a:lnRef idx="2">
                              <a:schemeClr val="accent5"/>
                            </a:lnRef>
                            <a:fillRef idx="0">
                              <a:schemeClr val="accent5"/>
                            </a:fillRef>
                            <a:effectRef idx="1">
                              <a:schemeClr val="accent5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0" name="Straight Connector 189"/>
                            <p:cNvCxnSpPr/>
                            <p:nvPr/>
                          </p:nvCxnSpPr>
                          <p:spPr bwMode="auto">
                            <a:xfrm rot="5400000" flipH="1">
                              <a:off x="8240922" y="4086131"/>
                              <a:ext cx="88861" cy="47626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9900CC"/>
                              </a:solidFill>
                              <a:headEnd type="none" w="med" len="med"/>
                              <a:tailEnd type="none" w="med" len="med"/>
                            </a:ln>
                          </p:spPr>
                          <p:style>
                            <a:lnRef idx="2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1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1" name="Straight Arrow Connector 190"/>
                            <p:cNvCxnSpPr/>
                            <p:nvPr/>
                          </p:nvCxnSpPr>
                          <p:spPr bwMode="auto">
                            <a:xfrm flipV="1">
                              <a:off x="8348855" y="3656116"/>
                              <a:ext cx="509595" cy="415745"/>
                            </a:xfrm>
                            <a:prstGeom prst="straightConnector1">
                              <a:avLst/>
                            </a:prstGeom>
                            <a:ln>
                              <a:solidFill>
                                <a:srgbClr val="9900CC"/>
                              </a:solidFill>
                              <a:headEnd type="none" w="med" len="med"/>
                              <a:tailEnd type="stealth"/>
                            </a:ln>
                          </p:spPr>
                          <p:style>
                            <a:lnRef idx="2">
                              <a:schemeClr val="accent5"/>
                            </a:lnRef>
                            <a:fillRef idx="0">
                              <a:schemeClr val="accent5"/>
                            </a:fillRef>
                            <a:effectRef idx="1">
                              <a:schemeClr val="accent5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7568" name="Group 11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672146" y="3133960"/>
                              <a:ext cx="4297431" cy="1017871"/>
                              <a:chOff x="4672146" y="3133960"/>
                              <a:chExt cx="4297431" cy="1017871"/>
                            </a:xfrm>
                          </p:grpSpPr>
                          <p:cxnSp>
                            <p:nvCxnSpPr>
                              <p:cNvPr id="193" name="Straight Connector 192"/>
                              <p:cNvCxnSpPr/>
                              <p:nvPr/>
                            </p:nvCxnSpPr>
                            <p:spPr bwMode="auto">
                              <a:xfrm rot="16200000" flipH="1" flipV="1">
                                <a:off x="6178727" y="4082957"/>
                                <a:ext cx="85688" cy="50801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rgbClr val="9900CC"/>
                                </a:solidFill>
                                <a:headEnd type="none" w="med" len="med"/>
                                <a:tailEnd type="none" w="med" len="med"/>
                              </a:ln>
                            </p:spPr>
                            <p:style>
                              <a:lnRef idx="2">
                                <a:schemeClr val="accent2"/>
                              </a:lnRef>
                              <a:fillRef idx="0">
                                <a:schemeClr val="accent2"/>
                              </a:fillRef>
                              <a:effectRef idx="1">
                                <a:schemeClr val="accent2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94" name="Straight Connector 193"/>
                              <p:cNvCxnSpPr/>
                              <p:nvPr/>
                            </p:nvCxnSpPr>
                            <p:spPr bwMode="auto">
                              <a:xfrm rot="5400000" flipH="1">
                                <a:off x="6124751" y="4082957"/>
                                <a:ext cx="88862" cy="47626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rgbClr val="9900CC"/>
                                </a:solidFill>
                                <a:headEnd type="none" w="med" len="med"/>
                                <a:tailEnd type="none" w="med" len="med"/>
                              </a:ln>
                            </p:spPr>
                            <p:style>
                              <a:lnRef idx="2">
                                <a:schemeClr val="accent2"/>
                              </a:lnRef>
                              <a:fillRef idx="0">
                                <a:schemeClr val="accent2"/>
                              </a:fillRef>
                              <a:effectRef idx="1">
                                <a:schemeClr val="accent2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95" name="Straight Connector 194"/>
                              <p:cNvCxnSpPr/>
                              <p:nvPr/>
                            </p:nvCxnSpPr>
                            <p:spPr bwMode="auto">
                              <a:xfrm rot="16200000" flipH="1">
                                <a:off x="5269075" y="3154671"/>
                                <a:ext cx="88862" cy="47626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rgbClr val="9900CC"/>
                                </a:solidFill>
                                <a:headEnd type="none" w="med" len="med"/>
                                <a:tailEnd type="none" w="med" len="med"/>
                              </a:ln>
                            </p:spPr>
                            <p:style>
                              <a:lnRef idx="2">
                                <a:schemeClr val="accent2"/>
                              </a:lnRef>
                              <a:fillRef idx="0">
                                <a:schemeClr val="accent2"/>
                              </a:fillRef>
                              <a:effectRef idx="1">
                                <a:schemeClr val="accent2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96" name="Straight Arrow Connector 195"/>
                              <p:cNvCxnSpPr/>
                              <p:nvPr/>
                            </p:nvCxnSpPr>
                            <p:spPr bwMode="auto">
                              <a:xfrm flipV="1">
                                <a:off x="6243796" y="3207047"/>
                                <a:ext cx="1119205" cy="867987"/>
                              </a:xfrm>
                              <a:prstGeom prst="straightConnector1">
                                <a:avLst/>
                              </a:prstGeom>
                              <a:ln>
                                <a:solidFill>
                                  <a:srgbClr val="9900CC"/>
                                </a:solidFill>
                                <a:headEnd type="none" w="med" len="med"/>
                                <a:tailEnd type="stealth"/>
                              </a:ln>
                            </p:spPr>
                            <p:style>
                              <a:lnRef idx="2">
                                <a:schemeClr val="accent5"/>
                              </a:lnRef>
                              <a:fillRef idx="0">
                                <a:schemeClr val="accent5"/>
                              </a:fillRef>
                              <a:effectRef idx="1">
                                <a:schemeClr val="accent5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7573" name="Group 10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672146" y="3133961"/>
                                <a:ext cx="4297431" cy="1017870"/>
                                <a:chOff x="4672146" y="3133961"/>
                                <a:chExt cx="4297431" cy="1017870"/>
                              </a:xfrm>
                            </p:grpSpPr>
                            <p:cxnSp>
                              <p:nvCxnSpPr>
                                <p:cNvPr id="198" name="Straight Connector 197"/>
                                <p:cNvCxnSpPr/>
                                <p:nvPr/>
                              </p:nvCxnSpPr>
                              <p:spPr bwMode="auto">
                                <a:xfrm rot="5400000" flipH="1" flipV="1">
                                  <a:off x="5217480" y="3150704"/>
                                  <a:ext cx="85688" cy="52388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9900CC"/>
                                  </a:solidFill>
                                  <a:headEnd type="none" w="med" len="med"/>
                                  <a:tailEnd type="none" w="med" len="med"/>
                                </a:ln>
                              </p:spPr>
                              <p:style>
                                <a:lnRef idx="2">
                                  <a:schemeClr val="accent2"/>
                                </a:lnRef>
                                <a:fillRef idx="0">
                                  <a:schemeClr val="accent2"/>
                                </a:fillRef>
                                <a:effectRef idx="1">
                                  <a:schemeClr val="accent2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99" name="Straight Arrow Connector 198"/>
                                <p:cNvCxnSpPr/>
                                <p:nvPr/>
                              </p:nvCxnSpPr>
                              <p:spPr bwMode="auto">
                                <a:xfrm rot="16200000" flipH="1">
                                  <a:off x="5316078" y="3234633"/>
                                  <a:ext cx="850532" cy="814401"/>
                                </a:xfrm>
                                <a:prstGeom prst="straightConnector1">
                                  <a:avLst/>
                                </a:prstGeom>
                                <a:ln>
                                  <a:solidFill>
                                    <a:srgbClr val="9900CC"/>
                                  </a:solidFill>
                                  <a:headEnd type="none" w="med" len="med"/>
                                  <a:tailEnd type="stealth"/>
                                </a:ln>
                              </p:spPr>
                              <p:style>
                                <a:lnRef idx="2">
                                  <a:schemeClr val="accent5"/>
                                </a:lnRef>
                                <a:fillRef idx="0">
                                  <a:schemeClr val="accent5"/>
                                </a:fillRef>
                                <a:effectRef idx="1">
                                  <a:schemeClr val="accent5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17576" name="Group 10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672146" y="3209664"/>
                                  <a:ext cx="4297431" cy="942167"/>
                                  <a:chOff x="4672146" y="3209664"/>
                                  <a:chExt cx="4297431" cy="942167"/>
                                </a:xfrm>
                              </p:grpSpPr>
                              <p:cxnSp>
                                <p:nvCxnSpPr>
                                  <p:cNvPr id="201" name="Straight Arrow Connector 200"/>
                                  <p:cNvCxnSpPr/>
                                  <p:nvPr/>
                                </p:nvCxnSpPr>
                                <p:spPr bwMode="auto">
                                  <a:xfrm flipV="1">
                                    <a:off x="4678496" y="3276867"/>
                                    <a:ext cx="4291081" cy="376075"/>
                                  </a:xfrm>
                                  <a:prstGeom prst="straightConnector1">
                                    <a:avLst/>
                                  </a:prstGeom>
                                  <a:ln>
                                    <a:solidFill>
                                      <a:srgbClr val="9900CC"/>
                                    </a:solidFill>
                                    <a:headEnd type="none" w="med" len="med"/>
                                    <a:tailEnd type="stealth"/>
                                  </a:ln>
                                </p:spPr>
                                <p:style>
                                  <a:lnRef idx="2">
                                    <a:schemeClr val="accent5"/>
                                  </a:lnRef>
                                  <a:fillRef idx="0">
                                    <a:schemeClr val="accent5"/>
                                  </a:fillRef>
                                  <a:effectRef idx="1">
                                    <a:schemeClr val="accent5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17578" name="Group 107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4672146" y="3209664"/>
                                    <a:ext cx="4291251" cy="942167"/>
                                    <a:chOff x="4672146" y="3209664"/>
                                    <a:chExt cx="4291251" cy="942167"/>
                                  </a:xfrm>
                                </p:grpSpPr>
                                <p:cxnSp>
                                  <p:nvCxnSpPr>
                                    <p:cNvPr id="203" name="Straight Arrow Connector 202"/>
                                    <p:cNvCxnSpPr/>
                                    <p:nvPr/>
                                  </p:nvCxnSpPr>
                                  <p:spPr bwMode="auto">
                                    <a:xfrm>
                                      <a:off x="4692783" y="3633900"/>
                                      <a:ext cx="2111409" cy="445894"/>
                                    </a:xfrm>
                                    <a:prstGeom prst="straightConnector1">
                                      <a:avLst/>
                                    </a:prstGeom>
                                    <a:ln>
                                      <a:solidFill>
                                        <a:srgbClr val="9900CC"/>
                                      </a:solidFill>
                                      <a:headEnd type="none" w="med" len="med"/>
                                      <a:tailEnd type="stealth"/>
                                    </a:ln>
                                  </p:spPr>
                                  <p:style>
                                    <a:lnRef idx="2">
                                      <a:schemeClr val="accent5"/>
                                    </a:lnRef>
                                    <a:fillRef idx="0">
                                      <a:schemeClr val="accent5"/>
                                    </a:fillRef>
                                    <a:effectRef idx="1">
                                      <a:schemeClr val="accent5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204" name="Straight Connector 203"/>
                                    <p:cNvCxnSpPr/>
                                    <p:nvPr/>
                                  </p:nvCxnSpPr>
                                  <p:spPr bwMode="auto">
                                    <a:xfrm rot="16200000" flipH="1" flipV="1">
                                      <a:off x="6823263" y="4079784"/>
                                      <a:ext cx="85688" cy="50801"/>
                                    </a:xfrm>
                                    <a:prstGeom prst="line">
                                      <a:avLst/>
                                    </a:prstGeom>
                                    <a:ln>
                                      <a:solidFill>
                                        <a:srgbClr val="9900CC"/>
                                      </a:solidFill>
                                      <a:headEnd type="none" w="med" len="med"/>
                                      <a:tailEnd type="none" w="med" len="med"/>
                                    </a:ln>
                                  </p:spPr>
                                  <p:style>
                                    <a:lnRef idx="2">
                                      <a:schemeClr val="accent2"/>
                                    </a:lnRef>
                                    <a:fillRef idx="0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205" name="Straight Connector 204"/>
                                    <p:cNvCxnSpPr/>
                                    <p:nvPr/>
                                  </p:nvCxnSpPr>
                                  <p:spPr bwMode="auto">
                                    <a:xfrm rot="5400000" flipH="1">
                                      <a:off x="6769287" y="4082957"/>
                                      <a:ext cx="88862" cy="47626"/>
                                    </a:xfrm>
                                    <a:prstGeom prst="line">
                                      <a:avLst/>
                                    </a:prstGeom>
                                    <a:ln>
                                      <a:solidFill>
                                        <a:srgbClr val="9900CC"/>
                                      </a:solidFill>
                                      <a:headEnd type="none" w="med" len="med"/>
                                      <a:tailEnd type="none" w="med" len="med"/>
                                    </a:ln>
                                  </p:spPr>
                                  <p:style>
                                    <a:lnRef idx="2">
                                      <a:schemeClr val="accent2"/>
                                    </a:lnRef>
                                    <a:fillRef idx="0">
                                      <a:schemeClr val="accent2"/>
                                    </a:fillRef>
                                    <a:effectRef idx="1">
                                      <a:schemeClr val="accent2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grpSp>
                                  <p:nvGrpSpPr>
                                    <p:cNvPr id="17582" name="Group 106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4672146" y="3209664"/>
                                      <a:ext cx="4291251" cy="811746"/>
                                      <a:chOff x="4672146" y="3209664"/>
                                      <a:chExt cx="4291251" cy="811746"/>
                                    </a:xfrm>
                                  </p:grpSpPr>
                                  <p:grpSp>
                                    <p:nvGrpSpPr>
                                      <p:cNvPr id="17583" name="Group 105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4678587" y="3209664"/>
                                        <a:ext cx="4280579" cy="436619"/>
                                        <a:chOff x="4678587" y="3209664"/>
                                        <a:chExt cx="4280579" cy="436619"/>
                                      </a:xfrm>
                                    </p:grpSpPr>
                                    <p:cxnSp>
                                      <p:nvCxnSpPr>
                                        <p:cNvPr id="209" name="Straight Arrow Connector 14"/>
                                        <p:cNvCxnSpPr/>
                                        <p:nvPr/>
                                      </p:nvCxnSpPr>
                                      <p:spPr bwMode="auto">
                                        <a:xfrm flipV="1">
                                          <a:off x="4678496" y="3211808"/>
                                          <a:ext cx="973153" cy="434787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>
                                          <a:solidFill>
                                            <a:srgbClr val="9900CC"/>
                                          </a:solidFill>
                                          <a:headEnd type="none" w="med" len="med"/>
                                          <a:tailEnd type="stealth"/>
                                        </a:ln>
                                      </p:spPr>
                                      <p:style>
                                        <a:lnRef idx="2">
                                          <a:schemeClr val="accent5"/>
                                        </a:lnRef>
                                        <a:fillRef idx="0">
                                          <a:schemeClr val="accent5"/>
                                        </a:fillRef>
                                        <a:effectRef idx="1">
                                          <a:schemeClr val="accent5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10" name="Straight Arrow Connector 209"/>
                                        <p:cNvCxnSpPr/>
                                        <p:nvPr/>
                                      </p:nvCxnSpPr>
                                      <p:spPr bwMode="auto">
                                        <a:xfrm flipV="1">
                                          <a:off x="4678496" y="3210221"/>
                                          <a:ext cx="563571" cy="431613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>
                                          <a:solidFill>
                                            <a:srgbClr val="9900CC"/>
                                          </a:solidFill>
                                          <a:headEnd type="none" w="med" len="med"/>
                                          <a:tailEnd type="stealth"/>
                                        </a:ln>
                                      </p:spPr>
                                      <p:style>
                                        <a:lnRef idx="2">
                                          <a:schemeClr val="accent5"/>
                                        </a:lnRef>
                                        <a:fillRef idx="0">
                                          <a:schemeClr val="accent5"/>
                                        </a:fillRef>
                                        <a:effectRef idx="1">
                                          <a:schemeClr val="accent5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211" name="Straight Arrow Connector 210"/>
                                        <p:cNvCxnSpPr/>
                                        <p:nvPr/>
                                      </p:nvCxnSpPr>
                                      <p:spPr bwMode="auto">
                                        <a:xfrm>
                                          <a:off x="4683258" y="3635487"/>
                                          <a:ext cx="4275207" cy="7935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>
                                          <a:solidFill>
                                            <a:srgbClr val="9900CC"/>
                                          </a:solidFill>
                                          <a:headEnd type="none" w="med" len="med"/>
                                          <a:tailEnd type="stealth"/>
                                        </a:ln>
                                      </p:spPr>
                                      <p:style>
                                        <a:lnRef idx="2">
                                          <a:schemeClr val="accent5"/>
                                        </a:lnRef>
                                        <a:fillRef idx="0">
                                          <a:schemeClr val="accent5"/>
                                        </a:fillRef>
                                        <a:effectRef idx="1">
                                          <a:schemeClr val="accent5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cxnSp>
                                    <p:nvCxnSpPr>
                                      <p:cNvPr id="208" name="Straight Arrow Connector 207"/>
                                      <p:cNvCxnSpPr/>
                                      <p:nvPr/>
                                    </p:nvCxnSpPr>
                                    <p:spPr bwMode="auto">
                                      <a:xfrm>
                                        <a:off x="4672146" y="3646595"/>
                                        <a:ext cx="4291081" cy="374488"/>
                                      </a:xfrm>
                                      <a:prstGeom prst="straightConnector1">
                                        <a:avLst/>
                                      </a:prstGeom>
                                      <a:ln>
                                        <a:solidFill>
                                          <a:srgbClr val="9900CC"/>
                                        </a:solidFill>
                                        <a:headEnd type="none" w="med" len="med"/>
                                        <a:tailEnd type="stealth"/>
                                      </a:ln>
                                    </p:spPr>
                                    <p:style>
                                      <a:lnRef idx="2">
                                        <a:schemeClr val="accent5"/>
                                      </a:lnRef>
                                      <a:fillRef idx="0">
                                        <a:schemeClr val="accent5"/>
                                      </a:fillRef>
                                      <a:effectRef idx="1">
                                        <a:schemeClr val="accent5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75" name="Rectangle 74"/>
          <p:cNvSpPr/>
          <p:nvPr/>
        </p:nvSpPr>
        <p:spPr bwMode="auto">
          <a:xfrm>
            <a:off x="4790567" y="3052525"/>
            <a:ext cx="4166909" cy="169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eaLnBrk="0" hangingPunct="0">
              <a:defRPr/>
            </a:pPr>
            <a:endParaRPr lang="he-IL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792415" y="4077115"/>
            <a:ext cx="4165061" cy="169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eaLnBrk="0" hangingPunct="0">
              <a:defRPr/>
            </a:pPr>
            <a:endParaRPr lang="he-IL" dirty="0"/>
          </a:p>
        </p:txBody>
      </p:sp>
      <p:sp>
        <p:nvSpPr>
          <p:cNvPr id="72" name="Rectangle 71"/>
          <p:cNvSpPr/>
          <p:nvPr/>
        </p:nvSpPr>
        <p:spPr bwMode="auto">
          <a:xfrm>
            <a:off x="283211" y="4082025"/>
            <a:ext cx="4148254" cy="1672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eaLnBrk="0" hangingPunct="0">
              <a:defRPr/>
            </a:pPr>
            <a:endParaRPr lang="he-IL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73412" y="3053604"/>
            <a:ext cx="4148254" cy="1672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eaLnBrk="0" hangingPunct="0">
              <a:defRPr/>
            </a:pPr>
            <a:endParaRPr lang="he-IL" dirty="0"/>
          </a:p>
        </p:txBody>
      </p:sp>
      <p:grpSp>
        <p:nvGrpSpPr>
          <p:cNvPr id="41" name="Group 144"/>
          <p:cNvGrpSpPr>
            <a:grpSpLocks/>
          </p:cNvGrpSpPr>
          <p:nvPr/>
        </p:nvGrpSpPr>
        <p:grpSpPr bwMode="auto">
          <a:xfrm>
            <a:off x="1798638" y="1701800"/>
            <a:ext cx="1346200" cy="1377950"/>
            <a:chOff x="4895850" y="1701800"/>
            <a:chExt cx="1346200" cy="1377950"/>
          </a:xfrm>
        </p:grpSpPr>
        <p:grpSp>
          <p:nvGrpSpPr>
            <p:cNvPr id="17517" name="Group 143"/>
            <p:cNvGrpSpPr>
              <a:grpSpLocks/>
            </p:cNvGrpSpPr>
            <p:nvPr/>
          </p:nvGrpSpPr>
          <p:grpSpPr bwMode="auto">
            <a:xfrm>
              <a:off x="4895850" y="1701800"/>
              <a:ext cx="1339850" cy="273050"/>
              <a:chOff x="4895850" y="1701800"/>
              <a:chExt cx="1339850" cy="273050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4895850" y="1701800"/>
                <a:ext cx="1155700" cy="2730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18000" rIns="18000" anchor="ctr"/>
              <a:lstStyle/>
              <a:p>
                <a:pPr algn="ctr" rtl="1">
                  <a:defRPr/>
                </a:pPr>
                <a:r>
                  <a:rPr lang="en-US" sz="1600" b="1" dirty="0">
                    <a:solidFill>
                      <a:schemeClr val="bg2"/>
                    </a:solidFill>
                  </a:rPr>
                  <a:t>Stainless</a:t>
                </a:r>
                <a:endParaRPr lang="he-IL" sz="1600" b="1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7522" name="Straight Connector 140"/>
              <p:cNvCxnSpPr>
                <a:cxnSpLocks noChangeShapeType="1"/>
              </p:cNvCxnSpPr>
              <p:nvPr/>
            </p:nvCxnSpPr>
            <p:spPr bwMode="auto">
              <a:xfrm>
                <a:off x="6064250" y="1835150"/>
                <a:ext cx="17145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</p:cxnSp>
        </p:grpSp>
        <p:cxnSp>
          <p:nvCxnSpPr>
            <p:cNvPr id="17518" name="Straight Arrow Connector 142"/>
            <p:cNvCxnSpPr>
              <a:cxnSpLocks noChangeShapeType="1"/>
            </p:cNvCxnSpPr>
            <p:nvPr/>
          </p:nvCxnSpPr>
          <p:spPr bwMode="auto">
            <a:xfrm rot="16200000" flipH="1">
              <a:off x="5613400" y="2451100"/>
              <a:ext cx="1250950" cy="6350"/>
            </a:xfrm>
            <a:prstGeom prst="straightConnector1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6" name="Group 89"/>
          <p:cNvGrpSpPr>
            <a:grpSpLocks/>
          </p:cNvGrpSpPr>
          <p:nvPr/>
        </p:nvGrpSpPr>
        <p:grpSpPr bwMode="auto">
          <a:xfrm>
            <a:off x="6335713" y="1693863"/>
            <a:ext cx="2238375" cy="1517650"/>
            <a:chOff x="3060" y="1530"/>
            <a:chExt cx="1410" cy="956"/>
          </a:xfrm>
        </p:grpSpPr>
        <p:sp>
          <p:nvSpPr>
            <p:cNvPr id="343" name="Text Box 90"/>
            <p:cNvSpPr txBox="1">
              <a:spLocks noChangeArrowheads="1"/>
            </p:cNvSpPr>
            <p:nvPr/>
          </p:nvSpPr>
          <p:spPr bwMode="auto">
            <a:xfrm>
              <a:off x="3457" y="1915"/>
              <a:ext cx="1013" cy="18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8000" rIns="18000" anchor="ctr"/>
            <a:lstStyle/>
            <a:p>
              <a:pPr algn="ctr" rtl="1">
                <a:defRPr/>
              </a:pPr>
              <a:r>
                <a:rPr lang="en-US" sz="1600" b="1" dirty="0">
                  <a:solidFill>
                    <a:schemeClr val="bg2"/>
                  </a:solidFill>
                </a:rPr>
                <a:t>Quartz Tube</a:t>
              </a:r>
            </a:p>
          </p:txBody>
        </p:sp>
        <p:sp>
          <p:nvSpPr>
            <p:cNvPr id="17508" name="Line 91"/>
            <p:cNvSpPr>
              <a:spLocks noChangeShapeType="1"/>
            </p:cNvSpPr>
            <p:nvPr/>
          </p:nvSpPr>
          <p:spPr bwMode="auto">
            <a:xfrm flipH="1">
              <a:off x="3060" y="1617"/>
              <a:ext cx="0" cy="815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grpSp>
          <p:nvGrpSpPr>
            <p:cNvPr id="17509" name="Group 92"/>
            <p:cNvGrpSpPr>
              <a:grpSpLocks/>
            </p:cNvGrpSpPr>
            <p:nvPr/>
          </p:nvGrpSpPr>
          <p:grpSpPr bwMode="auto">
            <a:xfrm>
              <a:off x="3060" y="1530"/>
              <a:ext cx="906" cy="182"/>
              <a:chOff x="3060" y="1554"/>
              <a:chExt cx="906" cy="182"/>
            </a:xfrm>
          </p:grpSpPr>
          <p:sp>
            <p:nvSpPr>
              <p:cNvPr id="349" name="Text Box 93"/>
              <p:cNvSpPr txBox="1">
                <a:spLocks noChangeArrowheads="1"/>
              </p:cNvSpPr>
              <p:nvPr/>
            </p:nvSpPr>
            <p:spPr bwMode="auto">
              <a:xfrm>
                <a:off x="3121" y="1554"/>
                <a:ext cx="845" cy="18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18000" rIns="18000" anchor="ctr"/>
              <a:lstStyle/>
              <a:p>
                <a:pPr algn="ctr" rtl="1">
                  <a:defRPr/>
                </a:pPr>
                <a:r>
                  <a:rPr lang="en-US" sz="1600" b="1" dirty="0">
                    <a:solidFill>
                      <a:schemeClr val="bg2"/>
                    </a:solidFill>
                  </a:rPr>
                  <a:t>Air Block</a:t>
                </a:r>
              </a:p>
            </p:txBody>
          </p:sp>
          <p:sp>
            <p:nvSpPr>
              <p:cNvPr id="17516" name="Line 94"/>
              <p:cNvSpPr>
                <a:spLocks noChangeShapeType="1"/>
              </p:cNvSpPr>
              <p:nvPr/>
            </p:nvSpPr>
            <p:spPr bwMode="auto">
              <a:xfrm>
                <a:off x="3060" y="1641"/>
                <a:ext cx="61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7510" name="Group 95"/>
            <p:cNvGrpSpPr>
              <a:grpSpLocks/>
            </p:cNvGrpSpPr>
            <p:nvPr/>
          </p:nvGrpSpPr>
          <p:grpSpPr bwMode="auto">
            <a:xfrm>
              <a:off x="3374" y="1999"/>
              <a:ext cx="82" cy="487"/>
              <a:chOff x="3374" y="1967"/>
              <a:chExt cx="82" cy="487"/>
            </a:xfrm>
          </p:grpSpPr>
          <p:sp>
            <p:nvSpPr>
              <p:cNvPr id="17511" name="Line 96"/>
              <p:cNvSpPr>
                <a:spLocks noChangeShapeType="1"/>
              </p:cNvSpPr>
              <p:nvPr/>
            </p:nvSpPr>
            <p:spPr bwMode="auto">
              <a:xfrm flipH="1">
                <a:off x="3374" y="1967"/>
                <a:ext cx="2" cy="487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7512" name="Line 97"/>
              <p:cNvSpPr>
                <a:spLocks noChangeShapeType="1"/>
              </p:cNvSpPr>
              <p:nvPr/>
            </p:nvSpPr>
            <p:spPr bwMode="auto">
              <a:xfrm>
                <a:off x="3376" y="1967"/>
                <a:ext cx="80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207" name="TextBox 206"/>
          <p:cNvSpPr txBox="1"/>
          <p:nvPr/>
        </p:nvSpPr>
        <p:spPr>
          <a:xfrm>
            <a:off x="3764475" y="5795158"/>
            <a:ext cx="1710046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</a:rPr>
              <a:t>Conventional</a:t>
            </a:r>
            <a:endParaRPr lang="he-IL" dirty="0">
              <a:solidFill>
                <a:srgbClr val="FFFFFF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006932" y="4866901"/>
            <a:ext cx="1710046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</a:rPr>
              <a:t>HOD </a:t>
            </a:r>
            <a:endParaRPr lang="he-IL" dirty="0">
              <a:solidFill>
                <a:srgbClr val="FFFFFF"/>
              </a:solidFill>
            </a:endParaRPr>
          </a:p>
        </p:txBody>
      </p:sp>
      <p:pic>
        <p:nvPicPr>
          <p:cNvPr id="2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3" y="1938338"/>
            <a:ext cx="8670925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54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0509E-6 L -0.23577 -0.1339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2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2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2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2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3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2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2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2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2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2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2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2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2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2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54 L -0.24514 0.13506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549400" y="1150938"/>
            <a:ext cx="5210175" cy="4476750"/>
            <a:chOff x="976" y="795"/>
            <a:chExt cx="3282" cy="2820"/>
          </a:xfrm>
        </p:grpSpPr>
        <p:pic>
          <p:nvPicPr>
            <p:cNvPr id="46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6" y="795"/>
              <a:ext cx="3282" cy="2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481" name="Line 4"/>
            <p:cNvSpPr>
              <a:spLocks noChangeShapeType="1"/>
            </p:cNvSpPr>
            <p:nvPr/>
          </p:nvSpPr>
          <p:spPr bwMode="auto">
            <a:xfrm flipV="1">
              <a:off x="1944" y="2266"/>
              <a:ext cx="648" cy="6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9482" name="Line 5"/>
            <p:cNvSpPr>
              <a:spLocks noChangeShapeType="1"/>
            </p:cNvSpPr>
            <p:nvPr/>
          </p:nvSpPr>
          <p:spPr bwMode="auto">
            <a:xfrm>
              <a:off x="1944" y="2326"/>
              <a:ext cx="0" cy="38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9459" name="Group 6"/>
          <p:cNvGrpSpPr>
            <a:grpSpLocks/>
          </p:cNvGrpSpPr>
          <p:nvPr/>
        </p:nvGrpSpPr>
        <p:grpSpPr bwMode="auto">
          <a:xfrm>
            <a:off x="6080125" y="3690938"/>
            <a:ext cx="2651125" cy="2633662"/>
            <a:chOff x="3830" y="2395"/>
            <a:chExt cx="1670" cy="1659"/>
          </a:xfrm>
        </p:grpSpPr>
        <p:pic>
          <p:nvPicPr>
            <p:cNvPr id="4609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0" y="2395"/>
              <a:ext cx="1670" cy="16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9477" name="Group 8"/>
            <p:cNvGrpSpPr>
              <a:grpSpLocks/>
            </p:cNvGrpSpPr>
            <p:nvPr/>
          </p:nvGrpSpPr>
          <p:grpSpPr bwMode="auto">
            <a:xfrm>
              <a:off x="4488" y="3141"/>
              <a:ext cx="302" cy="375"/>
              <a:chOff x="4488" y="3087"/>
              <a:chExt cx="302" cy="375"/>
            </a:xfrm>
          </p:grpSpPr>
          <p:sp>
            <p:nvSpPr>
              <p:cNvPr id="19478" name="Line 9"/>
              <p:cNvSpPr>
                <a:spLocks noChangeShapeType="1"/>
              </p:cNvSpPr>
              <p:nvPr/>
            </p:nvSpPr>
            <p:spPr bwMode="auto">
              <a:xfrm flipH="1">
                <a:off x="4488" y="3207"/>
                <a:ext cx="166" cy="25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9479" name="Line 10"/>
              <p:cNvSpPr>
                <a:spLocks noChangeShapeType="1"/>
              </p:cNvSpPr>
              <p:nvPr/>
            </p:nvSpPr>
            <p:spPr bwMode="auto">
              <a:xfrm flipH="1">
                <a:off x="4654" y="3087"/>
                <a:ext cx="136" cy="1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19460" name="Group 11"/>
          <p:cNvGrpSpPr>
            <a:grpSpLocks/>
          </p:cNvGrpSpPr>
          <p:nvPr/>
        </p:nvGrpSpPr>
        <p:grpSpPr bwMode="auto">
          <a:xfrm>
            <a:off x="350838" y="2097088"/>
            <a:ext cx="2598737" cy="2178050"/>
            <a:chOff x="221" y="1391"/>
            <a:chExt cx="1637" cy="1372"/>
          </a:xfrm>
        </p:grpSpPr>
        <p:sp>
          <p:nvSpPr>
            <p:cNvPr id="19471" name="Line 12"/>
            <p:cNvSpPr>
              <a:spLocks noChangeShapeType="1"/>
            </p:cNvSpPr>
            <p:nvPr/>
          </p:nvSpPr>
          <p:spPr bwMode="auto">
            <a:xfrm>
              <a:off x="827" y="2754"/>
              <a:ext cx="1031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9472" name="Line 13"/>
            <p:cNvSpPr>
              <a:spLocks noChangeShapeType="1"/>
            </p:cNvSpPr>
            <p:nvPr/>
          </p:nvSpPr>
          <p:spPr bwMode="auto">
            <a:xfrm flipH="1">
              <a:off x="827" y="1768"/>
              <a:ext cx="0" cy="99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6094" name="Text Box 14"/>
            <p:cNvSpPr txBox="1">
              <a:spLocks noChangeArrowheads="1"/>
            </p:cNvSpPr>
            <p:nvPr/>
          </p:nvSpPr>
          <p:spPr bwMode="auto">
            <a:xfrm>
              <a:off x="221" y="1391"/>
              <a:ext cx="1527" cy="37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09728" rIns="109728" anchor="ctr"/>
            <a:lstStyle/>
            <a:p>
              <a:pPr eaLnBrk="0" hangingPunct="0">
                <a:lnSpc>
                  <a:spcPct val="85000"/>
                </a:lnSpc>
                <a:buClr>
                  <a:srgbClr val="7087A0"/>
                </a:buClr>
                <a:buSzPct val="80000"/>
                <a:buFont typeface="Monotype Sorts" pitchFamily="2" charset="2"/>
                <a:buNone/>
                <a:defRPr/>
              </a:pPr>
              <a:r>
                <a:rPr lang="en-US" sz="1600" b="1" dirty="0">
                  <a:solidFill>
                    <a:schemeClr val="bg2"/>
                  </a:solidFill>
                </a:rPr>
                <a:t>Direct measurement of UV lamp efficiency</a:t>
              </a:r>
            </a:p>
          </p:txBody>
        </p:sp>
      </p:grpSp>
      <p:grpSp>
        <p:nvGrpSpPr>
          <p:cNvPr id="19461" name="Group 15"/>
          <p:cNvGrpSpPr>
            <a:grpSpLocks/>
          </p:cNvGrpSpPr>
          <p:nvPr/>
        </p:nvGrpSpPr>
        <p:grpSpPr bwMode="auto">
          <a:xfrm>
            <a:off x="374650" y="4306888"/>
            <a:ext cx="7516813" cy="1584325"/>
            <a:chOff x="236" y="2783"/>
            <a:chExt cx="4735" cy="998"/>
          </a:xfrm>
        </p:grpSpPr>
        <p:sp>
          <p:nvSpPr>
            <p:cNvPr id="19464" name="Line 16"/>
            <p:cNvSpPr>
              <a:spLocks noChangeShapeType="1"/>
            </p:cNvSpPr>
            <p:nvPr/>
          </p:nvSpPr>
          <p:spPr bwMode="auto">
            <a:xfrm flipV="1">
              <a:off x="2130" y="3315"/>
              <a:ext cx="0" cy="299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9465" name="Line 17"/>
            <p:cNvSpPr>
              <a:spLocks noChangeShapeType="1"/>
            </p:cNvSpPr>
            <p:nvPr/>
          </p:nvSpPr>
          <p:spPr bwMode="auto">
            <a:xfrm flipV="1">
              <a:off x="3542" y="2783"/>
              <a:ext cx="5" cy="84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9466" name="Line 18"/>
            <p:cNvSpPr>
              <a:spLocks noChangeShapeType="1"/>
            </p:cNvSpPr>
            <p:nvPr/>
          </p:nvSpPr>
          <p:spPr bwMode="auto">
            <a:xfrm flipV="1">
              <a:off x="3539" y="2787"/>
              <a:ext cx="1432" cy="4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6090" name="Text Box 19"/>
            <p:cNvSpPr txBox="1">
              <a:spLocks noChangeArrowheads="1"/>
            </p:cNvSpPr>
            <p:nvPr/>
          </p:nvSpPr>
          <p:spPr bwMode="auto">
            <a:xfrm>
              <a:off x="236" y="3448"/>
              <a:ext cx="1720" cy="33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09728" rIns="109728" anchor="ctr"/>
            <a:lstStyle/>
            <a:p>
              <a:pPr eaLnBrk="0" hangingPunct="0">
                <a:lnSpc>
                  <a:spcPct val="85000"/>
                </a:lnSpc>
                <a:buClr>
                  <a:srgbClr val="7087A0"/>
                </a:buClr>
                <a:buSzPct val="80000"/>
                <a:buFont typeface="Monotype Sorts" pitchFamily="2" charset="2"/>
                <a:buNone/>
                <a:defRPr/>
              </a:pPr>
              <a:r>
                <a:rPr lang="en-US" sz="1600" b="1" dirty="0">
                  <a:solidFill>
                    <a:schemeClr val="bg2"/>
                  </a:solidFill>
                </a:rPr>
                <a:t>Built-in monitor for water Transmittance (UVT)</a:t>
              </a:r>
            </a:p>
          </p:txBody>
        </p:sp>
        <p:sp>
          <p:nvSpPr>
            <p:cNvPr id="19470" name="Line 20"/>
            <p:cNvSpPr>
              <a:spLocks noChangeShapeType="1"/>
            </p:cNvSpPr>
            <p:nvPr/>
          </p:nvSpPr>
          <p:spPr bwMode="auto">
            <a:xfrm flipV="1">
              <a:off x="1961" y="3604"/>
              <a:ext cx="1596" cy="4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0181" name="Rectangle 21"/>
          <p:cNvSpPr>
            <a:spLocks noGrp="1" noChangeArrowheads="1"/>
          </p:cNvSpPr>
          <p:nvPr>
            <p:ph type="title"/>
          </p:nvPr>
        </p:nvSpPr>
        <p:spPr>
          <a:xfrm>
            <a:off x="1600200" y="-49213"/>
            <a:ext cx="7239000" cy="793751"/>
          </a:xfrm>
        </p:spPr>
        <p:txBody>
          <a:bodyPr anchor="t"/>
          <a:lstStyle/>
          <a:p>
            <a:pPr>
              <a:defRPr/>
            </a:pPr>
            <a:r>
              <a:rPr lang="en-US" kern="1200" dirty="0" smtClean="0"/>
              <a:t>Sustained Performance </a:t>
            </a:r>
            <a:br>
              <a:rPr lang="en-US" kern="1200" dirty="0" smtClean="0"/>
            </a:br>
            <a:r>
              <a:rPr lang="en-US" sz="1600" kern="1200" dirty="0" smtClean="0"/>
              <a:t>Dual sensors configuration provides actual dose measurement</a:t>
            </a:r>
          </a:p>
        </p:txBody>
      </p:sp>
      <p:sp>
        <p:nvSpPr>
          <p:cNvPr id="1946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74088" y="6496050"/>
            <a:ext cx="569912" cy="361950"/>
          </a:xfrm>
          <a:noFill/>
        </p:spPr>
        <p:txBody>
          <a:bodyPr/>
          <a:lstStyle/>
          <a:p>
            <a:fld id="{1675774C-3057-424E-838B-5AB149EED23C}" type="slidenum">
              <a:rPr lang="he-IL"/>
              <a:pPr/>
              <a:t>25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Hydro-Optic Optimization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95250" y="2933700"/>
            <a:ext cx="8229600" cy="13716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b="1" dirty="0" smtClean="0">
                <a:solidFill>
                  <a:srgbClr val="003399"/>
                </a:solidFill>
              </a:rPr>
              <a:t>Fiber-Optic and Hydraulic principles applied to UV system design change the way that UV is delivered</a:t>
            </a:r>
            <a:endParaRPr lang="en-US" dirty="0" smtClean="0"/>
          </a:p>
          <a:p>
            <a:pPr marL="800100" lvl="1" indent="-342900"/>
            <a:r>
              <a:rPr lang="en-US" dirty="0" smtClean="0"/>
              <a:t>Quartz disinfection chamber surrounded by an air block </a:t>
            </a:r>
          </a:p>
          <a:p>
            <a:pPr marL="800100" lvl="1" indent="-342900"/>
            <a:r>
              <a:rPr lang="en-US" dirty="0" smtClean="0"/>
              <a:t>Traps germicidal UV light rays and reflects them back into the water </a:t>
            </a:r>
          </a:p>
          <a:p>
            <a:pPr marL="800100" lvl="1" indent="-342900"/>
            <a:r>
              <a:rPr lang="en-US" dirty="0" smtClean="0"/>
              <a:t>Longer light paths (more inactivation opportunities per UV  photon)</a:t>
            </a:r>
          </a:p>
          <a:p>
            <a:pPr marL="800100" lvl="1" indent="-342900"/>
            <a:r>
              <a:rPr lang="en-US" dirty="0" smtClean="0"/>
              <a:t>Attacks microorganisms from all directions</a:t>
            </a:r>
          </a:p>
          <a:p>
            <a:pPr marL="800100" lvl="1" indent="-342900"/>
            <a:r>
              <a:rPr lang="en-US" dirty="0" smtClean="0"/>
              <a:t>Uniform dose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A7D20B5-6BD0-4461-B3F6-2B92BC6953E4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819150" y="846138"/>
            <a:ext cx="5181600" cy="2143125"/>
            <a:chOff x="1371600" y="1523999"/>
            <a:chExt cx="6094476" cy="2521029"/>
          </a:xfrm>
        </p:grpSpPr>
        <p:pic>
          <p:nvPicPr>
            <p:cNvPr id="16391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1600" y="1523999"/>
              <a:ext cx="6094476" cy="252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3962400" y="2632113"/>
              <a:ext cx="304800" cy="304800"/>
            </a:xfrm>
            <a:prstGeom prst="ellipse">
              <a:avLst/>
            </a:pr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 tIns="2880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1639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5" y="1069975"/>
            <a:ext cx="2087563" cy="167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Optimized UV Lamp Efficiency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0" y="1905000"/>
            <a:ext cx="8229600" cy="1371600"/>
          </a:xfrm>
        </p:spPr>
        <p:txBody>
          <a:bodyPr/>
          <a:lstStyle/>
          <a:p>
            <a:pPr marL="800100" lvl="1" indent="-342900" algn="ctr" eaLnBrk="1" hangingPunct="1"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Fiber-Optic and Hydraulic principles applied to UV system design</a:t>
            </a:r>
          </a:p>
          <a:p>
            <a:pPr marL="800100" lvl="1" indent="-342900" algn="ctr" eaLnBrk="1" hangingPunct="1"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lamp</a:t>
            </a:r>
          </a:p>
          <a:p>
            <a:pPr marL="457200" lvl="1" indent="0" eaLnBrk="1" hangingPunct="1">
              <a:buNone/>
            </a:pPr>
            <a:r>
              <a:rPr lang="en-US" b="1" dirty="0" smtClean="0">
                <a:solidFill>
                  <a:srgbClr val="003399"/>
                </a:solidFill>
              </a:rPr>
              <a:t>Medium Pressure high-intensity polychromatic lamps</a:t>
            </a:r>
            <a:endParaRPr lang="en-US" dirty="0" smtClean="0">
              <a:solidFill>
                <a:srgbClr val="003399"/>
              </a:solidFill>
            </a:endParaRPr>
          </a:p>
          <a:p>
            <a:pPr marL="800100" lvl="1" indent="-342900"/>
            <a:r>
              <a:rPr lang="en-US" b="1" dirty="0" smtClean="0">
                <a:solidFill>
                  <a:srgbClr val="FF0000"/>
                </a:solidFill>
              </a:rPr>
              <a:t>1x Medium Pressure High-Intensity </a:t>
            </a:r>
            <a:r>
              <a:rPr lang="en-US" b="1" dirty="0" err="1" smtClean="0">
                <a:solidFill>
                  <a:srgbClr val="FF0000"/>
                </a:solidFill>
              </a:rPr>
              <a:t>Atlantium</a:t>
            </a:r>
            <a:r>
              <a:rPr lang="en-US" b="1" dirty="0" smtClean="0">
                <a:solidFill>
                  <a:srgbClr val="FF0000"/>
                </a:solidFill>
              </a:rPr>
              <a:t> lamp generates more UV than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16x LP lamps or 2x MP lamps</a:t>
            </a:r>
          </a:p>
          <a:p>
            <a:pPr marL="800100" lvl="1" indent="-342900"/>
            <a:r>
              <a:rPr lang="en-US" dirty="0" smtClean="0"/>
              <a:t>Fewer lamps needed: fewer replacements, fewer ballasts: lower costs</a:t>
            </a:r>
          </a:p>
          <a:p>
            <a:pPr marL="800100" lvl="1" indent="-342900"/>
            <a:r>
              <a:rPr lang="en-US" dirty="0" smtClean="0"/>
              <a:t>Polychromatic light leverages entire germicidal spectrum</a:t>
            </a:r>
          </a:p>
          <a:p>
            <a:pPr marL="800100" lvl="1" indent="-342900"/>
            <a:r>
              <a:rPr lang="en-US" dirty="0" smtClean="0"/>
              <a:t>Inactivates even highly resistant microorganisms and their repair mechanism</a:t>
            </a:r>
          </a:p>
          <a:p>
            <a:pPr marL="800100" lvl="1" indent="-342900"/>
            <a:r>
              <a:rPr lang="en-US" dirty="0" smtClean="0"/>
              <a:t>Short lamps much easier to handle</a:t>
            </a:r>
          </a:p>
          <a:p>
            <a:pPr marL="800100" lvl="1" indent="-342900">
              <a:buFont typeface="Wingdings" pitchFamily="2" charset="2"/>
              <a:buNone/>
            </a:pPr>
            <a:endParaRPr lang="en-US" dirty="0" smtClean="0">
              <a:solidFill>
                <a:srgbClr val="003399"/>
              </a:solidFill>
            </a:endParaRPr>
          </a:p>
          <a:p>
            <a:endParaRPr lang="en-US" dirty="0" smtClean="0">
              <a:solidFill>
                <a:srgbClr val="003399"/>
              </a:solidFill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F752BD-8C51-4EE8-9A9C-EE880D4D70C0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8677" name="Group 1"/>
          <p:cNvGrpSpPr>
            <a:grpSpLocks/>
          </p:cNvGrpSpPr>
          <p:nvPr/>
        </p:nvGrpSpPr>
        <p:grpSpPr bwMode="auto">
          <a:xfrm>
            <a:off x="2667000" y="592138"/>
            <a:ext cx="5410200" cy="2236787"/>
            <a:chOff x="1295400" y="838200"/>
            <a:chExt cx="6094476" cy="2521029"/>
          </a:xfrm>
        </p:grpSpPr>
        <p:pic>
          <p:nvPicPr>
            <p:cNvPr id="28679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400" y="838200"/>
              <a:ext cx="6094476" cy="252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4572000" y="1946314"/>
              <a:ext cx="304800" cy="304800"/>
            </a:xfrm>
            <a:prstGeom prst="ellipse">
              <a:avLst/>
            </a:pr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 tIns="2880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867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953000"/>
            <a:ext cx="30480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" y="1371600"/>
            <a:ext cx="6012180" cy="4572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Premium Controller:</a:t>
            </a:r>
            <a:br>
              <a:rPr lang="en-US" sz="2000" dirty="0" smtClean="0"/>
            </a:br>
            <a:r>
              <a:rPr lang="en-US" sz="1600" dirty="0" smtClean="0"/>
              <a:t>Main-screen information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98D92-69CF-4EB2-8ABA-FDCBC9F1D074}" type="slidenum">
              <a:rPr lang="he-IL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Atlantium</a:t>
            </a:r>
            <a:r>
              <a:rPr lang="en-US" sz="2000" dirty="0" smtClean="0"/>
              <a:t> PC software:</a:t>
            </a:r>
            <a:br>
              <a:rPr lang="en-US" sz="2000" dirty="0" smtClean="0"/>
            </a:br>
            <a:r>
              <a:rPr lang="en-US" sz="1600" dirty="0" smtClean="0"/>
              <a:t>Data-logging and events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65205-7C60-4FEE-A6FF-0C928C1FC2A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7" y="838200"/>
            <a:ext cx="7824026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Atlantium</a:t>
            </a:r>
            <a:r>
              <a:rPr lang="en-US" dirty="0"/>
              <a:t> is working with major industry players around the globe designing solutions for </a:t>
            </a:r>
            <a:r>
              <a:rPr lang="en-US" b="1" dirty="0">
                <a:solidFill>
                  <a:srgbClr val="FFC000"/>
                </a:solidFill>
              </a:rPr>
              <a:t>complete sustained microbial inactivation</a:t>
            </a:r>
            <a:r>
              <a:rPr lang="en-US" dirty="0"/>
              <a:t>, safeguarding complete facilities from otherwise detrimental </a:t>
            </a:r>
            <a:r>
              <a:rPr lang="en-US" dirty="0" smtClean="0"/>
              <a:t>losses.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/>
              <a:t>A</a:t>
            </a:r>
            <a:r>
              <a:rPr lang="en-US" dirty="0" err="1" smtClean="0"/>
              <a:t>tlantium</a:t>
            </a:r>
            <a:r>
              <a:rPr lang="en-US" dirty="0" smtClean="0"/>
              <a:t> </a:t>
            </a:r>
            <a:r>
              <a:rPr lang="en-US" dirty="0"/>
              <a:t>Technologies is one of the only UV providers in the aquaculture industry that delivers a </a:t>
            </a:r>
            <a:r>
              <a:rPr lang="en-US" b="1" dirty="0">
                <a:solidFill>
                  <a:srgbClr val="FFC000"/>
                </a:solidFill>
              </a:rPr>
              <a:t>third-party validation for 5-log germicidal reduction and 4-log virus reduction as per EPA criteria (US Environmental Protection Agency)</a:t>
            </a:r>
            <a:r>
              <a:rPr lang="en-US" dirty="0"/>
              <a:t> ensuring full compliance with the most stringent present and future </a:t>
            </a:r>
            <a:r>
              <a:rPr lang="en-US" b="1" dirty="0">
                <a:solidFill>
                  <a:srgbClr val="FFC000"/>
                </a:solidFill>
              </a:rPr>
              <a:t>regulations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 Security: the concern of fish-growers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65205-7C60-4FEE-A6FF-0C928C1FC2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/>
              <a:t>Atlantium</a:t>
            </a:r>
            <a:r>
              <a:rPr lang="en-US" sz="2000" dirty="0" smtClean="0"/>
              <a:t> PC Software:</a:t>
            </a:r>
            <a:br>
              <a:rPr lang="en-US" sz="2000" dirty="0" smtClean="0"/>
            </a:br>
            <a:r>
              <a:rPr lang="en-US" sz="1600" dirty="0"/>
              <a:t>Remote monitoring, control and report generation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65205-7C60-4FEE-A6FF-0C928C1FC2A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7" y="838200"/>
            <a:ext cx="7824026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3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4-minute UV Lamp Replacement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76200" y="1752600"/>
            <a:ext cx="8229600" cy="1371600"/>
          </a:xfrm>
        </p:spPr>
        <p:txBody>
          <a:bodyPr/>
          <a:lstStyle/>
          <a:p>
            <a:pPr marL="800100" lvl="1" indent="-342900" algn="ctr" eaLnBrk="1" hangingPunct="1"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Fiber-Optic and Hydraulic principles applied to UV system design</a:t>
            </a:r>
          </a:p>
          <a:p>
            <a:pPr marL="800100" lvl="1" indent="-342900" algn="ctr" eaLnBrk="1" hangingPunct="1"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lamp</a:t>
            </a:r>
          </a:p>
          <a:p>
            <a:pPr marL="800100" lvl="1" indent="-342900" eaLnBrk="1" hangingPunct="1">
              <a:buClr>
                <a:schemeClr val="bg1"/>
              </a:buClr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Thick quartz tube separates UV lamp from water chamber</a:t>
            </a:r>
          </a:p>
          <a:p>
            <a:pPr marL="457200" lvl="1" indent="0" eaLnBrk="1" hangingPunct="1">
              <a:buNone/>
            </a:pPr>
            <a:r>
              <a:rPr lang="en-US" b="1" dirty="0" smtClean="0">
                <a:solidFill>
                  <a:srgbClr val="003399"/>
                </a:solidFill>
              </a:rPr>
              <a:t>Thick quartz tube separates UV lamp from water chamber</a:t>
            </a:r>
            <a:endParaRPr lang="en-US" dirty="0" smtClean="0">
              <a:solidFill>
                <a:srgbClr val="003399"/>
              </a:solidFill>
            </a:endParaRPr>
          </a:p>
          <a:p>
            <a:pPr marL="800100" lvl="1" indent="-342900"/>
            <a:endParaRPr lang="en-US" dirty="0" smtClean="0"/>
          </a:p>
          <a:p>
            <a:pPr marL="800100" lvl="1" indent="-342900"/>
            <a:r>
              <a:rPr lang="en-US" dirty="0" smtClean="0"/>
              <a:t>Quick and easy lamp replacement – only 4 minutes</a:t>
            </a:r>
          </a:p>
          <a:p>
            <a:pPr marL="800100" lvl="1" indent="-342900"/>
            <a:endParaRPr lang="en-US" dirty="0" smtClean="0"/>
          </a:p>
          <a:p>
            <a:pPr marL="800100" lvl="1" indent="-342900"/>
            <a:r>
              <a:rPr lang="en-US" dirty="0" smtClean="0"/>
              <a:t>Avoids risk of broken glass and mercury in water</a:t>
            </a:r>
          </a:p>
          <a:p>
            <a:pPr marL="800100" lvl="1" indent="-342900"/>
            <a:endParaRPr lang="en-US" dirty="0" smtClean="0"/>
          </a:p>
          <a:p>
            <a:pPr marL="800100" lvl="1" indent="-342900"/>
            <a:r>
              <a:rPr lang="en-US" dirty="0" smtClean="0"/>
              <a:t>No thin Quartz sleeves to replace or break</a:t>
            </a:r>
          </a:p>
          <a:p>
            <a:endParaRPr lang="en-US" dirty="0" smtClean="0">
              <a:solidFill>
                <a:srgbClr val="003399"/>
              </a:solidFill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2331EEA-B263-4D72-AE04-F30C51761A09}" type="slidenum">
              <a:rPr lang="en-US"/>
              <a:pPr/>
              <a:t>31</a:t>
            </a:fld>
            <a:endParaRPr lang="en-US"/>
          </a:p>
        </p:txBody>
      </p:sp>
      <p:pic>
        <p:nvPicPr>
          <p:cNvPr id="2765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38200"/>
            <a:ext cx="51800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Oval 8"/>
          <p:cNvSpPr>
            <a:spLocks noChangeArrowheads="1"/>
          </p:cNvSpPr>
          <p:nvPr/>
        </p:nvSpPr>
        <p:spPr bwMode="auto">
          <a:xfrm>
            <a:off x="4857750" y="1943100"/>
            <a:ext cx="304800" cy="3048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 tIns="2880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765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81400"/>
            <a:ext cx="24384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Total Cost of Operation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76250" y="838200"/>
            <a:ext cx="5543550" cy="5638800"/>
          </a:xfrm>
        </p:spPr>
        <p:txBody>
          <a:bodyPr/>
          <a:lstStyle/>
          <a:p>
            <a:pPr lvl="1" eaLnBrk="1" hangingPunct="1"/>
            <a:r>
              <a:rPr lang="en-US" dirty="0" smtClean="0"/>
              <a:t>Inline system, easy to install, easy to maintain: 4-minute lamp replacement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Fully automated system requires minimum manpower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Easily integrated to plant controls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Protects against breakthrough and reduces bio-fouling: less down-time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Reduces frequency of CIP schedules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Can replace chemicals for certain applications: storage/disposal/worker health issues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F3532F-3317-40C7-890A-7FE089EBA443}" type="slidenum">
              <a:rPr lang="en-US"/>
              <a:pPr/>
              <a:t>32</a:t>
            </a:fld>
            <a:endParaRPr lang="en-US"/>
          </a:p>
        </p:txBody>
      </p:sp>
      <p:pic>
        <p:nvPicPr>
          <p:cNvPr id="26629" name="Picture 5" descr="H:\ANNETTE\PPTs\Pictures\lamp replac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377036"/>
            <a:ext cx="3124200" cy="23473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56560"/>
            <a:ext cx="6096000" cy="40538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HOD System Components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65205-7C60-4FEE-A6FF-0C928C1FC2A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38" y="1060127"/>
            <a:ext cx="835343" cy="125615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030067" y="2514600"/>
            <a:ext cx="904133" cy="1388534"/>
          </a:xfrm>
          <a:custGeom>
            <a:avLst/>
            <a:gdLst>
              <a:gd name="connsiteX0" fmla="*/ 0 w 2556933"/>
              <a:gd name="connsiteY0" fmla="*/ 1625600 h 1625600"/>
              <a:gd name="connsiteX1" fmla="*/ 474133 w 2556933"/>
              <a:gd name="connsiteY1" fmla="*/ 897466 h 1625600"/>
              <a:gd name="connsiteX2" fmla="*/ 1710266 w 2556933"/>
              <a:gd name="connsiteY2" fmla="*/ 897466 h 1625600"/>
              <a:gd name="connsiteX3" fmla="*/ 2556933 w 2556933"/>
              <a:gd name="connsiteY3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933" h="1625600">
                <a:moveTo>
                  <a:pt x="0" y="1625600"/>
                </a:moveTo>
                <a:cubicBezTo>
                  <a:pt x="94544" y="1322211"/>
                  <a:pt x="189089" y="1018822"/>
                  <a:pt x="474133" y="897466"/>
                </a:cubicBezTo>
                <a:cubicBezTo>
                  <a:pt x="759177" y="776110"/>
                  <a:pt x="1363133" y="1047044"/>
                  <a:pt x="1710266" y="897466"/>
                </a:cubicBezTo>
                <a:cubicBezTo>
                  <a:pt x="2057399" y="747888"/>
                  <a:pt x="2307166" y="373944"/>
                  <a:pt x="2556933" y="0"/>
                </a:cubicBezTo>
              </a:path>
            </a:pathLst>
          </a:cu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7" y="1060127"/>
            <a:ext cx="835343" cy="1256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0127"/>
            <a:ext cx="835343" cy="1256154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07686" y="2197747"/>
            <a:ext cx="2201648" cy="1744133"/>
          </a:xfrm>
          <a:custGeom>
            <a:avLst/>
            <a:gdLst>
              <a:gd name="connsiteX0" fmla="*/ 3505515 w 3505515"/>
              <a:gd name="connsiteY0" fmla="*/ 2319867 h 2319867"/>
              <a:gd name="connsiteX1" fmla="*/ 2167782 w 3505515"/>
              <a:gd name="connsiteY1" fmla="*/ 1727200 h 2319867"/>
              <a:gd name="connsiteX2" fmla="*/ 1185648 w 3505515"/>
              <a:gd name="connsiteY2" fmla="*/ 1778000 h 2319867"/>
              <a:gd name="connsiteX3" fmla="*/ 779248 w 3505515"/>
              <a:gd name="connsiteY3" fmla="*/ 863600 h 2319867"/>
              <a:gd name="connsiteX4" fmla="*/ 51115 w 3505515"/>
              <a:gd name="connsiteY4" fmla="*/ 508000 h 2319867"/>
              <a:gd name="connsiteX5" fmla="*/ 118848 w 3505515"/>
              <a:gd name="connsiteY5" fmla="*/ 0 h 231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5515" h="2319867">
                <a:moveTo>
                  <a:pt x="3505515" y="2319867"/>
                </a:moveTo>
                <a:cubicBezTo>
                  <a:pt x="3029970" y="2068689"/>
                  <a:pt x="2554426" y="1817511"/>
                  <a:pt x="2167782" y="1727200"/>
                </a:cubicBezTo>
                <a:cubicBezTo>
                  <a:pt x="1781137" y="1636889"/>
                  <a:pt x="1417070" y="1921933"/>
                  <a:pt x="1185648" y="1778000"/>
                </a:cubicBezTo>
                <a:cubicBezTo>
                  <a:pt x="954226" y="1634067"/>
                  <a:pt x="968337" y="1075267"/>
                  <a:pt x="779248" y="863600"/>
                </a:cubicBezTo>
                <a:cubicBezTo>
                  <a:pt x="590159" y="651933"/>
                  <a:pt x="161182" y="651933"/>
                  <a:pt x="51115" y="508000"/>
                </a:cubicBezTo>
                <a:cubicBezTo>
                  <a:pt x="-58952" y="364067"/>
                  <a:pt x="29948" y="182033"/>
                  <a:pt x="118848" y="0"/>
                </a:cubicBezTo>
              </a:path>
            </a:pathLst>
          </a:cu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1710267" y="2163881"/>
            <a:ext cx="2404533" cy="1777999"/>
          </a:xfrm>
          <a:custGeom>
            <a:avLst/>
            <a:gdLst>
              <a:gd name="connsiteX0" fmla="*/ 3251200 w 3251200"/>
              <a:gd name="connsiteY0" fmla="*/ 2286000 h 2286000"/>
              <a:gd name="connsiteX1" fmla="*/ 2573866 w 3251200"/>
              <a:gd name="connsiteY1" fmla="*/ 1727200 h 2286000"/>
              <a:gd name="connsiteX2" fmla="*/ 2641600 w 3251200"/>
              <a:gd name="connsiteY2" fmla="*/ 1151466 h 2286000"/>
              <a:gd name="connsiteX3" fmla="*/ 711200 w 3251200"/>
              <a:gd name="connsiteY3" fmla="*/ 1151466 h 2286000"/>
              <a:gd name="connsiteX4" fmla="*/ 575733 w 3251200"/>
              <a:gd name="connsiteY4" fmla="*/ 440266 h 2286000"/>
              <a:gd name="connsiteX5" fmla="*/ 0 w 3251200"/>
              <a:gd name="connsiteY5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1200" h="2286000">
                <a:moveTo>
                  <a:pt x="3251200" y="2286000"/>
                </a:moveTo>
                <a:cubicBezTo>
                  <a:pt x="2963333" y="2101144"/>
                  <a:pt x="2675466" y="1916289"/>
                  <a:pt x="2573866" y="1727200"/>
                </a:cubicBezTo>
                <a:cubicBezTo>
                  <a:pt x="2472266" y="1538111"/>
                  <a:pt x="2952044" y="1247422"/>
                  <a:pt x="2641600" y="1151466"/>
                </a:cubicBezTo>
                <a:cubicBezTo>
                  <a:pt x="2331156" y="1055510"/>
                  <a:pt x="1055511" y="1269999"/>
                  <a:pt x="711200" y="1151466"/>
                </a:cubicBezTo>
                <a:cubicBezTo>
                  <a:pt x="366889" y="1032933"/>
                  <a:pt x="694266" y="632177"/>
                  <a:pt x="575733" y="440266"/>
                </a:cubicBezTo>
                <a:cubicBezTo>
                  <a:pt x="457200" y="248355"/>
                  <a:pt x="228600" y="124177"/>
                  <a:pt x="0" y="0"/>
                </a:cubicBezTo>
              </a:path>
            </a:pathLst>
          </a:cu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709333" y="2146947"/>
            <a:ext cx="2396067" cy="1794933"/>
          </a:xfrm>
          <a:custGeom>
            <a:avLst/>
            <a:gdLst>
              <a:gd name="connsiteX0" fmla="*/ 3403600 w 3594266"/>
              <a:gd name="connsiteY0" fmla="*/ 2336800 h 2336800"/>
              <a:gd name="connsiteX1" fmla="*/ 3471334 w 3594266"/>
              <a:gd name="connsiteY1" fmla="*/ 1693334 h 2336800"/>
              <a:gd name="connsiteX2" fmla="*/ 1981200 w 3594266"/>
              <a:gd name="connsiteY2" fmla="*/ 1134534 h 2336800"/>
              <a:gd name="connsiteX3" fmla="*/ 2015067 w 3594266"/>
              <a:gd name="connsiteY3" fmla="*/ 626534 h 2336800"/>
              <a:gd name="connsiteX4" fmla="*/ 406400 w 3594266"/>
              <a:gd name="connsiteY4" fmla="*/ 660400 h 2336800"/>
              <a:gd name="connsiteX5" fmla="*/ 0 w 3594266"/>
              <a:gd name="connsiteY5" fmla="*/ 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4266" h="2336800">
                <a:moveTo>
                  <a:pt x="3403600" y="2336800"/>
                </a:moveTo>
                <a:cubicBezTo>
                  <a:pt x="3556000" y="2115256"/>
                  <a:pt x="3708401" y="1893712"/>
                  <a:pt x="3471334" y="1693334"/>
                </a:cubicBezTo>
                <a:cubicBezTo>
                  <a:pt x="3234267" y="1492956"/>
                  <a:pt x="2223911" y="1312334"/>
                  <a:pt x="1981200" y="1134534"/>
                </a:cubicBezTo>
                <a:cubicBezTo>
                  <a:pt x="1738489" y="956734"/>
                  <a:pt x="2277534" y="705556"/>
                  <a:pt x="2015067" y="626534"/>
                </a:cubicBezTo>
                <a:cubicBezTo>
                  <a:pt x="1752600" y="547512"/>
                  <a:pt x="742244" y="764822"/>
                  <a:pt x="406400" y="660400"/>
                </a:cubicBezTo>
                <a:cubicBezTo>
                  <a:pt x="70555" y="555978"/>
                  <a:pt x="35277" y="277989"/>
                  <a:pt x="0" y="0"/>
                </a:cubicBezTo>
              </a:path>
            </a:pathLst>
          </a:cu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66800"/>
            <a:ext cx="835343" cy="12561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509">
            <a:off x="5867400" y="1124512"/>
            <a:ext cx="1860509" cy="1434452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3649133" y="2209800"/>
            <a:ext cx="2380934" cy="1693333"/>
          </a:xfrm>
          <a:custGeom>
            <a:avLst/>
            <a:gdLst>
              <a:gd name="connsiteX0" fmla="*/ 0 w 2380934"/>
              <a:gd name="connsiteY0" fmla="*/ 0 h 1693333"/>
              <a:gd name="connsiteX1" fmla="*/ 736600 w 2380934"/>
              <a:gd name="connsiteY1" fmla="*/ 296333 h 1693333"/>
              <a:gd name="connsiteX2" fmla="*/ 736600 w 2380934"/>
              <a:gd name="connsiteY2" fmla="*/ 601133 h 1693333"/>
              <a:gd name="connsiteX3" fmla="*/ 1524000 w 2380934"/>
              <a:gd name="connsiteY3" fmla="*/ 677333 h 1693333"/>
              <a:gd name="connsiteX4" fmla="*/ 1481667 w 2380934"/>
              <a:gd name="connsiteY4" fmla="*/ 1083733 h 1693333"/>
              <a:gd name="connsiteX5" fmla="*/ 2311400 w 2380934"/>
              <a:gd name="connsiteY5" fmla="*/ 1346200 h 1693333"/>
              <a:gd name="connsiteX6" fmla="*/ 2277534 w 2380934"/>
              <a:gd name="connsiteY6" fmla="*/ 1693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934" h="1693333">
                <a:moveTo>
                  <a:pt x="0" y="0"/>
                </a:moveTo>
                <a:cubicBezTo>
                  <a:pt x="306916" y="98072"/>
                  <a:pt x="613833" y="196144"/>
                  <a:pt x="736600" y="296333"/>
                </a:cubicBezTo>
                <a:cubicBezTo>
                  <a:pt x="859367" y="396522"/>
                  <a:pt x="605367" y="537633"/>
                  <a:pt x="736600" y="601133"/>
                </a:cubicBezTo>
                <a:cubicBezTo>
                  <a:pt x="867833" y="664633"/>
                  <a:pt x="1399822" y="596900"/>
                  <a:pt x="1524000" y="677333"/>
                </a:cubicBezTo>
                <a:cubicBezTo>
                  <a:pt x="1648178" y="757766"/>
                  <a:pt x="1350434" y="972255"/>
                  <a:pt x="1481667" y="1083733"/>
                </a:cubicBezTo>
                <a:cubicBezTo>
                  <a:pt x="1612900" y="1195211"/>
                  <a:pt x="2178756" y="1244600"/>
                  <a:pt x="2311400" y="1346200"/>
                </a:cubicBezTo>
                <a:cubicBezTo>
                  <a:pt x="2444045" y="1447800"/>
                  <a:pt x="2360789" y="1570566"/>
                  <a:pt x="2277534" y="1693333"/>
                </a:cubicBezTo>
              </a:path>
            </a:pathLst>
          </a:cu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6993467" y="2489200"/>
            <a:ext cx="1159933" cy="1634067"/>
          </a:xfrm>
          <a:custGeom>
            <a:avLst/>
            <a:gdLst>
              <a:gd name="connsiteX0" fmla="*/ 0 w 1159933"/>
              <a:gd name="connsiteY0" fmla="*/ 0 h 1634067"/>
              <a:gd name="connsiteX1" fmla="*/ 448733 w 1159933"/>
              <a:gd name="connsiteY1" fmla="*/ 347133 h 1634067"/>
              <a:gd name="connsiteX2" fmla="*/ 160866 w 1159933"/>
              <a:gd name="connsiteY2" fmla="*/ 838200 h 1634067"/>
              <a:gd name="connsiteX3" fmla="*/ 1159933 w 1159933"/>
              <a:gd name="connsiteY3" fmla="*/ 1634067 h 163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933" h="1634067">
                <a:moveTo>
                  <a:pt x="0" y="0"/>
                </a:moveTo>
                <a:cubicBezTo>
                  <a:pt x="210961" y="103716"/>
                  <a:pt x="421922" y="207433"/>
                  <a:pt x="448733" y="347133"/>
                </a:cubicBezTo>
                <a:cubicBezTo>
                  <a:pt x="475544" y="486833"/>
                  <a:pt x="42333" y="623711"/>
                  <a:pt x="160866" y="838200"/>
                </a:cubicBezTo>
                <a:cubicBezTo>
                  <a:pt x="279399" y="1052689"/>
                  <a:pt x="719666" y="1343378"/>
                  <a:pt x="1159933" y="1634067"/>
                </a:cubicBezTo>
              </a:path>
            </a:pathLst>
          </a:cu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mputr3"/>
          <p:cNvSpPr>
            <a:spLocks noEditPoints="1" noChangeArrowheads="1"/>
          </p:cNvSpPr>
          <p:nvPr/>
        </p:nvSpPr>
        <p:spPr bwMode="auto">
          <a:xfrm>
            <a:off x="8125610" y="3665684"/>
            <a:ext cx="843226" cy="66394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131577" y="2438400"/>
            <a:ext cx="3707623" cy="7546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1200" dirty="0">
                <a:solidFill>
                  <a:schemeClr val="tx1"/>
                </a:solidFill>
              </a:rPr>
              <a:t>Simultaneous monitoring &amp; recording in real time of mission-critical parameters including actual UV dose, UVT, water flow and lamp power.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920" y="2339887"/>
            <a:ext cx="3707623" cy="7546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1200" dirty="0">
                <a:solidFill>
                  <a:schemeClr val="tx1"/>
                </a:solidFill>
              </a:rPr>
              <a:t>Unique modular ballast unit for maximum design, installation and maintenance flexibility.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02510" y="4419600"/>
            <a:ext cx="3707623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</a:rPr>
              <a:t>Detailed </a:t>
            </a:r>
            <a:r>
              <a:rPr lang="en-GB" sz="1200" dirty="0">
                <a:solidFill>
                  <a:schemeClr val="tx1"/>
                </a:solidFill>
              </a:rPr>
              <a:t>reports </a:t>
            </a:r>
            <a:r>
              <a:rPr lang="en-GB" sz="1200" dirty="0" smtClean="0">
                <a:solidFill>
                  <a:schemeClr val="tx1"/>
                </a:solidFill>
              </a:rPr>
              <a:t>enable </a:t>
            </a:r>
            <a:r>
              <a:rPr lang="en-GB" sz="1200" dirty="0">
                <a:solidFill>
                  <a:schemeClr val="tx1"/>
                </a:solidFill>
              </a:rPr>
              <a:t>the user to keep track over time on key disinfection parameters as well </a:t>
            </a:r>
            <a:r>
              <a:rPr lang="en-GB" sz="1200" dirty="0" smtClean="0">
                <a:solidFill>
                  <a:schemeClr val="tx1"/>
                </a:solidFill>
              </a:rPr>
              <a:t>as ensure </a:t>
            </a:r>
            <a:r>
              <a:rPr lang="en-GB" sz="1200" dirty="0">
                <a:solidFill>
                  <a:schemeClr val="tx1"/>
                </a:solidFill>
              </a:rPr>
              <a:t>compliance with the most stringent regulations</a:t>
            </a:r>
            <a:r>
              <a:rPr lang="en-GB" sz="1200" dirty="0"/>
              <a:t>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33319" y="6027199"/>
            <a:ext cx="5310681" cy="7546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Complete modular structure of individual pipe and lamp sections allows for maximum design and installation flexibility. Flow and dose capacities can be increased by adding additional sections in-place without the need to replace the entire system. </a:t>
            </a:r>
          </a:p>
        </p:txBody>
      </p:sp>
    </p:spTree>
    <p:extLst>
      <p:ext uri="{BB962C8B-B14F-4D97-AF65-F5344CB8AC3E}">
        <p14:creationId xmlns:p14="http://schemas.microsoft.com/office/powerpoint/2010/main" val="22400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HOD Installation set-up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ED87-C3AF-46AD-B736-F456B271DEC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906588"/>
            <a:ext cx="9023350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3238761"/>
            <a:ext cx="914400" cy="3773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 smtClean="0">
                <a:solidFill>
                  <a:schemeClr val="tx1"/>
                </a:solidFill>
              </a:rPr>
              <a:t>Flow Meter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238761"/>
            <a:ext cx="1066800" cy="3773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 smtClean="0">
                <a:solidFill>
                  <a:schemeClr val="tx1"/>
                </a:solidFill>
              </a:rPr>
              <a:t>Isolating valve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3238761"/>
            <a:ext cx="1066800" cy="3773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 smtClean="0">
                <a:solidFill>
                  <a:schemeClr val="tx1"/>
                </a:solidFill>
              </a:rPr>
              <a:t>Isolating valve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2438400"/>
            <a:ext cx="914400" cy="3773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 smtClean="0">
                <a:solidFill>
                  <a:schemeClr val="tx1"/>
                </a:solidFill>
              </a:rPr>
              <a:t>Ballasts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2438400"/>
            <a:ext cx="914400" cy="3773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 smtClean="0">
                <a:solidFill>
                  <a:schemeClr val="tx1"/>
                </a:solidFill>
              </a:rPr>
              <a:t>Controller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4347099"/>
            <a:ext cx="990600" cy="3773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200" dirty="0" smtClean="0">
                <a:solidFill>
                  <a:schemeClr val="tx1"/>
                </a:solidFill>
              </a:rPr>
              <a:t>HOD system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There </a:t>
            </a:r>
            <a:r>
              <a:rPr lang="en-GB" dirty="0"/>
              <a:t>are several key factors which must be taken into consideration when designing the right UV disinfection solution for your fish farm, well-boat or aquarium. Make sure your UV system accounts for these factors</a:t>
            </a:r>
            <a:r>
              <a:rPr lang="en-GB" dirty="0" smtClean="0"/>
              <a:t>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❶</a:t>
            </a:r>
            <a:r>
              <a:rPr lang="en-GB" u="sng" dirty="0"/>
              <a:t>Validation—the only acceptable performance certification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❷</a:t>
            </a:r>
            <a:r>
              <a:rPr lang="en-GB" u="sng" dirty="0"/>
              <a:t>Minimum dose—the only true disinfection indicator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❸</a:t>
            </a:r>
            <a:r>
              <a:rPr lang="en-GB" u="sng" dirty="0"/>
              <a:t>Medium pressure lamps—the only real protection against viruses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GB" dirty="0"/>
              <a:t>❹</a:t>
            </a:r>
            <a:r>
              <a:rPr lang="en-GB" u="sng" dirty="0"/>
              <a:t>A dedicated sensor per lamp—the only way to ensure transparency of   </a:t>
            </a:r>
            <a:r>
              <a:rPr lang="en-GB" dirty="0"/>
              <a:t>   </a:t>
            </a:r>
            <a:r>
              <a:rPr lang="en-GB" dirty="0">
                <a:solidFill>
                  <a:schemeClr val="bg1"/>
                </a:solidFill>
              </a:rPr>
              <a:t>))))</a:t>
            </a:r>
            <a:r>
              <a:rPr lang="en-GB" u="sng" dirty="0"/>
              <a:t>operation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Bio-security through real </a:t>
            </a:r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ED87-C3AF-46AD-B736-F456B271DEC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7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4308475" cy="558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8D2747-9F9A-4B32-82FD-AE5B940E8B9C}" type="slidenum">
              <a:rPr lang="he-IL"/>
              <a:pPr/>
              <a:t>36</a:t>
            </a:fld>
            <a:endParaRPr lang="en-US"/>
          </a:p>
        </p:txBody>
      </p:sp>
      <p:pic>
        <p:nvPicPr>
          <p:cNvPr id="1427460" name="Picture 3"/>
          <p:cNvPicPr>
            <a:picLocks noChangeAspect="1" noChangeArrowheads="1"/>
          </p:cNvPicPr>
          <p:nvPr/>
        </p:nvPicPr>
        <p:blipFill>
          <a:blip r:embed="rId4" cstate="print"/>
          <a:srcRect l="51930" t="526"/>
          <a:stretch>
            <a:fillRect/>
          </a:stretch>
        </p:blipFill>
        <p:spPr bwMode="auto">
          <a:xfrm>
            <a:off x="6858000" y="1295399"/>
            <a:ext cx="1892300" cy="522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274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143000"/>
            <a:ext cx="3827463" cy="558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0" name="Slide Number Placeholder 3"/>
          <p:cNvSpPr txBox="1">
            <a:spLocks noGrp="1"/>
          </p:cNvSpPr>
          <p:nvPr/>
        </p:nvSpPr>
        <p:spPr bwMode="auto">
          <a:xfrm>
            <a:off x="7239000" y="6540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87C235B-909D-4084-BF53-D4A502C3D611}" type="slidenum">
              <a:rPr lang="he-IL" sz="1200" b="1"/>
              <a:pPr algn="r" eaLnBrk="0" hangingPunct="0"/>
              <a:t>36</a:t>
            </a:fld>
            <a:endParaRPr lang="en-US" sz="1200" b="1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76400" y="0"/>
            <a:ext cx="8229600" cy="533400"/>
          </a:xfrm>
          <a:prstGeom prst="rect">
            <a:avLst/>
          </a:prstGeom>
        </p:spPr>
        <p:txBody>
          <a:bodyPr lIns="0" rIns="0" bIns="0"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HOD Systems – EPA Validation </a:t>
            </a:r>
          </a:p>
        </p:txBody>
      </p:sp>
      <p:pic>
        <p:nvPicPr>
          <p:cNvPr id="8" name="Picture 7" descr="taking samples.JPG"/>
          <p:cNvPicPr>
            <a:picLocks noChangeAspect="1"/>
          </p:cNvPicPr>
          <p:nvPr/>
        </p:nvPicPr>
        <p:blipFill>
          <a:blip r:embed="rId6" cstate="print"/>
          <a:srcRect t="60470" r="10310"/>
          <a:stretch>
            <a:fillRect/>
          </a:stretch>
        </p:blipFill>
        <p:spPr bwMode="auto">
          <a:xfrm>
            <a:off x="4953000" y="4343400"/>
            <a:ext cx="3811587" cy="216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r. Sheninjects the virus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53000" y="1295400"/>
            <a:ext cx="3733800" cy="2800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Atlantium’s</a:t>
            </a:r>
            <a:r>
              <a:rPr lang="en-GB" dirty="0"/>
              <a:t> unique </a:t>
            </a:r>
            <a:r>
              <a:rPr lang="en-GB" b="1" dirty="0"/>
              <a:t>M</a:t>
            </a:r>
            <a:r>
              <a:rPr lang="en-GB" dirty="0"/>
              <a:t>edium </a:t>
            </a:r>
            <a:r>
              <a:rPr lang="en-GB" b="1" dirty="0"/>
              <a:t>P</a:t>
            </a:r>
            <a:r>
              <a:rPr lang="en-GB" dirty="0"/>
              <a:t>ressure </a:t>
            </a:r>
            <a:r>
              <a:rPr lang="en-GB" b="1" dirty="0"/>
              <a:t>H</a:t>
            </a:r>
            <a:r>
              <a:rPr lang="en-GB" dirty="0"/>
              <a:t>igh </a:t>
            </a:r>
            <a:r>
              <a:rPr lang="en-GB" b="1" dirty="0"/>
              <a:t>I</a:t>
            </a:r>
            <a:r>
              <a:rPr lang="en-GB" dirty="0"/>
              <a:t>ntensity </a:t>
            </a:r>
            <a:r>
              <a:rPr lang="en-GB" dirty="0" smtClean="0"/>
              <a:t>[</a:t>
            </a:r>
            <a:r>
              <a:rPr lang="en-GB" b="1" dirty="0" smtClean="0"/>
              <a:t>MPHI</a:t>
            </a:r>
            <a:r>
              <a:rPr lang="en-GB" dirty="0" smtClean="0"/>
              <a:t>] lamps </a:t>
            </a:r>
            <a:r>
              <a:rPr lang="en-GB" dirty="0"/>
              <a:t>provide a wide variety of operational benefits while overcoming the setbacks of conventional UV lamps.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To </a:t>
            </a:r>
            <a:r>
              <a:rPr lang="en-GB" dirty="0"/>
              <a:t>begin with, </a:t>
            </a:r>
            <a:r>
              <a:rPr lang="en-GB" dirty="0" err="1"/>
              <a:t>Atlantium’s</a:t>
            </a:r>
            <a:r>
              <a:rPr lang="en-GB" dirty="0"/>
              <a:t> </a:t>
            </a:r>
            <a:r>
              <a:rPr lang="en-GB" b="1" dirty="0"/>
              <a:t>MPHI </a:t>
            </a:r>
            <a:r>
              <a:rPr lang="en-GB" dirty="0"/>
              <a:t>are highly efficient for virus inactivation as they deploy a wide germicidal wavelength which attack viruses and other microorganisms on a wide front.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 err="1"/>
              <a:t>Atlantium</a:t>
            </a:r>
            <a:r>
              <a:rPr lang="en-GB" dirty="0"/>
              <a:t> Hydro-Optic systems are validated for 4 log </a:t>
            </a:r>
            <a:r>
              <a:rPr lang="en-GB" dirty="0" err="1"/>
              <a:t>Adeno</a:t>
            </a:r>
            <a:r>
              <a:rPr lang="en-GB" dirty="0"/>
              <a:t> virus inactivation which ensures their success where low pressure lamps fail to deliver the required protection.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Medium pressure lamps:</a:t>
            </a:r>
            <a:br>
              <a:rPr lang="en-GB" sz="2000" dirty="0" smtClean="0"/>
            </a:br>
            <a:r>
              <a:rPr lang="en-GB" sz="1600" dirty="0"/>
              <a:t>T</a:t>
            </a:r>
            <a:r>
              <a:rPr lang="en-GB" sz="1600" dirty="0" smtClean="0"/>
              <a:t>he only real protection against viruses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ED87-C3AF-46AD-B736-F456B271DEC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297"/>
            <a:ext cx="9167782" cy="595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68"/>
            <a:ext cx="6497637" cy="608012"/>
          </a:xfrm>
        </p:spPr>
        <p:txBody>
          <a:bodyPr/>
          <a:lstStyle/>
          <a:p>
            <a:pPr lvl="1"/>
            <a:r>
              <a:rPr lang="en-US" dirty="0"/>
              <a:t>Designing for the right </a:t>
            </a:r>
            <a:r>
              <a:rPr lang="en-US" dirty="0" smtClean="0"/>
              <a:t>DOSE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F4A3A-5CDF-499B-94A4-66D9F63EC7A5}" type="slidenum">
              <a:rPr lang="he-IL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6743566" y="2844971"/>
            <a:ext cx="2581871" cy="55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320" tIns="48660" rIns="97320" bIns="4866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40mJ/cm</a:t>
            </a:r>
            <a:r>
              <a:rPr lang="en-US" sz="1500" b="1" baseline="30000" dirty="0">
                <a:solidFill>
                  <a:srgbClr val="FF0000"/>
                </a:solidFill>
              </a:rPr>
              <a:t>2</a:t>
            </a:r>
            <a:r>
              <a:rPr lang="en-US" sz="1500" b="1" dirty="0">
                <a:solidFill>
                  <a:srgbClr val="FF0000"/>
                </a:solidFill>
              </a:rPr>
              <a:t> </a:t>
            </a:r>
            <a:r>
              <a:rPr lang="en-US" sz="1500" b="1" dirty="0" smtClean="0">
                <a:solidFill>
                  <a:srgbClr val="FF0000"/>
                </a:solidFill>
              </a:rPr>
              <a:t>Average – All other UV lamp suppliers</a:t>
            </a:r>
            <a:endParaRPr lang="he-IL" sz="1500" b="1" dirty="0">
              <a:solidFill>
                <a:srgbClr val="FF0000"/>
              </a:solidFill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354317" y="1867909"/>
            <a:ext cx="4143320" cy="79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320" tIns="48660" rIns="97320" bIns="4866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~16mJ/cm</a:t>
            </a:r>
            <a:r>
              <a:rPr lang="en-US" sz="1500" b="1" baseline="30000" dirty="0">
                <a:solidFill>
                  <a:srgbClr val="FF0000"/>
                </a:solidFill>
              </a:rPr>
              <a:t>2</a:t>
            </a:r>
            <a:r>
              <a:rPr lang="en-US" sz="1500" b="1" dirty="0">
                <a:solidFill>
                  <a:srgbClr val="FF0000"/>
                </a:solidFill>
              </a:rPr>
              <a:t> </a:t>
            </a:r>
            <a:r>
              <a:rPr lang="en-US" sz="1500" b="1" dirty="0" smtClean="0">
                <a:solidFill>
                  <a:srgbClr val="FF0000"/>
                </a:solidFill>
              </a:rPr>
              <a:t>RED – this is the actual min. dose that you get from conventional UV lamps suppliers</a:t>
            </a:r>
            <a:endParaRPr lang="he-IL" sz="15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10"/>
          <p:cNvCxnSpPr>
            <a:cxnSpLocks noChangeShapeType="1"/>
          </p:cNvCxnSpPr>
          <p:nvPr/>
        </p:nvCxnSpPr>
        <p:spPr bwMode="auto">
          <a:xfrm flipH="1">
            <a:off x="1262402" y="1874567"/>
            <a:ext cx="7511389" cy="0"/>
          </a:xfrm>
          <a:prstGeom prst="line">
            <a:avLst/>
          </a:prstGeom>
          <a:noFill/>
          <a:ln w="28575" algn="ctr">
            <a:solidFill>
              <a:srgbClr val="800080"/>
            </a:solidFill>
            <a:round/>
            <a:headEnd/>
            <a:tailEnd/>
          </a:ln>
        </p:spPr>
      </p:cxn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6575973" y="979600"/>
            <a:ext cx="2402080" cy="79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320" tIns="48660" rIns="97320" bIns="48660">
            <a:spAutoFit/>
          </a:bodyPr>
          <a:lstStyle/>
          <a:p>
            <a:r>
              <a:rPr lang="en-US" sz="1500" b="1" dirty="0">
                <a:solidFill>
                  <a:srgbClr val="7030A0"/>
                </a:solidFill>
              </a:rPr>
              <a:t>120 mJ/cm</a:t>
            </a:r>
            <a:r>
              <a:rPr lang="en-US" sz="1500" b="1" baseline="30000" dirty="0">
                <a:solidFill>
                  <a:srgbClr val="7030A0"/>
                </a:solidFill>
              </a:rPr>
              <a:t>2</a:t>
            </a:r>
            <a:r>
              <a:rPr lang="en-US" sz="1500" b="1" dirty="0">
                <a:solidFill>
                  <a:srgbClr val="7030A0"/>
                </a:solidFill>
              </a:rPr>
              <a:t> RED</a:t>
            </a:r>
          </a:p>
          <a:p>
            <a:r>
              <a:rPr lang="en-US" sz="1500" b="1" dirty="0">
                <a:solidFill>
                  <a:srgbClr val="7030A0"/>
                </a:solidFill>
              </a:rPr>
              <a:t>FDA – </a:t>
            </a:r>
          </a:p>
          <a:p>
            <a:r>
              <a:rPr lang="en-US" sz="1500" b="1" dirty="0">
                <a:solidFill>
                  <a:srgbClr val="7030A0"/>
                </a:solidFill>
              </a:rPr>
              <a:t>Pasteurized </a:t>
            </a:r>
            <a:r>
              <a:rPr lang="en-US" sz="1500" b="1" dirty="0" smtClean="0">
                <a:solidFill>
                  <a:srgbClr val="7030A0"/>
                </a:solidFill>
              </a:rPr>
              <a:t>equivalent </a:t>
            </a:r>
            <a:endParaRPr lang="en-US" sz="1500" b="1" dirty="0">
              <a:solidFill>
                <a:srgbClr val="7030A0"/>
              </a:solidFill>
            </a:endParaRPr>
          </a:p>
        </p:txBody>
      </p:sp>
      <p:cxnSp>
        <p:nvCxnSpPr>
          <p:cNvPr id="12" name="Straight Connector 10"/>
          <p:cNvCxnSpPr>
            <a:cxnSpLocks noChangeShapeType="1"/>
          </p:cNvCxnSpPr>
          <p:nvPr/>
        </p:nvCxnSpPr>
        <p:spPr bwMode="auto">
          <a:xfrm flipH="1">
            <a:off x="1252065" y="4273069"/>
            <a:ext cx="7453332" cy="0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" name="Straight Connector 10"/>
          <p:cNvCxnSpPr>
            <a:cxnSpLocks noChangeShapeType="1"/>
          </p:cNvCxnSpPr>
          <p:nvPr/>
        </p:nvCxnSpPr>
        <p:spPr bwMode="auto">
          <a:xfrm flipH="1">
            <a:off x="1298796" y="3556129"/>
            <a:ext cx="7511388" cy="0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4" name="AutoShape 11"/>
          <p:cNvSpPr>
            <a:spLocks noChangeArrowheads="1"/>
          </p:cNvSpPr>
          <p:nvPr/>
        </p:nvSpPr>
        <p:spPr bwMode="auto">
          <a:xfrm rot="5400000">
            <a:off x="6351222" y="3083490"/>
            <a:ext cx="358012" cy="233999"/>
          </a:xfrm>
          <a:prstGeom prst="rightArrow">
            <a:avLst>
              <a:gd name="adj1" fmla="val 50000"/>
              <a:gd name="adj2" fmla="val 32836"/>
            </a:avLst>
          </a:prstGeom>
          <a:solidFill>
            <a:srgbClr val="FF0000">
              <a:alpha val="52156"/>
            </a:srgbClr>
          </a:solidFill>
          <a:ln w="9525">
            <a:solidFill>
              <a:srgbClr val="F11201"/>
            </a:solidFill>
            <a:miter lim="800000"/>
            <a:headEnd/>
            <a:tailEnd/>
          </a:ln>
        </p:spPr>
        <p:txBody>
          <a:bodyPr wrap="none" lIns="97320" tIns="48660" rIns="97320" bIns="48660" anchor="ctr"/>
          <a:lstStyle/>
          <a:p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 rot="923249">
            <a:off x="359727" y="2686893"/>
            <a:ext cx="8448328" cy="720000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39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Atlantium’s Microbial Commitment</a:t>
            </a:r>
            <a:endParaRPr lang="en-US" sz="39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 rot="5400000">
            <a:off x="1699728" y="3313266"/>
            <a:ext cx="1543175" cy="233999"/>
          </a:xfrm>
          <a:prstGeom prst="rightArrow">
            <a:avLst>
              <a:gd name="adj1" fmla="val 50000"/>
              <a:gd name="adj2" fmla="val 32836"/>
            </a:avLst>
          </a:prstGeom>
          <a:solidFill>
            <a:srgbClr val="FF0000">
              <a:alpha val="52156"/>
            </a:srgbClr>
          </a:solidFill>
          <a:ln w="9525">
            <a:solidFill>
              <a:srgbClr val="F11201"/>
            </a:solidFill>
            <a:miter lim="800000"/>
            <a:headEnd/>
            <a:tailEnd/>
          </a:ln>
        </p:spPr>
        <p:txBody>
          <a:bodyPr wrap="none" lIns="97320" tIns="48660" rIns="97320" bIns="48660" anchor="ctr"/>
          <a:lstStyle/>
          <a:p>
            <a:endParaRPr lang="he-IL"/>
          </a:p>
        </p:txBody>
      </p:sp>
      <p:sp>
        <p:nvSpPr>
          <p:cNvPr id="3" name="Rectangle 2"/>
          <p:cNvSpPr/>
          <p:nvPr/>
        </p:nvSpPr>
        <p:spPr>
          <a:xfrm>
            <a:off x="2828621" y="1504458"/>
            <a:ext cx="3244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HOD solution is 120 </a:t>
            </a:r>
            <a:r>
              <a:rPr lang="en-US" b="1" dirty="0" err="1">
                <a:solidFill>
                  <a:srgbClr val="FF0000"/>
                </a:solidFill>
              </a:rPr>
              <a:t>mJ</a:t>
            </a:r>
            <a:r>
              <a:rPr lang="en-US" b="1" dirty="0">
                <a:solidFill>
                  <a:srgbClr val="FF0000"/>
                </a:solidFill>
              </a:rPr>
              <a:t>/cm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endParaRPr lang="he-I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1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  <p:bldP spid="14" grpId="0" animBg="1"/>
      <p:bldP spid="14" grpId="1" animBg="1"/>
      <p:bldP spid="14" grpId="2" animBg="1"/>
      <p:bldP spid="16" grpId="0" animBg="1"/>
      <p:bldP spid="39" grpId="0" animBg="1"/>
      <p:bldP spid="39" grpId="1" animBg="1"/>
      <p:bldP spid="39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35" t="3510" r="4178" b="10526"/>
          <a:stretch>
            <a:fillRect/>
          </a:stretch>
        </p:blipFill>
        <p:spPr bwMode="auto">
          <a:xfrm>
            <a:off x="1062650" y="990600"/>
            <a:ext cx="7014550" cy="315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65496" y="4572000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ea typeface="+mn-ea"/>
                <a:cs typeface="Arial" pitchFamily="34" charset="0"/>
              </a:rPr>
              <a:t>Low Pressure (LP UV)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ea typeface="+mn-ea"/>
                <a:cs typeface="Arial" pitchFamily="34" charset="0"/>
              </a:rPr>
              <a:t>Mercury vapor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ea typeface="+mn-ea"/>
                <a:cs typeface="Arial" pitchFamily="34" charset="0"/>
              </a:rPr>
              <a:t>Monochromatic (253.7 nm)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rPr>
              <a:t>Inactivates pathogens by damaging their DNA/RNA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683456" y="4572000"/>
            <a:ext cx="35814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ea typeface="+mn-ea"/>
                <a:cs typeface="Arial" pitchFamily="34" charset="0"/>
              </a:rPr>
              <a:t>Medium Pressure (MP UV)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ea typeface="+mn-ea"/>
                <a:cs typeface="Arial" pitchFamily="34" charset="0"/>
              </a:rPr>
              <a:t>Mercury vapor - Polychromatic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rPr>
              <a:t>Inactivates pathogens by damaging DNA and additional macromolecules (proteins) via polychromatic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550025"/>
            <a:ext cx="2054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66CC"/>
                </a:solidFill>
              </a:rPr>
              <a:t>Bolton </a:t>
            </a:r>
            <a:r>
              <a:rPr lang="en-US" sz="1400" dirty="0" err="1">
                <a:solidFill>
                  <a:srgbClr val="0066CC"/>
                </a:solidFill>
              </a:rPr>
              <a:t>Photosciences</a:t>
            </a:r>
            <a:r>
              <a:rPr lang="en-US" sz="1400" dirty="0">
                <a:solidFill>
                  <a:srgbClr val="0066CC"/>
                </a:solidFill>
              </a:rPr>
              <a:t> Inc.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6848475" cy="457200"/>
          </a:xfrm>
        </p:spPr>
        <p:txBody>
          <a:bodyPr/>
          <a:lstStyle/>
          <a:p>
            <a:r>
              <a:rPr lang="en-US" smtClean="0"/>
              <a:t>Medium Pressure vs Low Pressure UV Lamps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Aquaculture Operation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28A845-4823-439F-9655-C2EAF304BD12}" type="slidenum">
              <a:rPr lang="en-US"/>
              <a:pPr/>
              <a:t>4</a:t>
            </a:fld>
            <a:endParaRPr lang="en-US"/>
          </a:p>
        </p:txBody>
      </p:sp>
      <p:sp>
        <p:nvSpPr>
          <p:cNvPr id="39940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1200" dirty="0" err="1" smtClean="0"/>
              <a:t>AquaChile</a:t>
            </a:r>
            <a:r>
              <a:rPr lang="en-US" sz="1200" dirty="0" smtClean="0"/>
              <a:t>, Chile</a:t>
            </a:r>
          </a:p>
          <a:p>
            <a:pPr eaLnBrk="1" hangingPunct="1"/>
            <a:r>
              <a:rPr lang="en-US" sz="1200" dirty="0" err="1" smtClean="0"/>
              <a:t>Aguas</a:t>
            </a:r>
            <a:r>
              <a:rPr lang="en-US" sz="1200" dirty="0" smtClean="0"/>
              <a:t> </a:t>
            </a:r>
            <a:r>
              <a:rPr lang="en-US" sz="1200" dirty="0" err="1" smtClean="0"/>
              <a:t>Claras</a:t>
            </a:r>
            <a:r>
              <a:rPr lang="en-US" sz="1200" dirty="0" smtClean="0"/>
              <a:t>, Chile</a:t>
            </a:r>
          </a:p>
          <a:p>
            <a:pPr eaLnBrk="1" hangingPunct="1"/>
            <a:r>
              <a:rPr lang="en-US" sz="1200" dirty="0" smtClean="0"/>
              <a:t>Aqua Farm, Chile</a:t>
            </a:r>
          </a:p>
          <a:p>
            <a:pPr eaLnBrk="1" hangingPunct="1"/>
            <a:r>
              <a:rPr lang="en-US" sz="1200" dirty="0" smtClean="0"/>
              <a:t>Aland, Sweden</a:t>
            </a:r>
          </a:p>
          <a:p>
            <a:pPr eaLnBrk="1" hangingPunct="1"/>
            <a:r>
              <a:rPr lang="en-US" sz="1200" dirty="0" err="1" smtClean="0"/>
              <a:t>Astilleros</a:t>
            </a:r>
            <a:r>
              <a:rPr lang="en-US" sz="1200" dirty="0" smtClean="0"/>
              <a:t> </a:t>
            </a:r>
            <a:r>
              <a:rPr lang="en-US" sz="1200" dirty="0" err="1" smtClean="0"/>
              <a:t>Calbuco</a:t>
            </a:r>
            <a:r>
              <a:rPr lang="en-US" sz="1200" dirty="0" smtClean="0"/>
              <a:t>, La Peninsula, Chile</a:t>
            </a:r>
          </a:p>
          <a:p>
            <a:pPr eaLnBrk="1" hangingPunct="1"/>
            <a:r>
              <a:rPr lang="en-US" sz="1200" dirty="0" smtClean="0"/>
              <a:t>Australian Institute of Marine Science, Australia</a:t>
            </a:r>
          </a:p>
          <a:p>
            <a:pPr eaLnBrk="1" hangingPunct="1"/>
            <a:r>
              <a:rPr lang="en-US" sz="1200" dirty="0" smtClean="0"/>
              <a:t>Beauty Fish, Israel</a:t>
            </a:r>
          </a:p>
          <a:p>
            <a:pPr eaLnBrk="1" hangingPunct="1"/>
            <a:r>
              <a:rPr lang="en-US" sz="1200" dirty="0" err="1" smtClean="0"/>
              <a:t>Camanchaca</a:t>
            </a:r>
            <a:r>
              <a:rPr lang="en-US" sz="1200" dirty="0" smtClean="0"/>
              <a:t>, Chile</a:t>
            </a:r>
          </a:p>
          <a:p>
            <a:pPr eaLnBrk="1" hangingPunct="1"/>
            <a:r>
              <a:rPr lang="en-US" sz="1200" dirty="0" smtClean="0"/>
              <a:t>Colors, Israel</a:t>
            </a:r>
          </a:p>
          <a:p>
            <a:pPr eaLnBrk="1" hangingPunct="1"/>
            <a:r>
              <a:rPr lang="en-US" sz="1200" dirty="0" smtClean="0"/>
              <a:t>CPF, Thailand</a:t>
            </a:r>
          </a:p>
          <a:p>
            <a:pPr eaLnBrk="1" hangingPunct="1"/>
            <a:r>
              <a:rPr lang="en-US" sz="1200" dirty="0" err="1" smtClean="0"/>
              <a:t>Danziger</a:t>
            </a:r>
            <a:r>
              <a:rPr lang="en-US" sz="1200" dirty="0" smtClean="0"/>
              <a:t> Discus, Israel</a:t>
            </a:r>
          </a:p>
          <a:p>
            <a:pPr eaLnBrk="1" hangingPunct="1"/>
            <a:r>
              <a:rPr lang="en-US" sz="1200" dirty="0" smtClean="0"/>
              <a:t>Gold Coast , Australia</a:t>
            </a:r>
          </a:p>
          <a:p>
            <a:pPr eaLnBrk="1" hangingPunct="1"/>
            <a:r>
              <a:rPr lang="en-US" sz="1200" dirty="0" smtClean="0"/>
              <a:t>Golden Tiger, Australia</a:t>
            </a:r>
          </a:p>
          <a:p>
            <a:pPr eaLnBrk="1" hangingPunct="1"/>
            <a:r>
              <a:rPr lang="en-US" sz="1200" dirty="0" smtClean="0"/>
              <a:t>Grieg Sea Food, Norway</a:t>
            </a:r>
          </a:p>
          <a:p>
            <a:pPr eaLnBrk="1" hangingPunct="1"/>
            <a:r>
              <a:rPr lang="en-US" sz="1200" dirty="0" err="1" smtClean="0"/>
              <a:t>Insuina</a:t>
            </a:r>
            <a:r>
              <a:rPr lang="en-US" sz="1200" dirty="0" smtClean="0"/>
              <a:t> </a:t>
            </a:r>
            <a:r>
              <a:rPr lang="en-US" sz="1200" dirty="0" err="1" smtClean="0"/>
              <a:t>Pescanova</a:t>
            </a:r>
            <a:r>
              <a:rPr lang="en-US" sz="1200" dirty="0" smtClean="0"/>
              <a:t>, Spain</a:t>
            </a:r>
          </a:p>
          <a:p>
            <a:pPr eaLnBrk="1" hangingPunct="1"/>
            <a:r>
              <a:rPr lang="en-US" sz="1200" dirty="0" err="1" smtClean="0"/>
              <a:t>Maabarot</a:t>
            </a:r>
            <a:r>
              <a:rPr lang="en-US" sz="1200" dirty="0" smtClean="0"/>
              <a:t>, Israel</a:t>
            </a:r>
          </a:p>
          <a:p>
            <a:pPr eaLnBrk="1" hangingPunct="1"/>
            <a:r>
              <a:rPr lang="en-US" sz="1200" dirty="0"/>
              <a:t>Marine Harvest, Chile</a:t>
            </a:r>
          </a:p>
          <a:p>
            <a:pPr eaLnBrk="1" hangingPunct="1"/>
            <a:r>
              <a:rPr lang="en-US" sz="1200" dirty="0"/>
              <a:t>Marine Harvest, </a:t>
            </a:r>
            <a:r>
              <a:rPr lang="en-US" sz="1200" dirty="0" smtClean="0"/>
              <a:t>Norway</a:t>
            </a:r>
          </a:p>
          <a:p>
            <a:pPr eaLnBrk="1" hangingPunct="1"/>
            <a:r>
              <a:rPr lang="en-US" sz="1200" dirty="0" smtClean="0"/>
              <a:t>Marine Farm, Chile</a:t>
            </a:r>
          </a:p>
          <a:p>
            <a:pPr eaLnBrk="1" hangingPunct="1"/>
            <a:r>
              <a:rPr lang="en-US" sz="1200" dirty="0" err="1" smtClean="0"/>
              <a:t>Michmoret</a:t>
            </a:r>
            <a:r>
              <a:rPr lang="en-US" sz="1200" dirty="0"/>
              <a:t>, </a:t>
            </a:r>
            <a:r>
              <a:rPr lang="en-US" sz="1200" dirty="0" smtClean="0"/>
              <a:t>Israel</a:t>
            </a:r>
          </a:p>
          <a:p>
            <a:pPr eaLnBrk="1" hangingPunct="1"/>
            <a:r>
              <a:rPr lang="en-US" sz="1200" dirty="0" err="1" smtClean="0"/>
              <a:t>Monash</a:t>
            </a:r>
            <a:r>
              <a:rPr lang="en-US" sz="1200" dirty="0" smtClean="0"/>
              <a:t> </a:t>
            </a:r>
            <a:r>
              <a:rPr lang="en-US" sz="1200" dirty="0"/>
              <a:t>University, Australia</a:t>
            </a:r>
          </a:p>
          <a:p>
            <a:pPr eaLnBrk="1" hangingPunct="1"/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 smtClean="0"/>
          </a:p>
        </p:txBody>
      </p:sp>
      <p:sp>
        <p:nvSpPr>
          <p:cNvPr id="39941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1200" dirty="0" err="1" smtClean="0"/>
              <a:t>Naviera</a:t>
            </a:r>
            <a:r>
              <a:rPr lang="en-US" sz="1200" dirty="0" smtClean="0"/>
              <a:t> El </a:t>
            </a:r>
            <a:r>
              <a:rPr lang="en-US" sz="1200" dirty="0" err="1" smtClean="0"/>
              <a:t>Navegante</a:t>
            </a:r>
            <a:r>
              <a:rPr lang="en-US" sz="1200" dirty="0" smtClean="0"/>
              <a:t>, Chile</a:t>
            </a:r>
          </a:p>
          <a:p>
            <a:pPr eaLnBrk="1" hangingPunct="1"/>
            <a:r>
              <a:rPr lang="en-US" sz="1200" dirty="0" err="1" smtClean="0"/>
              <a:t>Naviera</a:t>
            </a:r>
            <a:r>
              <a:rPr lang="en-US" sz="1200" dirty="0" smtClean="0"/>
              <a:t> </a:t>
            </a:r>
            <a:r>
              <a:rPr lang="en-US" sz="1200" dirty="0" err="1" smtClean="0"/>
              <a:t>Frasal</a:t>
            </a:r>
            <a:r>
              <a:rPr lang="en-US" sz="1200" dirty="0" smtClean="0"/>
              <a:t>, Chile</a:t>
            </a:r>
          </a:p>
          <a:p>
            <a:pPr eaLnBrk="1" hangingPunct="1"/>
            <a:r>
              <a:rPr lang="en-US" sz="1200" dirty="0" err="1" smtClean="0"/>
              <a:t>Naviera</a:t>
            </a:r>
            <a:r>
              <a:rPr lang="en-US" sz="1200" dirty="0" smtClean="0"/>
              <a:t> Montero</a:t>
            </a:r>
          </a:p>
          <a:p>
            <a:pPr eaLnBrk="1" hangingPunct="1"/>
            <a:r>
              <a:rPr lang="en-US" sz="1200" dirty="0" err="1" smtClean="0"/>
              <a:t>Naviera</a:t>
            </a:r>
            <a:r>
              <a:rPr lang="en-US" sz="1200" dirty="0" smtClean="0"/>
              <a:t> Patagonia, Chile</a:t>
            </a:r>
          </a:p>
          <a:p>
            <a:pPr eaLnBrk="1" hangingPunct="1"/>
            <a:r>
              <a:rPr lang="en-US" sz="1200" dirty="0" err="1" smtClean="0"/>
              <a:t>Naviera</a:t>
            </a:r>
            <a:r>
              <a:rPr lang="en-US" sz="1200" dirty="0" smtClean="0"/>
              <a:t> </a:t>
            </a:r>
            <a:r>
              <a:rPr lang="en-US" sz="1200" dirty="0" err="1" smtClean="0"/>
              <a:t>Ulloa</a:t>
            </a:r>
            <a:r>
              <a:rPr lang="en-US" sz="1200" dirty="0" smtClean="0"/>
              <a:t>, Chile</a:t>
            </a:r>
          </a:p>
          <a:p>
            <a:pPr eaLnBrk="1" hangingPunct="1"/>
            <a:r>
              <a:rPr lang="en-US" sz="1200" dirty="0" err="1"/>
              <a:t>Norsk</a:t>
            </a:r>
            <a:r>
              <a:rPr lang="en-US" sz="1200" dirty="0"/>
              <a:t> Marine Fisk, Norway</a:t>
            </a:r>
          </a:p>
          <a:p>
            <a:pPr eaLnBrk="1" hangingPunct="1"/>
            <a:r>
              <a:rPr lang="en-US" sz="1200" dirty="0" smtClean="0"/>
              <a:t>Palma Aquarium, Spain</a:t>
            </a:r>
          </a:p>
          <a:p>
            <a:pPr eaLnBrk="1" hangingPunct="1"/>
            <a:r>
              <a:rPr lang="en-US" sz="1200" dirty="0" err="1" smtClean="0"/>
              <a:t>Pescanova</a:t>
            </a:r>
            <a:r>
              <a:rPr lang="en-US" sz="1200" dirty="0" smtClean="0"/>
              <a:t>, Spain</a:t>
            </a:r>
          </a:p>
          <a:p>
            <a:pPr eaLnBrk="1" hangingPunct="1"/>
            <a:r>
              <a:rPr lang="en-US" sz="1200" dirty="0" smtClean="0"/>
              <a:t>Pinar, Turkey</a:t>
            </a:r>
          </a:p>
          <a:p>
            <a:pPr eaLnBrk="1" hangingPunct="1"/>
            <a:r>
              <a:rPr lang="en-US" sz="1200" dirty="0" smtClean="0"/>
              <a:t>RWS, Singapore </a:t>
            </a:r>
          </a:p>
          <a:p>
            <a:pPr eaLnBrk="1" hangingPunct="1"/>
            <a:r>
              <a:rPr lang="en-US" sz="1200" dirty="0" err="1" smtClean="0"/>
              <a:t>Scantz</a:t>
            </a:r>
            <a:r>
              <a:rPr lang="en-US" sz="1200" dirty="0" smtClean="0"/>
              <a:t>, Australia</a:t>
            </a:r>
          </a:p>
          <a:p>
            <a:pPr eaLnBrk="1" hangingPunct="1"/>
            <a:r>
              <a:rPr lang="en-US" sz="1200" dirty="0" err="1" smtClean="0"/>
              <a:t>Sagro</a:t>
            </a:r>
            <a:r>
              <a:rPr lang="en-US" sz="1200" dirty="0" smtClean="0"/>
              <a:t>, Cyprus</a:t>
            </a:r>
          </a:p>
          <a:p>
            <a:pPr eaLnBrk="1" hangingPunct="1"/>
            <a:r>
              <a:rPr lang="en-US" sz="1200" dirty="0" err="1" smtClean="0"/>
              <a:t>Salmones</a:t>
            </a:r>
            <a:r>
              <a:rPr lang="en-US" sz="1200" dirty="0" smtClean="0"/>
              <a:t> </a:t>
            </a:r>
            <a:r>
              <a:rPr lang="en-US" sz="1200" dirty="0" err="1" smtClean="0"/>
              <a:t>Magallanes</a:t>
            </a:r>
            <a:r>
              <a:rPr lang="en-US" sz="1200" dirty="0" smtClean="0"/>
              <a:t>, Chile</a:t>
            </a:r>
          </a:p>
          <a:p>
            <a:pPr eaLnBrk="1" hangingPunct="1"/>
            <a:r>
              <a:rPr lang="en-US" sz="1200" dirty="0" err="1" smtClean="0"/>
              <a:t>Selonda</a:t>
            </a:r>
            <a:r>
              <a:rPr lang="en-US" sz="1200" dirty="0" smtClean="0"/>
              <a:t>, Greece</a:t>
            </a:r>
          </a:p>
          <a:p>
            <a:pPr eaLnBrk="1" hangingPunct="1"/>
            <a:r>
              <a:rPr lang="en-US" sz="1200" dirty="0" err="1" smtClean="0"/>
              <a:t>Smolten</a:t>
            </a:r>
            <a:r>
              <a:rPr lang="en-US" sz="1200" dirty="0" smtClean="0"/>
              <a:t>, Norway</a:t>
            </a:r>
          </a:p>
          <a:p>
            <a:pPr eaLnBrk="1" hangingPunct="1"/>
            <a:r>
              <a:rPr lang="en-US" sz="1200" dirty="0" err="1" smtClean="0"/>
              <a:t>Solvtrans</a:t>
            </a:r>
            <a:r>
              <a:rPr lang="en-US" sz="1200" dirty="0" smtClean="0"/>
              <a:t>, Chile</a:t>
            </a:r>
          </a:p>
          <a:p>
            <a:pPr eaLnBrk="1" hangingPunct="1"/>
            <a:r>
              <a:rPr lang="en-US" sz="1200" dirty="0" err="1" smtClean="0"/>
              <a:t>Tafi</a:t>
            </a:r>
            <a:r>
              <a:rPr lang="en-US" sz="1200" dirty="0" smtClean="0"/>
              <a:t>, Australia</a:t>
            </a:r>
          </a:p>
          <a:p>
            <a:pPr eaLnBrk="1" hangingPunct="1"/>
            <a:r>
              <a:rPr lang="en-US" sz="1200" dirty="0" err="1" smtClean="0"/>
              <a:t>Tjeldbergodden</a:t>
            </a:r>
            <a:r>
              <a:rPr lang="en-US" sz="1200" dirty="0" smtClean="0"/>
              <a:t> </a:t>
            </a:r>
            <a:r>
              <a:rPr lang="en-US" sz="1200" dirty="0" err="1"/>
              <a:t>Settefisk</a:t>
            </a:r>
            <a:r>
              <a:rPr lang="en-US" sz="1200" dirty="0"/>
              <a:t> AS, Norway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Medium </a:t>
            </a:r>
            <a:r>
              <a:rPr lang="en-US" sz="2000" dirty="0" smtClean="0"/>
              <a:t>Pressure Lamp:</a:t>
            </a:r>
            <a:br>
              <a:rPr lang="en-US" sz="2000" dirty="0" smtClean="0"/>
            </a:br>
            <a:r>
              <a:rPr lang="en-US" sz="1600" dirty="0" smtClean="0"/>
              <a:t>No bacteria re-generation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65205-7C60-4FEE-A6FF-0C928C1FC2A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239000" y="6540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0D47AA87-A09E-4931-B53D-0F3B39275134}" type="slidenum">
              <a:rPr lang="he-IL" smtClean="0"/>
              <a:pPr/>
              <a:t>40</a:t>
            </a:fld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74626" y="1147763"/>
            <a:ext cx="8801101" cy="4491036"/>
            <a:chOff x="118" y="824"/>
            <a:chExt cx="5544" cy="2829"/>
          </a:xfrm>
        </p:grpSpPr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118" y="824"/>
              <a:ext cx="5544" cy="2829"/>
              <a:chOff x="118" y="824"/>
              <a:chExt cx="5544" cy="2829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" y="824"/>
                <a:ext cx="5544" cy="1773"/>
              </a:xfrm>
              <a:prstGeom prst="rect">
                <a:avLst/>
              </a:prstGeom>
              <a:noFill/>
              <a:ln w="254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" y="3028"/>
                <a:ext cx="5538" cy="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2734" y="3410"/>
              <a:ext cx="28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162" y="3532"/>
              <a:ext cx="5484" cy="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187" y="3653"/>
              <a:ext cx="286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012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Medium Pressure Lamp:</a:t>
            </a:r>
            <a:br>
              <a:rPr lang="en-US" sz="2000" dirty="0"/>
            </a:br>
            <a:r>
              <a:rPr lang="en-US" sz="1600" dirty="0"/>
              <a:t>No bacteria re-generation</a:t>
            </a: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ED87-C3AF-46AD-B736-F456B271DEC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14412"/>
            <a:ext cx="70485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2 6"/>
          <p:cNvSpPr/>
          <p:nvPr/>
        </p:nvSpPr>
        <p:spPr>
          <a:xfrm>
            <a:off x="4953000" y="3276600"/>
            <a:ext cx="3581400" cy="76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0227"/>
              <a:gd name="adj6" fmla="val -353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Bacteria re-generates in the tanks which are exposed to day light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u="sng" dirty="0" smtClean="0"/>
              <a:t>Medium Pressure UV</a:t>
            </a:r>
            <a:r>
              <a:rPr lang="en-US" sz="1600" b="1" dirty="0" smtClean="0"/>
              <a:t>: </a:t>
            </a:r>
            <a:r>
              <a:rPr lang="en-US" sz="1600" dirty="0" smtClean="0"/>
              <a:t>the UV unit must provide a Reduction Equivalent Dose  of at least 120,000 </a:t>
            </a:r>
            <a:r>
              <a:rPr lang="en-US" sz="1600" dirty="0" err="1" smtClean="0"/>
              <a:t>μWs</a:t>
            </a:r>
            <a:r>
              <a:rPr lang="en-US" sz="1600" dirty="0" smtClean="0"/>
              <a:t>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(120 </a:t>
            </a:r>
            <a:r>
              <a:rPr lang="en-US" sz="1600" dirty="0" err="1" smtClean="0"/>
              <a:t>mJ</a:t>
            </a:r>
            <a:r>
              <a:rPr lang="en-US" sz="1600" dirty="0" smtClean="0"/>
              <a:t>/ 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as measured by a germicidal sensor (250-280 nm wavelengths) at the end of its life; or</a:t>
            </a:r>
          </a:p>
          <a:p>
            <a:endParaRPr lang="en-US" sz="1600" b="1" u="sng" dirty="0" smtClean="0"/>
          </a:p>
          <a:p>
            <a:endParaRPr lang="en-US" sz="1600" b="1" u="sng" dirty="0"/>
          </a:p>
          <a:p>
            <a:r>
              <a:rPr lang="en-US" sz="1600" b="1" u="sng" dirty="0" smtClean="0"/>
              <a:t>Low Pressure UV:</a:t>
            </a:r>
            <a:r>
              <a:rPr lang="en-US" sz="1600" b="1" dirty="0" smtClean="0"/>
              <a:t> </a:t>
            </a:r>
            <a:r>
              <a:rPr lang="en-US" sz="1600" dirty="0" smtClean="0"/>
              <a:t>the UV unit must provide a Reduction Equivalent Dose of at least 186,000 </a:t>
            </a:r>
            <a:r>
              <a:rPr lang="en-US" sz="1600" dirty="0" err="1" smtClean="0"/>
              <a:t>μWs</a:t>
            </a:r>
            <a:r>
              <a:rPr lang="en-US" sz="1600" dirty="0" smtClean="0"/>
              <a:t>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(186 </a:t>
            </a:r>
            <a:r>
              <a:rPr lang="en-US" sz="1600" dirty="0" err="1" smtClean="0"/>
              <a:t>mJ</a:t>
            </a:r>
            <a:r>
              <a:rPr lang="en-US" sz="1600" dirty="0" smtClean="0"/>
              <a:t>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as measured by a germicidal sensor (250-280 nm wavelengths) at the end of its life; or</a:t>
            </a:r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Many important regulations* distinguish between LP and MP dose! 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914400" y="3962400"/>
            <a:ext cx="7162800" cy="5334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5000"/>
              </a:lnSpc>
              <a:buSzPct val="100000"/>
            </a:pPr>
            <a:r>
              <a:rPr lang="en-US" sz="1100" dirty="0" smtClean="0">
                <a:solidFill>
                  <a:schemeClr val="tx1"/>
                </a:solidFill>
                <a:sym typeface="Arial" pitchFamily="34" charset="0"/>
              </a:rPr>
              <a:t>*Example taken from a UV regulation manual of one of an international soft drink producer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438400" y="14478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400" y="30988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64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“low-dose” tracks within the HOD disinfection systems = no pathogen escapes the required UV dose.</a:t>
            </a:r>
          </a:p>
          <a:p>
            <a:endParaRPr lang="en-US" dirty="0" smtClean="0"/>
          </a:p>
          <a:p>
            <a:r>
              <a:rPr lang="en-US" dirty="0" smtClean="0"/>
              <a:t>Design according to </a:t>
            </a:r>
            <a:r>
              <a:rPr lang="en-US" b="1" dirty="0" smtClean="0"/>
              <a:t>Minimum dose </a:t>
            </a:r>
            <a:r>
              <a:rPr lang="en-US" dirty="0" smtClean="0"/>
              <a:t>and not </a:t>
            </a:r>
            <a:r>
              <a:rPr lang="en-US" b="1" dirty="0" smtClean="0"/>
              <a:t>Average dose </a:t>
            </a:r>
            <a:r>
              <a:rPr lang="en-US" dirty="0" smtClean="0"/>
              <a:t>as in conventional UV.</a:t>
            </a:r>
          </a:p>
          <a:p>
            <a:endParaRPr lang="en-US" dirty="0" smtClean="0"/>
          </a:p>
          <a:p>
            <a:r>
              <a:rPr lang="en-US" dirty="0" smtClean="0"/>
              <a:t>Medium Pressure lamps which a wide range of germicidal wavelength. </a:t>
            </a:r>
          </a:p>
          <a:p>
            <a:endParaRPr lang="en-US" dirty="0" smtClean="0"/>
          </a:p>
          <a:p>
            <a:r>
              <a:rPr lang="en-US" dirty="0" smtClean="0"/>
              <a:t>Dedicated sensor per lamp to ensure optimal and correct lamp operation.</a:t>
            </a:r>
          </a:p>
          <a:p>
            <a:endParaRPr lang="en-US" dirty="0" smtClean="0"/>
          </a:p>
          <a:p>
            <a:r>
              <a:rPr lang="en-US" dirty="0" smtClean="0"/>
              <a:t>Extensive laboratory and in-field testing of various industry-related micro organisms to ensure adequate dose is used in design. </a:t>
            </a:r>
          </a:p>
          <a:p>
            <a:endParaRPr lang="en-US" dirty="0" smtClean="0"/>
          </a:p>
          <a:p>
            <a:r>
              <a:rPr lang="en-US" dirty="0" smtClean="0"/>
              <a:t>Maximum utilization of UV photons ensures low electrical consumption. </a:t>
            </a: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points for HOD bio-security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10C13C-F490-4BF3-820C-A55EC83CF1B2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4D3DCE7-2BCE-4F85-A251-E510FC21DF98}" type="slidenum">
              <a:rPr lang="en-US"/>
              <a:pPr/>
              <a:t>44</a:t>
            </a:fld>
            <a:endParaRPr lang="en-US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695575"/>
            <a:ext cx="2641600" cy="2362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200" b="1" smtClean="0"/>
              <a:t>Atlantium Technologies Ltd.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200" smtClean="0"/>
              <a:t>Har Tuv Industrial Park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200" smtClean="0"/>
              <a:t>POB 11071, Israel 99100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200" smtClean="0"/>
              <a:t>Tel: +972-2-992 5001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200" smtClean="0"/>
              <a:t>Fax: +972-2-992 5005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200" smtClean="0">
                <a:hlinkClick r:id="rId2" tooltip="blocked::mailto:info@atlantium.com"/>
              </a:rPr>
              <a:t>info@atlantium.com</a:t>
            </a:r>
            <a:endParaRPr lang="en-US" sz="120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200" smtClean="0"/>
              <a:t>www.atlantium.com</a:t>
            </a:r>
          </a:p>
          <a:p>
            <a:pPr eaLnBrk="1" hangingPunct="1">
              <a:lnSpc>
                <a:spcPct val="110000"/>
              </a:lnSpc>
            </a:pPr>
            <a:endParaRPr lang="en-US" sz="1600" smtClean="0"/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1552575" y="203835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15699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015699"/>
                </a:solidFill>
                <a:latin typeface="Calibri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HOD technology in land-based facilities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4F1C5E-918E-49A9-ACCE-135266C4B5D7}" type="slidenum">
              <a:rPr lang="en-US"/>
              <a:pPr/>
              <a:t>5</a:t>
            </a:fld>
            <a:endParaRPr lang="en-US"/>
          </a:p>
        </p:txBody>
      </p:sp>
      <p:pic>
        <p:nvPicPr>
          <p:cNvPr id="52228" name="Picture 2" descr="image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8163" y="685800"/>
            <a:ext cx="8073436" cy="6050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Field-proven, reliable solution to industry’s microbiological threats: </a:t>
            </a:r>
          </a:p>
          <a:p>
            <a:pPr marL="0" indent="0">
              <a:buFont typeface="Wingdings" pitchFamily="2" charset="2"/>
              <a:buNone/>
            </a:pPr>
            <a:r>
              <a:rPr lang="en-US" b="1" dirty="0" smtClean="0">
                <a:solidFill>
                  <a:srgbClr val="FFC000"/>
                </a:solidFill>
              </a:rPr>
              <a:t>Water </a:t>
            </a:r>
            <a:r>
              <a:rPr lang="en-US" b="1" dirty="0">
                <a:solidFill>
                  <a:srgbClr val="FFC000"/>
                </a:solidFill>
              </a:rPr>
              <a:t>Bio-security improves yield, reduces production loss, reduces hindering of growth treatment, </a:t>
            </a:r>
          </a:p>
          <a:p>
            <a:pPr lvl="1"/>
            <a:r>
              <a:rPr lang="en-US" dirty="0" smtClean="0"/>
              <a:t>Effective water disinfection significantly reduces risk of batch contamination mainly in sensitive growth stages of the fish</a:t>
            </a:r>
          </a:p>
          <a:p>
            <a:pPr lvl="1"/>
            <a:r>
              <a:rPr lang="en-US" dirty="0" smtClean="0"/>
              <a:t>Wide experience (both lab and in-field) in overcoming the microbiological challenges of the industry: </a:t>
            </a:r>
          </a:p>
          <a:p>
            <a:pPr lvl="2"/>
            <a:r>
              <a:rPr lang="en-US" dirty="0" smtClean="0"/>
              <a:t>IPN, ISA, </a:t>
            </a:r>
            <a:r>
              <a:rPr lang="en-US" dirty="0" err="1" smtClean="0"/>
              <a:t>Saprognelia</a:t>
            </a:r>
            <a:r>
              <a:rPr lang="en-US" dirty="0" smtClean="0"/>
              <a:t>, MNV, VNN, </a:t>
            </a:r>
            <a:r>
              <a:rPr lang="en-GB" dirty="0" smtClean="0"/>
              <a:t>Vibrio, </a:t>
            </a:r>
            <a:r>
              <a:rPr lang="en-GB" dirty="0" err="1" smtClean="0"/>
              <a:t>Francecela</a:t>
            </a:r>
            <a:r>
              <a:rPr lang="en-GB" dirty="0" smtClean="0"/>
              <a:t>  </a:t>
            </a:r>
            <a:r>
              <a:rPr lang="en-GB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Competitive price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Regulations compliant system</a:t>
            </a:r>
          </a:p>
          <a:p>
            <a:pPr lvl="1"/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Competitive Position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1204FB-6CFA-4B05-A16A-C0839FC1131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 and Flow Through Facilities</a:t>
            </a:r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00600"/>
            <a:ext cx="2712720" cy="163345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838200"/>
            <a:ext cx="8172450" cy="5638800"/>
          </a:xfrm>
        </p:spPr>
        <p:txBody>
          <a:bodyPr/>
          <a:lstStyle/>
          <a:p>
            <a:r>
              <a:rPr lang="en-GB" sz="2000" dirty="0"/>
              <a:t>Intensive production of marine species inevitably leads to invasion and proliferation of harmful diseases into the growth environment.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Ensuring </a:t>
            </a:r>
            <a:r>
              <a:rPr lang="en-GB" sz="2000" dirty="0"/>
              <a:t>production bio-security is a crucial component to providing production stability. 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In </a:t>
            </a:r>
            <a:r>
              <a:rPr lang="en-GB" sz="2000" dirty="0"/>
              <a:t>flow-through facilities the </a:t>
            </a:r>
            <a:r>
              <a:rPr lang="en-GB" sz="2000" dirty="0" err="1"/>
              <a:t>Atlantium’s</a:t>
            </a:r>
            <a:r>
              <a:rPr lang="en-GB" sz="2000" dirty="0"/>
              <a:t> Hydro-Optic technology is used as primary disinfection barrier for all intake water (“Firewall”).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In </a:t>
            </a:r>
            <a:r>
              <a:rPr lang="en-GB" sz="2000" dirty="0"/>
              <a:t>RAS facilities it is used to ensure the microbiological safety of all recirculating water for controlled growth </a:t>
            </a:r>
            <a:r>
              <a:rPr lang="en-GB" sz="2000" dirty="0" smtClean="0"/>
              <a:t>environment.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65205-7C60-4FEE-A6FF-0C928C1FC2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3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" y="1347788"/>
            <a:ext cx="8153400" cy="4619625"/>
          </a:xfrm>
          <a:noFill/>
        </p:spPr>
      </p:pic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C1DAAC-358D-44AD-8567-6EE9FA58DEBA}" type="slidenum">
              <a:rPr lang="he-IL"/>
              <a:pPr/>
              <a:t>8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IPN Protection at a RAS site in Chile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1524000"/>
            <a:ext cx="2895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e-IL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257800"/>
            <a:ext cx="2895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e-IL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HOD technology in land-based facilities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4F1C5E-918E-49A9-ACCE-135266C4B5D7}" type="slidenum">
              <a:rPr lang="en-US"/>
              <a:pPr/>
              <a:t>9</a:t>
            </a:fld>
            <a:endParaRPr lang="en-US"/>
          </a:p>
        </p:txBody>
      </p:sp>
      <p:pic>
        <p:nvPicPr>
          <p:cNvPr id="52228" name="Picture 2" descr="image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819400"/>
            <a:ext cx="4004655" cy="3001031"/>
          </a:xfrm>
        </p:spPr>
      </p:pic>
      <p:pic>
        <p:nvPicPr>
          <p:cNvPr id="52229" name="Picture 3" descr="image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1743075"/>
            <a:ext cx="3876675" cy="2905125"/>
          </a:xfrm>
        </p:spPr>
      </p:pic>
      <p:pic>
        <p:nvPicPr>
          <p:cNvPr id="45058" name="Picture 2" descr="C:\Users\aran\Desktop\New folder\FishFarm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4004655" cy="26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C:\Users\aran\Desktop\New folder\FishFarm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3124200"/>
            <a:ext cx="4072545" cy="27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עיצוב ברירת מחדל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עיצוב ברירת מחדל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2765</TotalTime>
  <Words>1713</Words>
  <Application>Microsoft Office PowerPoint</Application>
  <PresentationFormat>On-screen Show (4:3)</PresentationFormat>
  <Paragraphs>296</Paragraphs>
  <Slides>44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עיצוב ברירת מחדל</vt:lpstr>
      <vt:lpstr>Worksheet</vt:lpstr>
      <vt:lpstr>Gráfico</vt:lpstr>
      <vt:lpstr> We Put Your Fish Bio-security at the Heart of our Technology…  </vt:lpstr>
      <vt:lpstr>Bio Security: the concern of fish-growers</vt:lpstr>
      <vt:lpstr>Bio Security: the concern of fish-growers</vt:lpstr>
      <vt:lpstr>Global Aquaculture Operation</vt:lpstr>
      <vt:lpstr>HOD technology in land-based facilities</vt:lpstr>
      <vt:lpstr>Competitive Position</vt:lpstr>
      <vt:lpstr>RAS and Flow Through Facilities</vt:lpstr>
      <vt:lpstr>IPN Protection at a RAS site in Chile</vt:lpstr>
      <vt:lpstr>HOD technology in land-based facilities</vt:lpstr>
      <vt:lpstr>HOD technology in land-based facilities</vt:lpstr>
      <vt:lpstr>Data logging information from site</vt:lpstr>
      <vt:lpstr>Data logging  information from site: UV Dose Vs. UVT</vt:lpstr>
      <vt:lpstr>Data logging information from site: Flow Vs. UV Dose</vt:lpstr>
      <vt:lpstr>PowerPoint Presentation</vt:lpstr>
      <vt:lpstr>PowerPoint Presentation</vt:lpstr>
      <vt:lpstr>Well-boats</vt:lpstr>
      <vt:lpstr>HOD technology aboard well-boats</vt:lpstr>
      <vt:lpstr>HOD technology aboard well-boats</vt:lpstr>
      <vt:lpstr>HOD technology aboard well-boats</vt:lpstr>
      <vt:lpstr>ATLANTIUM as an efficient burrier…</vt:lpstr>
      <vt:lpstr>Santosa Aquarium choose Atlantium…</vt:lpstr>
      <vt:lpstr>HOD Technology: Over 60 Protected Patents</vt:lpstr>
      <vt:lpstr>Hydro-Optic Disinfection – Product Lines</vt:lpstr>
      <vt:lpstr>Operation principles: HOD system cross section RZ104-11 a member of RZ series HOD system</vt:lpstr>
      <vt:lpstr>Sustained Performance  Dual sensors configuration provides actual dose measurement</vt:lpstr>
      <vt:lpstr>Hydro-Optic Optimization</vt:lpstr>
      <vt:lpstr>Optimized UV Lamp Efficiency</vt:lpstr>
      <vt:lpstr>Premium Controller: Main-screen information</vt:lpstr>
      <vt:lpstr>Atlantium PC software: Data-logging and events</vt:lpstr>
      <vt:lpstr>Atlantium PC Software: Remote monitoring, control and report generation</vt:lpstr>
      <vt:lpstr>4-minute UV Lamp Replacement</vt:lpstr>
      <vt:lpstr>Low Total Cost of Operation</vt:lpstr>
      <vt:lpstr>HOD System Components</vt:lpstr>
      <vt:lpstr>HOD Installation set-up</vt:lpstr>
      <vt:lpstr>Bio-security through real design</vt:lpstr>
      <vt:lpstr>PowerPoint Presentation</vt:lpstr>
      <vt:lpstr>Medium pressure lamps: The only real protection against viruses</vt:lpstr>
      <vt:lpstr>Designing for the right DOSE</vt:lpstr>
      <vt:lpstr>Medium Pressure vs Low Pressure UV Lamps</vt:lpstr>
      <vt:lpstr>Medium Pressure Lamp: No bacteria re-generation</vt:lpstr>
      <vt:lpstr>Medium Pressure Lamp: No bacteria re-generation</vt:lpstr>
      <vt:lpstr>Many important regulations* distinguish between LP and MP dose! </vt:lpstr>
      <vt:lpstr>Key points for HOD bio-security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Sivan</dc:creator>
  <cp:lastModifiedBy>Michael Argaman</cp:lastModifiedBy>
  <cp:revision>124</cp:revision>
  <dcterms:created xsi:type="dcterms:W3CDTF">2011-07-24T11:56:45Z</dcterms:created>
  <dcterms:modified xsi:type="dcterms:W3CDTF">2012-08-10T11:13:22Z</dcterms:modified>
</cp:coreProperties>
</file>