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351" r:id="rId2"/>
    <p:sldId id="352" r:id="rId3"/>
    <p:sldId id="354" r:id="rId4"/>
    <p:sldId id="356" r:id="rId5"/>
    <p:sldId id="357" r:id="rId6"/>
    <p:sldId id="358" r:id="rId7"/>
    <p:sldId id="359" r:id="rId8"/>
    <p:sldId id="360" r:id="rId9"/>
    <p:sldId id="361" r:id="rId10"/>
    <p:sldId id="362" r:id="rId11"/>
    <p:sldId id="363" r:id="rId12"/>
    <p:sldId id="364" r:id="rId13"/>
    <p:sldId id="365" r:id="rId14"/>
    <p:sldId id="366" r:id="rId15"/>
    <p:sldId id="367" r:id="rId16"/>
    <p:sldId id="368" r:id="rId17"/>
    <p:sldId id="400" r:id="rId18"/>
    <p:sldId id="372" r:id="rId19"/>
    <p:sldId id="373" r:id="rId20"/>
    <p:sldId id="374" r:id="rId21"/>
    <p:sldId id="375" r:id="rId22"/>
    <p:sldId id="376" r:id="rId23"/>
    <p:sldId id="377" r:id="rId24"/>
    <p:sldId id="378" r:id="rId25"/>
    <p:sldId id="379" r:id="rId26"/>
    <p:sldId id="402" r:id="rId27"/>
    <p:sldId id="381" r:id="rId28"/>
    <p:sldId id="401" r:id="rId29"/>
    <p:sldId id="383" r:id="rId30"/>
    <p:sldId id="328" r:id="rId31"/>
    <p:sldId id="329" r:id="rId32"/>
    <p:sldId id="395" r:id="rId33"/>
    <p:sldId id="331" r:id="rId34"/>
    <p:sldId id="396" r:id="rId35"/>
    <p:sldId id="399" r:id="rId36"/>
    <p:sldId id="398" r:id="rId37"/>
    <p:sldId id="335" r:id="rId38"/>
    <p:sldId id="336" r:id="rId39"/>
    <p:sldId id="337" r:id="rId40"/>
    <p:sldId id="338" r:id="rId41"/>
    <p:sldId id="339" r:id="rId42"/>
    <p:sldId id="340" r:id="rId43"/>
    <p:sldId id="388" r:id="rId44"/>
    <p:sldId id="389" r:id="rId45"/>
    <p:sldId id="390" r:id="rId46"/>
    <p:sldId id="391" r:id="rId47"/>
    <p:sldId id="392" r:id="rId48"/>
    <p:sldId id="349" r:id="rId49"/>
    <p:sldId id="350" r:id="rId50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333333"/>
    <a:srgbClr val="015699"/>
    <a:srgbClr val="F4BA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18" autoAdjust="0"/>
    <p:restoredTop sz="94660"/>
  </p:normalViewPr>
  <p:slideViewPr>
    <p:cSldViewPr showGuides="1">
      <p:cViewPr>
        <p:scale>
          <a:sx n="64" d="100"/>
          <a:sy n="64" d="100"/>
        </p:scale>
        <p:origin x="-1368" y="-2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Laurent\Desktop\atlantium\Clients\Coca\Castanet\MICRO%20Resultats%20%20CCE%20france.xls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Laurent\Desktop\atlantium\Clients\Coca\Castanet\MICRO%20Resultats%20%20CCE%20france.xls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lang="fr-FR" sz="10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fr-FR"/>
              <a:t>Total counts Coca-Cola Castanet post GAC sampling point</a:t>
            </a:r>
          </a:p>
        </c:rich>
      </c:tx>
      <c:layout>
        <c:manualLayout>
          <c:xMode val="edge"/>
          <c:yMode val="edge"/>
          <c:x val="0.16788349017348753"/>
          <c:y val="1.6997106130964407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23734844120094944"/>
          <c:y val="0.14447592067988668"/>
          <c:w val="0.72403866589846999"/>
          <c:h val="0.57790368271954673"/>
        </c:manualLayout>
      </c:layout>
      <c:lineChart>
        <c:grouping val="standard"/>
        <c:varyColors val="0"/>
        <c:ser>
          <c:idx val="0"/>
          <c:order val="0"/>
          <c:tx>
            <c:v>GAC OUTLET</c:v>
          </c:tx>
          <c:spPr>
            <a:ln w="12700">
              <a:solidFill>
                <a:srgbClr val="00008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cat>
            <c:strRef>
              <c:f>'ALL EDIT DATA'!$B$33:$B$216</c:f>
              <c:strCache>
                <c:ptCount val="184"/>
                <c:pt idx="0">
                  <c:v>30.6.08</c:v>
                </c:pt>
                <c:pt idx="1">
                  <c:v>1.7.08</c:v>
                </c:pt>
                <c:pt idx="2">
                  <c:v>2.7.08</c:v>
                </c:pt>
                <c:pt idx="3">
                  <c:v>3.7.08</c:v>
                </c:pt>
                <c:pt idx="4">
                  <c:v>4.7.08</c:v>
                </c:pt>
                <c:pt idx="5">
                  <c:v>5.7.08</c:v>
                </c:pt>
                <c:pt idx="6">
                  <c:v>6.7.08</c:v>
                </c:pt>
                <c:pt idx="7">
                  <c:v>7.7.08</c:v>
                </c:pt>
                <c:pt idx="8">
                  <c:v>8.7.08</c:v>
                </c:pt>
                <c:pt idx="9">
                  <c:v>9.7.08</c:v>
                </c:pt>
                <c:pt idx="10">
                  <c:v>10.7.08</c:v>
                </c:pt>
                <c:pt idx="11">
                  <c:v>11.7.08</c:v>
                </c:pt>
                <c:pt idx="12">
                  <c:v>12.7.08</c:v>
                </c:pt>
                <c:pt idx="13">
                  <c:v>13.7.08</c:v>
                </c:pt>
                <c:pt idx="14">
                  <c:v>14.7.08</c:v>
                </c:pt>
                <c:pt idx="15">
                  <c:v>15.7.08</c:v>
                </c:pt>
                <c:pt idx="16">
                  <c:v>16.7.08</c:v>
                </c:pt>
                <c:pt idx="17">
                  <c:v>17.7.08</c:v>
                </c:pt>
                <c:pt idx="18">
                  <c:v>18.07.08</c:v>
                </c:pt>
                <c:pt idx="19">
                  <c:v>19.7.08</c:v>
                </c:pt>
                <c:pt idx="20">
                  <c:v>20.7.08</c:v>
                </c:pt>
                <c:pt idx="21">
                  <c:v>21.7.08</c:v>
                </c:pt>
                <c:pt idx="22">
                  <c:v>22.7.08</c:v>
                </c:pt>
                <c:pt idx="23">
                  <c:v>23.7.08</c:v>
                </c:pt>
                <c:pt idx="24">
                  <c:v>24.7.08</c:v>
                </c:pt>
                <c:pt idx="25">
                  <c:v>25.7.08</c:v>
                </c:pt>
                <c:pt idx="26">
                  <c:v>26.7.08</c:v>
                </c:pt>
                <c:pt idx="27">
                  <c:v>27.7.08</c:v>
                </c:pt>
                <c:pt idx="28">
                  <c:v>26.7.08</c:v>
                </c:pt>
                <c:pt idx="29">
                  <c:v>29.7.08</c:v>
                </c:pt>
                <c:pt idx="30">
                  <c:v>30.7.08</c:v>
                </c:pt>
                <c:pt idx="31">
                  <c:v>31.7.08</c:v>
                </c:pt>
                <c:pt idx="32">
                  <c:v>1.8.08</c:v>
                </c:pt>
                <c:pt idx="33">
                  <c:v>2.8.08</c:v>
                </c:pt>
                <c:pt idx="34">
                  <c:v>3.8.08</c:v>
                </c:pt>
                <c:pt idx="35">
                  <c:v>4.8.08</c:v>
                </c:pt>
                <c:pt idx="36">
                  <c:v>5.8.08</c:v>
                </c:pt>
                <c:pt idx="37">
                  <c:v>6.8.08</c:v>
                </c:pt>
                <c:pt idx="38">
                  <c:v>7.8.08</c:v>
                </c:pt>
                <c:pt idx="39">
                  <c:v>8.8.08</c:v>
                </c:pt>
                <c:pt idx="40">
                  <c:v>9.8.08</c:v>
                </c:pt>
                <c:pt idx="41">
                  <c:v>12.8.08</c:v>
                </c:pt>
                <c:pt idx="42">
                  <c:v>13.8.08</c:v>
                </c:pt>
                <c:pt idx="43">
                  <c:v>14.8.08</c:v>
                </c:pt>
                <c:pt idx="44">
                  <c:v>18.8.08</c:v>
                </c:pt>
                <c:pt idx="45">
                  <c:v>20.8.08</c:v>
                </c:pt>
                <c:pt idx="46">
                  <c:v>21.8.08</c:v>
                </c:pt>
                <c:pt idx="47">
                  <c:v>22.8.08</c:v>
                </c:pt>
                <c:pt idx="48">
                  <c:v>25.8.08</c:v>
                </c:pt>
                <c:pt idx="49">
                  <c:v>26.8.08</c:v>
                </c:pt>
                <c:pt idx="50">
                  <c:v>27.8.08</c:v>
                </c:pt>
                <c:pt idx="51">
                  <c:v>28.8.08</c:v>
                </c:pt>
                <c:pt idx="52">
                  <c:v>29.8.08</c:v>
                </c:pt>
                <c:pt idx="53">
                  <c:v>30.8.08</c:v>
                </c:pt>
                <c:pt idx="54">
                  <c:v>31.8.08</c:v>
                </c:pt>
                <c:pt idx="55">
                  <c:v>1.9.08</c:v>
                </c:pt>
                <c:pt idx="56">
                  <c:v>2.9.08</c:v>
                </c:pt>
                <c:pt idx="57">
                  <c:v>3.9.08</c:v>
                </c:pt>
                <c:pt idx="58">
                  <c:v>4.9.08</c:v>
                </c:pt>
                <c:pt idx="59">
                  <c:v>5.9.08</c:v>
                </c:pt>
                <c:pt idx="60">
                  <c:v>8.9.08</c:v>
                </c:pt>
                <c:pt idx="61">
                  <c:v>9.9.08</c:v>
                </c:pt>
                <c:pt idx="62">
                  <c:v>10.9.08</c:v>
                </c:pt>
                <c:pt idx="63">
                  <c:v>11.9.08</c:v>
                </c:pt>
                <c:pt idx="64">
                  <c:v>12.9.08</c:v>
                </c:pt>
                <c:pt idx="65">
                  <c:v>15.9.08</c:v>
                </c:pt>
                <c:pt idx="66">
                  <c:v>16.9.08</c:v>
                </c:pt>
                <c:pt idx="67">
                  <c:v>17.9.08</c:v>
                </c:pt>
                <c:pt idx="68">
                  <c:v>18.9.08</c:v>
                </c:pt>
                <c:pt idx="69">
                  <c:v>19.9.08</c:v>
                </c:pt>
                <c:pt idx="70">
                  <c:v>22.9.08</c:v>
                </c:pt>
                <c:pt idx="71">
                  <c:v>23.9.08</c:v>
                </c:pt>
                <c:pt idx="72">
                  <c:v>24.9.08</c:v>
                </c:pt>
                <c:pt idx="73">
                  <c:v>25.9.08</c:v>
                </c:pt>
                <c:pt idx="74">
                  <c:v>26.9.08</c:v>
                </c:pt>
                <c:pt idx="75">
                  <c:v>29.9.08</c:v>
                </c:pt>
                <c:pt idx="76">
                  <c:v>30.9.08</c:v>
                </c:pt>
                <c:pt idx="77">
                  <c:v>1.10.08</c:v>
                </c:pt>
                <c:pt idx="78">
                  <c:v>2.10.08</c:v>
                </c:pt>
                <c:pt idx="79">
                  <c:v>3.10.08</c:v>
                </c:pt>
                <c:pt idx="80">
                  <c:v>6.10.08</c:v>
                </c:pt>
                <c:pt idx="81">
                  <c:v>7.10.08</c:v>
                </c:pt>
                <c:pt idx="82">
                  <c:v>8.10.08</c:v>
                </c:pt>
                <c:pt idx="83">
                  <c:v>13.10.08</c:v>
                </c:pt>
                <c:pt idx="84">
                  <c:v>14.10.08</c:v>
                </c:pt>
                <c:pt idx="85">
                  <c:v>15.10.08</c:v>
                </c:pt>
                <c:pt idx="86">
                  <c:v>20.10.08</c:v>
                </c:pt>
                <c:pt idx="87">
                  <c:v>21.10.08</c:v>
                </c:pt>
                <c:pt idx="88">
                  <c:v>22.10.08</c:v>
                </c:pt>
                <c:pt idx="89">
                  <c:v>23.10.08</c:v>
                </c:pt>
                <c:pt idx="90">
                  <c:v>24.10.08</c:v>
                </c:pt>
                <c:pt idx="91">
                  <c:v>27.10.08</c:v>
                </c:pt>
                <c:pt idx="92">
                  <c:v>28.10.08</c:v>
                </c:pt>
                <c:pt idx="93">
                  <c:v>29.10.08</c:v>
                </c:pt>
                <c:pt idx="94">
                  <c:v>30.10.08</c:v>
                </c:pt>
                <c:pt idx="95">
                  <c:v>31.10.08</c:v>
                </c:pt>
                <c:pt idx="96">
                  <c:v>3.11.08</c:v>
                </c:pt>
                <c:pt idx="97">
                  <c:v>4.11.08</c:v>
                </c:pt>
                <c:pt idx="98">
                  <c:v>5.11.08</c:v>
                </c:pt>
                <c:pt idx="99">
                  <c:v>6.11.08</c:v>
                </c:pt>
                <c:pt idx="100">
                  <c:v>7.11.08</c:v>
                </c:pt>
                <c:pt idx="101">
                  <c:v>8.11.08</c:v>
                </c:pt>
                <c:pt idx="102">
                  <c:v>12.11.08</c:v>
                </c:pt>
                <c:pt idx="103">
                  <c:v>13.11.08</c:v>
                </c:pt>
                <c:pt idx="104">
                  <c:v>14.11.08</c:v>
                </c:pt>
                <c:pt idx="105">
                  <c:v>15.11.08</c:v>
                </c:pt>
                <c:pt idx="106">
                  <c:v>16.11.08</c:v>
                </c:pt>
                <c:pt idx="107">
                  <c:v>17.11.08</c:v>
                </c:pt>
                <c:pt idx="108">
                  <c:v>18.11.08</c:v>
                </c:pt>
                <c:pt idx="109">
                  <c:v>19.11.08</c:v>
                </c:pt>
                <c:pt idx="110">
                  <c:v>20.11.08</c:v>
                </c:pt>
                <c:pt idx="111">
                  <c:v>21.11.08</c:v>
                </c:pt>
                <c:pt idx="112">
                  <c:v>22.11.08</c:v>
                </c:pt>
                <c:pt idx="113">
                  <c:v>23.11.08</c:v>
                </c:pt>
                <c:pt idx="114">
                  <c:v>24.11.08</c:v>
                </c:pt>
                <c:pt idx="115">
                  <c:v>25.11.08</c:v>
                </c:pt>
                <c:pt idx="116">
                  <c:v>26.11.08</c:v>
                </c:pt>
                <c:pt idx="117">
                  <c:v>27.11.08</c:v>
                </c:pt>
                <c:pt idx="118">
                  <c:v>28.11.08</c:v>
                </c:pt>
                <c:pt idx="119">
                  <c:v>29.11.08</c:v>
                </c:pt>
                <c:pt idx="120">
                  <c:v>30.11.08</c:v>
                </c:pt>
                <c:pt idx="121">
                  <c:v>1.12.08</c:v>
                </c:pt>
                <c:pt idx="122">
                  <c:v>2.12.08</c:v>
                </c:pt>
                <c:pt idx="123">
                  <c:v>3.12.08</c:v>
                </c:pt>
                <c:pt idx="124">
                  <c:v>4.12.08</c:v>
                </c:pt>
                <c:pt idx="125">
                  <c:v>5.12.08</c:v>
                </c:pt>
                <c:pt idx="126">
                  <c:v>6.12.08</c:v>
                </c:pt>
                <c:pt idx="127">
                  <c:v>7.12.08</c:v>
                </c:pt>
                <c:pt idx="128">
                  <c:v>8.12.08</c:v>
                </c:pt>
                <c:pt idx="129">
                  <c:v>9.12.08</c:v>
                </c:pt>
                <c:pt idx="130">
                  <c:v>10.12.08</c:v>
                </c:pt>
                <c:pt idx="131">
                  <c:v>11.12.08</c:v>
                </c:pt>
                <c:pt idx="132">
                  <c:v>12/12/08</c:v>
                </c:pt>
                <c:pt idx="133">
                  <c:v>13/12/08</c:v>
                </c:pt>
                <c:pt idx="134">
                  <c:v>14/12/08</c:v>
                </c:pt>
                <c:pt idx="135">
                  <c:v>15/12/08</c:v>
                </c:pt>
                <c:pt idx="136">
                  <c:v>16/12/08</c:v>
                </c:pt>
                <c:pt idx="137">
                  <c:v>17/12/08</c:v>
                </c:pt>
                <c:pt idx="138">
                  <c:v>18/12/08</c:v>
                </c:pt>
                <c:pt idx="139">
                  <c:v>19/12/08</c:v>
                </c:pt>
                <c:pt idx="140">
                  <c:v>20/12/08</c:v>
                </c:pt>
                <c:pt idx="141">
                  <c:v>21/12/08</c:v>
                </c:pt>
                <c:pt idx="142">
                  <c:v>22/12/00</c:v>
                </c:pt>
                <c:pt idx="143">
                  <c:v>23/12/00</c:v>
                </c:pt>
                <c:pt idx="144">
                  <c:v>24/12/00</c:v>
                </c:pt>
                <c:pt idx="145">
                  <c:v>25/12/00</c:v>
                </c:pt>
                <c:pt idx="146">
                  <c:v>26/12/00</c:v>
                </c:pt>
                <c:pt idx="147">
                  <c:v>27/12/00</c:v>
                </c:pt>
                <c:pt idx="148">
                  <c:v>28/12/00</c:v>
                </c:pt>
                <c:pt idx="149">
                  <c:v>29/12/00</c:v>
                </c:pt>
                <c:pt idx="150">
                  <c:v>30/12/00</c:v>
                </c:pt>
                <c:pt idx="151">
                  <c:v>31/12/00</c:v>
                </c:pt>
                <c:pt idx="152">
                  <c:v>02/01/09</c:v>
                </c:pt>
                <c:pt idx="153">
                  <c:v>03/01/09</c:v>
                </c:pt>
                <c:pt idx="154">
                  <c:v>04/01/09</c:v>
                </c:pt>
                <c:pt idx="155">
                  <c:v>05/01/09</c:v>
                </c:pt>
                <c:pt idx="156">
                  <c:v>06/01/09</c:v>
                </c:pt>
                <c:pt idx="157">
                  <c:v>07/01/09</c:v>
                </c:pt>
                <c:pt idx="158">
                  <c:v>08/01/09</c:v>
                </c:pt>
                <c:pt idx="159">
                  <c:v>09/01/09</c:v>
                </c:pt>
                <c:pt idx="160">
                  <c:v>10/01/09</c:v>
                </c:pt>
                <c:pt idx="161">
                  <c:v>11/01/09</c:v>
                </c:pt>
                <c:pt idx="162">
                  <c:v>12/01/09</c:v>
                </c:pt>
                <c:pt idx="163">
                  <c:v>13/01/09</c:v>
                </c:pt>
                <c:pt idx="164">
                  <c:v>14/01/09</c:v>
                </c:pt>
                <c:pt idx="165">
                  <c:v>15/01/09</c:v>
                </c:pt>
                <c:pt idx="166">
                  <c:v>16/01/09</c:v>
                </c:pt>
                <c:pt idx="167">
                  <c:v>17/01/09</c:v>
                </c:pt>
                <c:pt idx="168">
                  <c:v>18/01/09</c:v>
                </c:pt>
                <c:pt idx="169">
                  <c:v>19/01/09</c:v>
                </c:pt>
                <c:pt idx="170">
                  <c:v>20/01/09</c:v>
                </c:pt>
                <c:pt idx="171">
                  <c:v>21/01/09</c:v>
                </c:pt>
                <c:pt idx="172">
                  <c:v>22/01/09</c:v>
                </c:pt>
                <c:pt idx="173">
                  <c:v>23/01/09</c:v>
                </c:pt>
                <c:pt idx="174">
                  <c:v>24/01/09</c:v>
                </c:pt>
                <c:pt idx="175">
                  <c:v>25/01/09</c:v>
                </c:pt>
                <c:pt idx="176">
                  <c:v>26/01/09</c:v>
                </c:pt>
                <c:pt idx="177">
                  <c:v>27/01/09</c:v>
                </c:pt>
                <c:pt idx="178">
                  <c:v>28/01/09</c:v>
                </c:pt>
                <c:pt idx="179">
                  <c:v>29/01/09</c:v>
                </c:pt>
                <c:pt idx="180">
                  <c:v>30/01/09</c:v>
                </c:pt>
                <c:pt idx="181">
                  <c:v>31/01/09</c:v>
                </c:pt>
                <c:pt idx="182">
                  <c:v>01/02/09</c:v>
                </c:pt>
                <c:pt idx="183">
                  <c:v>02/02/09</c:v>
                </c:pt>
              </c:strCache>
            </c:strRef>
          </c:cat>
          <c:val>
            <c:numRef>
              <c:f>'ALL EDIT DATA'!$J$33:$J$73</c:f>
              <c:numCache>
                <c:formatCode>0</c:formatCode>
                <c:ptCount val="41"/>
                <c:pt idx="1">
                  <c:v>85</c:v>
                </c:pt>
                <c:pt idx="2">
                  <c:v>999</c:v>
                </c:pt>
                <c:pt idx="3">
                  <c:v>47</c:v>
                </c:pt>
                <c:pt idx="4">
                  <c:v>999</c:v>
                </c:pt>
                <c:pt idx="5">
                  <c:v>999</c:v>
                </c:pt>
                <c:pt idx="6">
                  <c:v>5</c:v>
                </c:pt>
                <c:pt idx="7">
                  <c:v>63</c:v>
                </c:pt>
                <c:pt idx="8">
                  <c:v>141</c:v>
                </c:pt>
                <c:pt idx="10">
                  <c:v>261</c:v>
                </c:pt>
                <c:pt idx="11">
                  <c:v>999</c:v>
                </c:pt>
                <c:pt idx="12">
                  <c:v>999</c:v>
                </c:pt>
                <c:pt idx="13">
                  <c:v>3</c:v>
                </c:pt>
                <c:pt idx="15">
                  <c:v>468</c:v>
                </c:pt>
                <c:pt idx="16">
                  <c:v>999</c:v>
                </c:pt>
                <c:pt idx="17">
                  <c:v>999</c:v>
                </c:pt>
                <c:pt idx="18">
                  <c:v>999</c:v>
                </c:pt>
                <c:pt idx="19">
                  <c:v>999</c:v>
                </c:pt>
                <c:pt idx="20">
                  <c:v>2</c:v>
                </c:pt>
                <c:pt idx="21">
                  <c:v>105</c:v>
                </c:pt>
                <c:pt idx="22">
                  <c:v>999</c:v>
                </c:pt>
                <c:pt idx="23">
                  <c:v>0</c:v>
                </c:pt>
                <c:pt idx="24">
                  <c:v>999</c:v>
                </c:pt>
                <c:pt idx="25">
                  <c:v>999</c:v>
                </c:pt>
                <c:pt idx="26">
                  <c:v>999</c:v>
                </c:pt>
                <c:pt idx="27" formatCode="General">
                  <c:v>129</c:v>
                </c:pt>
                <c:pt idx="28">
                  <c:v>278</c:v>
                </c:pt>
                <c:pt idx="29">
                  <c:v>999</c:v>
                </c:pt>
                <c:pt idx="30">
                  <c:v>999</c:v>
                </c:pt>
                <c:pt idx="31">
                  <c:v>999</c:v>
                </c:pt>
                <c:pt idx="32">
                  <c:v>999</c:v>
                </c:pt>
                <c:pt idx="33">
                  <c:v>999</c:v>
                </c:pt>
                <c:pt idx="34">
                  <c:v>428</c:v>
                </c:pt>
                <c:pt idx="35">
                  <c:v>999</c:v>
                </c:pt>
                <c:pt idx="36">
                  <c:v>999</c:v>
                </c:pt>
                <c:pt idx="37">
                  <c:v>151</c:v>
                </c:pt>
                <c:pt idx="38">
                  <c:v>999</c:v>
                </c:pt>
                <c:pt idx="39">
                  <c:v>999</c:v>
                </c:pt>
              </c:numCache>
            </c:numRef>
          </c:val>
          <c:smooth val="0"/>
        </c:ser>
        <c:ser>
          <c:idx val="1"/>
          <c:order val="1"/>
          <c:tx>
            <c:v>GAC OUTLET/ATL IN</c:v>
          </c:tx>
          <c:spPr>
            <a:ln w="12700">
              <a:solidFill>
                <a:srgbClr val="000080"/>
              </a:solidFill>
              <a:prstDash val="solid"/>
            </a:ln>
          </c:spPr>
          <c:marker>
            <c:symbol val="square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cat>
            <c:strRef>
              <c:f>'ALL EDIT DATA'!$B$33:$B$216</c:f>
              <c:strCache>
                <c:ptCount val="184"/>
                <c:pt idx="0">
                  <c:v>30.6.08</c:v>
                </c:pt>
                <c:pt idx="1">
                  <c:v>1.7.08</c:v>
                </c:pt>
                <c:pt idx="2">
                  <c:v>2.7.08</c:v>
                </c:pt>
                <c:pt idx="3">
                  <c:v>3.7.08</c:v>
                </c:pt>
                <c:pt idx="4">
                  <c:v>4.7.08</c:v>
                </c:pt>
                <c:pt idx="5">
                  <c:v>5.7.08</c:v>
                </c:pt>
                <c:pt idx="6">
                  <c:v>6.7.08</c:v>
                </c:pt>
                <c:pt idx="7">
                  <c:v>7.7.08</c:v>
                </c:pt>
                <c:pt idx="8">
                  <c:v>8.7.08</c:v>
                </c:pt>
                <c:pt idx="9">
                  <c:v>9.7.08</c:v>
                </c:pt>
                <c:pt idx="10">
                  <c:v>10.7.08</c:v>
                </c:pt>
                <c:pt idx="11">
                  <c:v>11.7.08</c:v>
                </c:pt>
                <c:pt idx="12">
                  <c:v>12.7.08</c:v>
                </c:pt>
                <c:pt idx="13">
                  <c:v>13.7.08</c:v>
                </c:pt>
                <c:pt idx="14">
                  <c:v>14.7.08</c:v>
                </c:pt>
                <c:pt idx="15">
                  <c:v>15.7.08</c:v>
                </c:pt>
                <c:pt idx="16">
                  <c:v>16.7.08</c:v>
                </c:pt>
                <c:pt idx="17">
                  <c:v>17.7.08</c:v>
                </c:pt>
                <c:pt idx="18">
                  <c:v>18.07.08</c:v>
                </c:pt>
                <c:pt idx="19">
                  <c:v>19.7.08</c:v>
                </c:pt>
                <c:pt idx="20">
                  <c:v>20.7.08</c:v>
                </c:pt>
                <c:pt idx="21">
                  <c:v>21.7.08</c:v>
                </c:pt>
                <c:pt idx="22">
                  <c:v>22.7.08</c:v>
                </c:pt>
                <c:pt idx="23">
                  <c:v>23.7.08</c:v>
                </c:pt>
                <c:pt idx="24">
                  <c:v>24.7.08</c:v>
                </c:pt>
                <c:pt idx="25">
                  <c:v>25.7.08</c:v>
                </c:pt>
                <c:pt idx="26">
                  <c:v>26.7.08</c:v>
                </c:pt>
                <c:pt idx="27">
                  <c:v>27.7.08</c:v>
                </c:pt>
                <c:pt idx="28">
                  <c:v>26.7.08</c:v>
                </c:pt>
                <c:pt idx="29">
                  <c:v>29.7.08</c:v>
                </c:pt>
                <c:pt idx="30">
                  <c:v>30.7.08</c:v>
                </c:pt>
                <c:pt idx="31">
                  <c:v>31.7.08</c:v>
                </c:pt>
                <c:pt idx="32">
                  <c:v>1.8.08</c:v>
                </c:pt>
                <c:pt idx="33">
                  <c:v>2.8.08</c:v>
                </c:pt>
                <c:pt idx="34">
                  <c:v>3.8.08</c:v>
                </c:pt>
                <c:pt idx="35">
                  <c:v>4.8.08</c:v>
                </c:pt>
                <c:pt idx="36">
                  <c:v>5.8.08</c:v>
                </c:pt>
                <c:pt idx="37">
                  <c:v>6.8.08</c:v>
                </c:pt>
                <c:pt idx="38">
                  <c:v>7.8.08</c:v>
                </c:pt>
                <c:pt idx="39">
                  <c:v>8.8.08</c:v>
                </c:pt>
                <c:pt idx="40">
                  <c:v>9.8.08</c:v>
                </c:pt>
                <c:pt idx="41">
                  <c:v>12.8.08</c:v>
                </c:pt>
                <c:pt idx="42">
                  <c:v>13.8.08</c:v>
                </c:pt>
                <c:pt idx="43">
                  <c:v>14.8.08</c:v>
                </c:pt>
                <c:pt idx="44">
                  <c:v>18.8.08</c:v>
                </c:pt>
                <c:pt idx="45">
                  <c:v>20.8.08</c:v>
                </c:pt>
                <c:pt idx="46">
                  <c:v>21.8.08</c:v>
                </c:pt>
                <c:pt idx="47">
                  <c:v>22.8.08</c:v>
                </c:pt>
                <c:pt idx="48">
                  <c:v>25.8.08</c:v>
                </c:pt>
                <c:pt idx="49">
                  <c:v>26.8.08</c:v>
                </c:pt>
                <c:pt idx="50">
                  <c:v>27.8.08</c:v>
                </c:pt>
                <c:pt idx="51">
                  <c:v>28.8.08</c:v>
                </c:pt>
                <c:pt idx="52">
                  <c:v>29.8.08</c:v>
                </c:pt>
                <c:pt idx="53">
                  <c:v>30.8.08</c:v>
                </c:pt>
                <c:pt idx="54">
                  <c:v>31.8.08</c:v>
                </c:pt>
                <c:pt idx="55">
                  <c:v>1.9.08</c:v>
                </c:pt>
                <c:pt idx="56">
                  <c:v>2.9.08</c:v>
                </c:pt>
                <c:pt idx="57">
                  <c:v>3.9.08</c:v>
                </c:pt>
                <c:pt idx="58">
                  <c:v>4.9.08</c:v>
                </c:pt>
                <c:pt idx="59">
                  <c:v>5.9.08</c:v>
                </c:pt>
                <c:pt idx="60">
                  <c:v>8.9.08</c:v>
                </c:pt>
                <c:pt idx="61">
                  <c:v>9.9.08</c:v>
                </c:pt>
                <c:pt idx="62">
                  <c:v>10.9.08</c:v>
                </c:pt>
                <c:pt idx="63">
                  <c:v>11.9.08</c:v>
                </c:pt>
                <c:pt idx="64">
                  <c:v>12.9.08</c:v>
                </c:pt>
                <c:pt idx="65">
                  <c:v>15.9.08</c:v>
                </c:pt>
                <c:pt idx="66">
                  <c:v>16.9.08</c:v>
                </c:pt>
                <c:pt idx="67">
                  <c:v>17.9.08</c:v>
                </c:pt>
                <c:pt idx="68">
                  <c:v>18.9.08</c:v>
                </c:pt>
                <c:pt idx="69">
                  <c:v>19.9.08</c:v>
                </c:pt>
                <c:pt idx="70">
                  <c:v>22.9.08</c:v>
                </c:pt>
                <c:pt idx="71">
                  <c:v>23.9.08</c:v>
                </c:pt>
                <c:pt idx="72">
                  <c:v>24.9.08</c:v>
                </c:pt>
                <c:pt idx="73">
                  <c:v>25.9.08</c:v>
                </c:pt>
                <c:pt idx="74">
                  <c:v>26.9.08</c:v>
                </c:pt>
                <c:pt idx="75">
                  <c:v>29.9.08</c:v>
                </c:pt>
                <c:pt idx="76">
                  <c:v>30.9.08</c:v>
                </c:pt>
                <c:pt idx="77">
                  <c:v>1.10.08</c:v>
                </c:pt>
                <c:pt idx="78">
                  <c:v>2.10.08</c:v>
                </c:pt>
                <c:pt idx="79">
                  <c:v>3.10.08</c:v>
                </c:pt>
                <c:pt idx="80">
                  <c:v>6.10.08</c:v>
                </c:pt>
                <c:pt idx="81">
                  <c:v>7.10.08</c:v>
                </c:pt>
                <c:pt idx="82">
                  <c:v>8.10.08</c:v>
                </c:pt>
                <c:pt idx="83">
                  <c:v>13.10.08</c:v>
                </c:pt>
                <c:pt idx="84">
                  <c:v>14.10.08</c:v>
                </c:pt>
                <c:pt idx="85">
                  <c:v>15.10.08</c:v>
                </c:pt>
                <c:pt idx="86">
                  <c:v>20.10.08</c:v>
                </c:pt>
                <c:pt idx="87">
                  <c:v>21.10.08</c:v>
                </c:pt>
                <c:pt idx="88">
                  <c:v>22.10.08</c:v>
                </c:pt>
                <c:pt idx="89">
                  <c:v>23.10.08</c:v>
                </c:pt>
                <c:pt idx="90">
                  <c:v>24.10.08</c:v>
                </c:pt>
                <c:pt idx="91">
                  <c:v>27.10.08</c:v>
                </c:pt>
                <c:pt idx="92">
                  <c:v>28.10.08</c:v>
                </c:pt>
                <c:pt idx="93">
                  <c:v>29.10.08</c:v>
                </c:pt>
                <c:pt idx="94">
                  <c:v>30.10.08</c:v>
                </c:pt>
                <c:pt idx="95">
                  <c:v>31.10.08</c:v>
                </c:pt>
                <c:pt idx="96">
                  <c:v>3.11.08</c:v>
                </c:pt>
                <c:pt idx="97">
                  <c:v>4.11.08</c:v>
                </c:pt>
                <c:pt idx="98">
                  <c:v>5.11.08</c:v>
                </c:pt>
                <c:pt idx="99">
                  <c:v>6.11.08</c:v>
                </c:pt>
                <c:pt idx="100">
                  <c:v>7.11.08</c:v>
                </c:pt>
                <c:pt idx="101">
                  <c:v>8.11.08</c:v>
                </c:pt>
                <c:pt idx="102">
                  <c:v>12.11.08</c:v>
                </c:pt>
                <c:pt idx="103">
                  <c:v>13.11.08</c:v>
                </c:pt>
                <c:pt idx="104">
                  <c:v>14.11.08</c:v>
                </c:pt>
                <c:pt idx="105">
                  <c:v>15.11.08</c:v>
                </c:pt>
                <c:pt idx="106">
                  <c:v>16.11.08</c:v>
                </c:pt>
                <c:pt idx="107">
                  <c:v>17.11.08</c:v>
                </c:pt>
                <c:pt idx="108">
                  <c:v>18.11.08</c:v>
                </c:pt>
                <c:pt idx="109">
                  <c:v>19.11.08</c:v>
                </c:pt>
                <c:pt idx="110">
                  <c:v>20.11.08</c:v>
                </c:pt>
                <c:pt idx="111">
                  <c:v>21.11.08</c:v>
                </c:pt>
                <c:pt idx="112">
                  <c:v>22.11.08</c:v>
                </c:pt>
                <c:pt idx="113">
                  <c:v>23.11.08</c:v>
                </c:pt>
                <c:pt idx="114">
                  <c:v>24.11.08</c:v>
                </c:pt>
                <c:pt idx="115">
                  <c:v>25.11.08</c:v>
                </c:pt>
                <c:pt idx="116">
                  <c:v>26.11.08</c:v>
                </c:pt>
                <c:pt idx="117">
                  <c:v>27.11.08</c:v>
                </c:pt>
                <c:pt idx="118">
                  <c:v>28.11.08</c:v>
                </c:pt>
                <c:pt idx="119">
                  <c:v>29.11.08</c:v>
                </c:pt>
                <c:pt idx="120">
                  <c:v>30.11.08</c:v>
                </c:pt>
                <c:pt idx="121">
                  <c:v>1.12.08</c:v>
                </c:pt>
                <c:pt idx="122">
                  <c:v>2.12.08</c:v>
                </c:pt>
                <c:pt idx="123">
                  <c:v>3.12.08</c:v>
                </c:pt>
                <c:pt idx="124">
                  <c:v>4.12.08</c:v>
                </c:pt>
                <c:pt idx="125">
                  <c:v>5.12.08</c:v>
                </c:pt>
                <c:pt idx="126">
                  <c:v>6.12.08</c:v>
                </c:pt>
                <c:pt idx="127">
                  <c:v>7.12.08</c:v>
                </c:pt>
                <c:pt idx="128">
                  <c:v>8.12.08</c:v>
                </c:pt>
                <c:pt idx="129">
                  <c:v>9.12.08</c:v>
                </c:pt>
                <c:pt idx="130">
                  <c:v>10.12.08</c:v>
                </c:pt>
                <c:pt idx="131">
                  <c:v>11.12.08</c:v>
                </c:pt>
                <c:pt idx="132">
                  <c:v>12/12/08</c:v>
                </c:pt>
                <c:pt idx="133">
                  <c:v>13/12/08</c:v>
                </c:pt>
                <c:pt idx="134">
                  <c:v>14/12/08</c:v>
                </c:pt>
                <c:pt idx="135">
                  <c:v>15/12/08</c:v>
                </c:pt>
                <c:pt idx="136">
                  <c:v>16/12/08</c:v>
                </c:pt>
                <c:pt idx="137">
                  <c:v>17/12/08</c:v>
                </c:pt>
                <c:pt idx="138">
                  <c:v>18/12/08</c:v>
                </c:pt>
                <c:pt idx="139">
                  <c:v>19/12/08</c:v>
                </c:pt>
                <c:pt idx="140">
                  <c:v>20/12/08</c:v>
                </c:pt>
                <c:pt idx="141">
                  <c:v>21/12/08</c:v>
                </c:pt>
                <c:pt idx="142">
                  <c:v>22/12/00</c:v>
                </c:pt>
                <c:pt idx="143">
                  <c:v>23/12/00</c:v>
                </c:pt>
                <c:pt idx="144">
                  <c:v>24/12/00</c:v>
                </c:pt>
                <c:pt idx="145">
                  <c:v>25/12/00</c:v>
                </c:pt>
                <c:pt idx="146">
                  <c:v>26/12/00</c:v>
                </c:pt>
                <c:pt idx="147">
                  <c:v>27/12/00</c:v>
                </c:pt>
                <c:pt idx="148">
                  <c:v>28/12/00</c:v>
                </c:pt>
                <c:pt idx="149">
                  <c:v>29/12/00</c:v>
                </c:pt>
                <c:pt idx="150">
                  <c:v>30/12/00</c:v>
                </c:pt>
                <c:pt idx="151">
                  <c:v>31/12/00</c:v>
                </c:pt>
                <c:pt idx="152">
                  <c:v>02/01/09</c:v>
                </c:pt>
                <c:pt idx="153">
                  <c:v>03/01/09</c:v>
                </c:pt>
                <c:pt idx="154">
                  <c:v>04/01/09</c:v>
                </c:pt>
                <c:pt idx="155">
                  <c:v>05/01/09</c:v>
                </c:pt>
                <c:pt idx="156">
                  <c:v>06/01/09</c:v>
                </c:pt>
                <c:pt idx="157">
                  <c:v>07/01/09</c:v>
                </c:pt>
                <c:pt idx="158">
                  <c:v>08/01/09</c:v>
                </c:pt>
                <c:pt idx="159">
                  <c:v>09/01/09</c:v>
                </c:pt>
                <c:pt idx="160">
                  <c:v>10/01/09</c:v>
                </c:pt>
                <c:pt idx="161">
                  <c:v>11/01/09</c:v>
                </c:pt>
                <c:pt idx="162">
                  <c:v>12/01/09</c:v>
                </c:pt>
                <c:pt idx="163">
                  <c:v>13/01/09</c:v>
                </c:pt>
                <c:pt idx="164">
                  <c:v>14/01/09</c:v>
                </c:pt>
                <c:pt idx="165">
                  <c:v>15/01/09</c:v>
                </c:pt>
                <c:pt idx="166">
                  <c:v>16/01/09</c:v>
                </c:pt>
                <c:pt idx="167">
                  <c:v>17/01/09</c:v>
                </c:pt>
                <c:pt idx="168">
                  <c:v>18/01/09</c:v>
                </c:pt>
                <c:pt idx="169">
                  <c:v>19/01/09</c:v>
                </c:pt>
                <c:pt idx="170">
                  <c:v>20/01/09</c:v>
                </c:pt>
                <c:pt idx="171">
                  <c:v>21/01/09</c:v>
                </c:pt>
                <c:pt idx="172">
                  <c:v>22/01/09</c:v>
                </c:pt>
                <c:pt idx="173">
                  <c:v>23/01/09</c:v>
                </c:pt>
                <c:pt idx="174">
                  <c:v>24/01/09</c:v>
                </c:pt>
                <c:pt idx="175">
                  <c:v>25/01/09</c:v>
                </c:pt>
                <c:pt idx="176">
                  <c:v>26/01/09</c:v>
                </c:pt>
                <c:pt idx="177">
                  <c:v>27/01/09</c:v>
                </c:pt>
                <c:pt idx="178">
                  <c:v>28/01/09</c:v>
                </c:pt>
                <c:pt idx="179">
                  <c:v>29/01/09</c:v>
                </c:pt>
                <c:pt idx="180">
                  <c:v>30/01/09</c:v>
                </c:pt>
                <c:pt idx="181">
                  <c:v>31/01/09</c:v>
                </c:pt>
                <c:pt idx="182">
                  <c:v>01/02/09</c:v>
                </c:pt>
                <c:pt idx="183">
                  <c:v>02/02/09</c:v>
                </c:pt>
              </c:strCache>
            </c:strRef>
          </c:cat>
          <c:val>
            <c:numRef>
              <c:f>'ALL EDIT DATA'!$N$33:$N$216</c:f>
              <c:numCache>
                <c:formatCode>General</c:formatCode>
                <c:ptCount val="184"/>
                <c:pt idx="41" formatCode="0">
                  <c:v>999</c:v>
                </c:pt>
                <c:pt idx="42" formatCode="0">
                  <c:v>999</c:v>
                </c:pt>
                <c:pt idx="43" formatCode="0">
                  <c:v>999</c:v>
                </c:pt>
                <c:pt idx="44" formatCode="0">
                  <c:v>999</c:v>
                </c:pt>
                <c:pt idx="45" formatCode="0">
                  <c:v>999</c:v>
                </c:pt>
                <c:pt idx="46" formatCode="0">
                  <c:v>999</c:v>
                </c:pt>
                <c:pt idx="47" formatCode="0">
                  <c:v>999</c:v>
                </c:pt>
                <c:pt idx="48" formatCode="0">
                  <c:v>999</c:v>
                </c:pt>
                <c:pt idx="49" formatCode="0">
                  <c:v>999</c:v>
                </c:pt>
                <c:pt idx="50" formatCode="0">
                  <c:v>999</c:v>
                </c:pt>
                <c:pt idx="51" formatCode="0">
                  <c:v>999</c:v>
                </c:pt>
                <c:pt idx="52" formatCode="0">
                  <c:v>999</c:v>
                </c:pt>
                <c:pt idx="53" formatCode="0">
                  <c:v>999</c:v>
                </c:pt>
                <c:pt idx="54" formatCode="0">
                  <c:v>999</c:v>
                </c:pt>
                <c:pt idx="55" formatCode="0">
                  <c:v>999</c:v>
                </c:pt>
                <c:pt idx="56" formatCode="0">
                  <c:v>999</c:v>
                </c:pt>
                <c:pt idx="57" formatCode="0">
                  <c:v>999</c:v>
                </c:pt>
                <c:pt idx="58" formatCode="0">
                  <c:v>999</c:v>
                </c:pt>
                <c:pt idx="59" formatCode="0">
                  <c:v>999</c:v>
                </c:pt>
                <c:pt idx="60" formatCode="0">
                  <c:v>999</c:v>
                </c:pt>
                <c:pt idx="61" formatCode="0">
                  <c:v>999</c:v>
                </c:pt>
                <c:pt idx="62" formatCode="0">
                  <c:v>999</c:v>
                </c:pt>
                <c:pt idx="63" formatCode="0">
                  <c:v>999</c:v>
                </c:pt>
                <c:pt idx="64" formatCode="0">
                  <c:v>999</c:v>
                </c:pt>
                <c:pt idx="65" formatCode="0">
                  <c:v>362</c:v>
                </c:pt>
                <c:pt idx="66" formatCode="0">
                  <c:v>384</c:v>
                </c:pt>
                <c:pt idx="67" formatCode="0">
                  <c:v>94</c:v>
                </c:pt>
                <c:pt idx="68" formatCode="0">
                  <c:v>464</c:v>
                </c:pt>
                <c:pt idx="69" formatCode="0">
                  <c:v>496</c:v>
                </c:pt>
                <c:pt idx="70" formatCode="0">
                  <c:v>65</c:v>
                </c:pt>
                <c:pt idx="71" formatCode="0">
                  <c:v>170</c:v>
                </c:pt>
                <c:pt idx="72" formatCode="0">
                  <c:v>999</c:v>
                </c:pt>
                <c:pt idx="73" formatCode="0">
                  <c:v>999</c:v>
                </c:pt>
                <c:pt idx="74" formatCode="0">
                  <c:v>999</c:v>
                </c:pt>
                <c:pt idx="75" formatCode="0">
                  <c:v>999</c:v>
                </c:pt>
                <c:pt idx="76" formatCode="0">
                  <c:v>234</c:v>
                </c:pt>
                <c:pt idx="77" formatCode="0">
                  <c:v>999</c:v>
                </c:pt>
                <c:pt idx="78" formatCode="0">
                  <c:v>999</c:v>
                </c:pt>
                <c:pt idx="79" formatCode="0">
                  <c:v>999</c:v>
                </c:pt>
                <c:pt idx="80" formatCode="0">
                  <c:v>999</c:v>
                </c:pt>
                <c:pt idx="81" formatCode="0">
                  <c:v>999</c:v>
                </c:pt>
                <c:pt idx="82" formatCode="0">
                  <c:v>999</c:v>
                </c:pt>
                <c:pt idx="83" formatCode="0">
                  <c:v>999</c:v>
                </c:pt>
                <c:pt idx="84" formatCode="0">
                  <c:v>999</c:v>
                </c:pt>
                <c:pt idx="85" formatCode="0">
                  <c:v>999</c:v>
                </c:pt>
                <c:pt idx="86" formatCode="0">
                  <c:v>7700</c:v>
                </c:pt>
                <c:pt idx="87" formatCode="0">
                  <c:v>7100</c:v>
                </c:pt>
                <c:pt idx="88" formatCode="0">
                  <c:v>5400</c:v>
                </c:pt>
                <c:pt idx="89" formatCode="0">
                  <c:v>3000</c:v>
                </c:pt>
                <c:pt idx="90" formatCode="0">
                  <c:v>6800</c:v>
                </c:pt>
                <c:pt idx="91">
                  <c:v>5400</c:v>
                </c:pt>
                <c:pt idx="92">
                  <c:v>5400</c:v>
                </c:pt>
                <c:pt idx="93">
                  <c:v>9850</c:v>
                </c:pt>
                <c:pt idx="94">
                  <c:v>4450</c:v>
                </c:pt>
                <c:pt idx="95">
                  <c:v>5750</c:v>
                </c:pt>
                <c:pt idx="96">
                  <c:v>9400</c:v>
                </c:pt>
                <c:pt idx="97">
                  <c:v>16200</c:v>
                </c:pt>
                <c:pt idx="98">
                  <c:v>6100</c:v>
                </c:pt>
                <c:pt idx="99">
                  <c:v>7650</c:v>
                </c:pt>
                <c:pt idx="100">
                  <c:v>7750</c:v>
                </c:pt>
                <c:pt idx="101">
                  <c:v>7500</c:v>
                </c:pt>
                <c:pt idx="102">
                  <c:v>7150</c:v>
                </c:pt>
                <c:pt idx="103" formatCode="0">
                  <c:v>13300</c:v>
                </c:pt>
                <c:pt idx="104" formatCode="0">
                  <c:v>13800</c:v>
                </c:pt>
                <c:pt idx="105" formatCode="0">
                  <c:v>10950</c:v>
                </c:pt>
                <c:pt idx="106" formatCode="0">
                  <c:v>11800</c:v>
                </c:pt>
                <c:pt idx="107" formatCode="0">
                  <c:v>13400</c:v>
                </c:pt>
                <c:pt idx="108" formatCode="0">
                  <c:v>13400</c:v>
                </c:pt>
                <c:pt idx="109" formatCode="0">
                  <c:v>9900</c:v>
                </c:pt>
                <c:pt idx="110" formatCode="0">
                  <c:v>5200</c:v>
                </c:pt>
                <c:pt idx="111" formatCode="0">
                  <c:v>5250</c:v>
                </c:pt>
                <c:pt idx="112" formatCode="0">
                  <c:v>4150</c:v>
                </c:pt>
                <c:pt idx="113" formatCode="0">
                  <c:v>9250</c:v>
                </c:pt>
                <c:pt idx="114" formatCode="0">
                  <c:v>10500</c:v>
                </c:pt>
                <c:pt idx="115" formatCode="0">
                  <c:v>6350</c:v>
                </c:pt>
                <c:pt idx="116" formatCode="0">
                  <c:v>7350</c:v>
                </c:pt>
                <c:pt idx="117" formatCode="0">
                  <c:v>4800</c:v>
                </c:pt>
                <c:pt idx="118" formatCode="0">
                  <c:v>7000</c:v>
                </c:pt>
                <c:pt idx="119" formatCode="0">
                  <c:v>5000</c:v>
                </c:pt>
                <c:pt idx="120" formatCode="0">
                  <c:v>15000</c:v>
                </c:pt>
                <c:pt idx="121" formatCode="0">
                  <c:v>5000</c:v>
                </c:pt>
                <c:pt idx="122" formatCode="0">
                  <c:v>14500</c:v>
                </c:pt>
                <c:pt idx="123" formatCode="0">
                  <c:v>6950</c:v>
                </c:pt>
                <c:pt idx="124" formatCode="0">
                  <c:v>27250</c:v>
                </c:pt>
                <c:pt idx="125" formatCode="0">
                  <c:v>2250</c:v>
                </c:pt>
                <c:pt idx="126" formatCode="0">
                  <c:v>2400</c:v>
                </c:pt>
                <c:pt idx="127" formatCode="0">
                  <c:v>2500</c:v>
                </c:pt>
                <c:pt idx="128" formatCode="0">
                  <c:v>80000</c:v>
                </c:pt>
                <c:pt idx="129" formatCode="0">
                  <c:v>4000</c:v>
                </c:pt>
                <c:pt idx="130" formatCode="0">
                  <c:v>80000</c:v>
                </c:pt>
                <c:pt idx="131" formatCode="0">
                  <c:v>15800</c:v>
                </c:pt>
                <c:pt idx="132" formatCode="0">
                  <c:v>30450</c:v>
                </c:pt>
                <c:pt idx="133" formatCode="0">
                  <c:v>3150</c:v>
                </c:pt>
                <c:pt idx="134" formatCode="0">
                  <c:v>3100</c:v>
                </c:pt>
                <c:pt idx="135" formatCode="0">
                  <c:v>9999</c:v>
                </c:pt>
                <c:pt idx="136" formatCode="0">
                  <c:v>3000</c:v>
                </c:pt>
                <c:pt idx="137" formatCode="0">
                  <c:v>3200</c:v>
                </c:pt>
                <c:pt idx="138" formatCode="0">
                  <c:v>1350</c:v>
                </c:pt>
                <c:pt idx="139" formatCode="0">
                  <c:v>4550</c:v>
                </c:pt>
                <c:pt idx="140" formatCode="0">
                  <c:v>2850</c:v>
                </c:pt>
                <c:pt idx="141" formatCode="0">
                  <c:v>3900</c:v>
                </c:pt>
                <c:pt idx="142" formatCode="0">
                  <c:v>2250</c:v>
                </c:pt>
                <c:pt idx="143" formatCode="0">
                  <c:v>2150</c:v>
                </c:pt>
                <c:pt idx="144" formatCode="0">
                  <c:v>3450</c:v>
                </c:pt>
                <c:pt idx="147" formatCode="0">
                  <c:v>2500</c:v>
                </c:pt>
                <c:pt idx="148" formatCode="0">
                  <c:v>4000</c:v>
                </c:pt>
                <c:pt idx="149" formatCode="0">
                  <c:v>3300</c:v>
                </c:pt>
                <c:pt idx="150" formatCode="0">
                  <c:v>1500</c:v>
                </c:pt>
                <c:pt idx="151" formatCode="0">
                  <c:v>1900</c:v>
                </c:pt>
                <c:pt idx="152" formatCode="0">
                  <c:v>9999</c:v>
                </c:pt>
                <c:pt idx="153" formatCode="0">
                  <c:v>2500</c:v>
                </c:pt>
                <c:pt idx="154" formatCode="0">
                  <c:v>2800</c:v>
                </c:pt>
                <c:pt idx="155" formatCode="0">
                  <c:v>2500</c:v>
                </c:pt>
                <c:pt idx="156" formatCode="0">
                  <c:v>1950</c:v>
                </c:pt>
                <c:pt idx="157" formatCode="0">
                  <c:v>1950</c:v>
                </c:pt>
                <c:pt idx="158" formatCode="0">
                  <c:v>1400</c:v>
                </c:pt>
                <c:pt idx="159" formatCode="0">
                  <c:v>1050</c:v>
                </c:pt>
                <c:pt idx="160" formatCode="0">
                  <c:v>1700</c:v>
                </c:pt>
                <c:pt idx="161" formatCode="0">
                  <c:v>1550</c:v>
                </c:pt>
                <c:pt idx="162" formatCode="0">
                  <c:v>1700</c:v>
                </c:pt>
                <c:pt idx="163" formatCode="0">
                  <c:v>1150</c:v>
                </c:pt>
                <c:pt idx="164" formatCode="0">
                  <c:v>1500</c:v>
                </c:pt>
                <c:pt idx="165" formatCode="0">
                  <c:v>900</c:v>
                </c:pt>
                <c:pt idx="166" formatCode="0">
                  <c:v>950</c:v>
                </c:pt>
                <c:pt idx="167" formatCode="0">
                  <c:v>900</c:v>
                </c:pt>
                <c:pt idx="168" formatCode="0">
                  <c:v>1300</c:v>
                </c:pt>
                <c:pt idx="169" formatCode="0">
                  <c:v>2300</c:v>
                </c:pt>
                <c:pt idx="170" formatCode="0">
                  <c:v>1450</c:v>
                </c:pt>
                <c:pt idx="171" formatCode="0">
                  <c:v>2900</c:v>
                </c:pt>
                <c:pt idx="172" formatCode="0">
                  <c:v>2650</c:v>
                </c:pt>
                <c:pt idx="173" formatCode="0">
                  <c:v>3800</c:v>
                </c:pt>
                <c:pt idx="175" formatCode="0">
                  <c:v>3300</c:v>
                </c:pt>
                <c:pt idx="176" formatCode="0">
                  <c:v>3700</c:v>
                </c:pt>
                <c:pt idx="177" formatCode="0">
                  <c:v>2800</c:v>
                </c:pt>
                <c:pt idx="178" formatCode="0">
                  <c:v>2500</c:v>
                </c:pt>
                <c:pt idx="179" formatCode="0">
                  <c:v>2050</c:v>
                </c:pt>
                <c:pt idx="180" formatCode="0">
                  <c:v>2850</c:v>
                </c:pt>
                <c:pt idx="181" formatCode="0">
                  <c:v>2800</c:v>
                </c:pt>
                <c:pt idx="182" formatCode="0">
                  <c:v>2650</c:v>
                </c:pt>
                <c:pt idx="183" formatCode="0">
                  <c:v>1700</c:v>
                </c:pt>
              </c:numCache>
            </c:numRef>
          </c:val>
          <c:smooth val="0"/>
        </c:ser>
        <c:ser>
          <c:idx val="2"/>
          <c:order val="2"/>
          <c:tx>
            <c:v>ATL OUT</c:v>
          </c:tx>
          <c:spPr>
            <a:ln w="12700">
              <a:solidFill>
                <a:srgbClr val="00FF00"/>
              </a:solidFill>
              <a:prstDash val="solid"/>
            </a:ln>
          </c:spPr>
          <c:marker>
            <c:symbol val="triangle"/>
            <c:size val="5"/>
            <c:spPr>
              <a:solidFill>
                <a:srgbClr val="00FF00"/>
              </a:solidFill>
              <a:ln>
                <a:solidFill>
                  <a:srgbClr val="00FF00"/>
                </a:solidFill>
                <a:prstDash val="solid"/>
              </a:ln>
            </c:spPr>
          </c:marker>
          <c:cat>
            <c:strRef>
              <c:f>'ALL EDIT DATA'!$B$33:$B$216</c:f>
              <c:strCache>
                <c:ptCount val="184"/>
                <c:pt idx="0">
                  <c:v>30.6.08</c:v>
                </c:pt>
                <c:pt idx="1">
                  <c:v>1.7.08</c:v>
                </c:pt>
                <c:pt idx="2">
                  <c:v>2.7.08</c:v>
                </c:pt>
                <c:pt idx="3">
                  <c:v>3.7.08</c:v>
                </c:pt>
                <c:pt idx="4">
                  <c:v>4.7.08</c:v>
                </c:pt>
                <c:pt idx="5">
                  <c:v>5.7.08</c:v>
                </c:pt>
                <c:pt idx="6">
                  <c:v>6.7.08</c:v>
                </c:pt>
                <c:pt idx="7">
                  <c:v>7.7.08</c:v>
                </c:pt>
                <c:pt idx="8">
                  <c:v>8.7.08</c:v>
                </c:pt>
                <c:pt idx="9">
                  <c:v>9.7.08</c:v>
                </c:pt>
                <c:pt idx="10">
                  <c:v>10.7.08</c:v>
                </c:pt>
                <c:pt idx="11">
                  <c:v>11.7.08</c:v>
                </c:pt>
                <c:pt idx="12">
                  <c:v>12.7.08</c:v>
                </c:pt>
                <c:pt idx="13">
                  <c:v>13.7.08</c:v>
                </c:pt>
                <c:pt idx="14">
                  <c:v>14.7.08</c:v>
                </c:pt>
                <c:pt idx="15">
                  <c:v>15.7.08</c:v>
                </c:pt>
                <c:pt idx="16">
                  <c:v>16.7.08</c:v>
                </c:pt>
                <c:pt idx="17">
                  <c:v>17.7.08</c:v>
                </c:pt>
                <c:pt idx="18">
                  <c:v>18.07.08</c:v>
                </c:pt>
                <c:pt idx="19">
                  <c:v>19.7.08</c:v>
                </c:pt>
                <c:pt idx="20">
                  <c:v>20.7.08</c:v>
                </c:pt>
                <c:pt idx="21">
                  <c:v>21.7.08</c:v>
                </c:pt>
                <c:pt idx="22">
                  <c:v>22.7.08</c:v>
                </c:pt>
                <c:pt idx="23">
                  <c:v>23.7.08</c:v>
                </c:pt>
                <c:pt idx="24">
                  <c:v>24.7.08</c:v>
                </c:pt>
                <c:pt idx="25">
                  <c:v>25.7.08</c:v>
                </c:pt>
                <c:pt idx="26">
                  <c:v>26.7.08</c:v>
                </c:pt>
                <c:pt idx="27">
                  <c:v>27.7.08</c:v>
                </c:pt>
                <c:pt idx="28">
                  <c:v>26.7.08</c:v>
                </c:pt>
                <c:pt idx="29">
                  <c:v>29.7.08</c:v>
                </c:pt>
                <c:pt idx="30">
                  <c:v>30.7.08</c:v>
                </c:pt>
                <c:pt idx="31">
                  <c:v>31.7.08</c:v>
                </c:pt>
                <c:pt idx="32">
                  <c:v>1.8.08</c:v>
                </c:pt>
                <c:pt idx="33">
                  <c:v>2.8.08</c:v>
                </c:pt>
                <c:pt idx="34">
                  <c:v>3.8.08</c:v>
                </c:pt>
                <c:pt idx="35">
                  <c:v>4.8.08</c:v>
                </c:pt>
                <c:pt idx="36">
                  <c:v>5.8.08</c:v>
                </c:pt>
                <c:pt idx="37">
                  <c:v>6.8.08</c:v>
                </c:pt>
                <c:pt idx="38">
                  <c:v>7.8.08</c:v>
                </c:pt>
                <c:pt idx="39">
                  <c:v>8.8.08</c:v>
                </c:pt>
                <c:pt idx="40">
                  <c:v>9.8.08</c:v>
                </c:pt>
                <c:pt idx="41">
                  <c:v>12.8.08</c:v>
                </c:pt>
                <c:pt idx="42">
                  <c:v>13.8.08</c:v>
                </c:pt>
                <c:pt idx="43">
                  <c:v>14.8.08</c:v>
                </c:pt>
                <c:pt idx="44">
                  <c:v>18.8.08</c:v>
                </c:pt>
                <c:pt idx="45">
                  <c:v>20.8.08</c:v>
                </c:pt>
                <c:pt idx="46">
                  <c:v>21.8.08</c:v>
                </c:pt>
                <c:pt idx="47">
                  <c:v>22.8.08</c:v>
                </c:pt>
                <c:pt idx="48">
                  <c:v>25.8.08</c:v>
                </c:pt>
                <c:pt idx="49">
                  <c:v>26.8.08</c:v>
                </c:pt>
                <c:pt idx="50">
                  <c:v>27.8.08</c:v>
                </c:pt>
                <c:pt idx="51">
                  <c:v>28.8.08</c:v>
                </c:pt>
                <c:pt idx="52">
                  <c:v>29.8.08</c:v>
                </c:pt>
                <c:pt idx="53">
                  <c:v>30.8.08</c:v>
                </c:pt>
                <c:pt idx="54">
                  <c:v>31.8.08</c:v>
                </c:pt>
                <c:pt idx="55">
                  <c:v>1.9.08</c:v>
                </c:pt>
                <c:pt idx="56">
                  <c:v>2.9.08</c:v>
                </c:pt>
                <c:pt idx="57">
                  <c:v>3.9.08</c:v>
                </c:pt>
                <c:pt idx="58">
                  <c:v>4.9.08</c:v>
                </c:pt>
                <c:pt idx="59">
                  <c:v>5.9.08</c:v>
                </c:pt>
                <c:pt idx="60">
                  <c:v>8.9.08</c:v>
                </c:pt>
                <c:pt idx="61">
                  <c:v>9.9.08</c:v>
                </c:pt>
                <c:pt idx="62">
                  <c:v>10.9.08</c:v>
                </c:pt>
                <c:pt idx="63">
                  <c:v>11.9.08</c:v>
                </c:pt>
                <c:pt idx="64">
                  <c:v>12.9.08</c:v>
                </c:pt>
                <c:pt idx="65">
                  <c:v>15.9.08</c:v>
                </c:pt>
                <c:pt idx="66">
                  <c:v>16.9.08</c:v>
                </c:pt>
                <c:pt idx="67">
                  <c:v>17.9.08</c:v>
                </c:pt>
                <c:pt idx="68">
                  <c:v>18.9.08</c:v>
                </c:pt>
                <c:pt idx="69">
                  <c:v>19.9.08</c:v>
                </c:pt>
                <c:pt idx="70">
                  <c:v>22.9.08</c:v>
                </c:pt>
                <c:pt idx="71">
                  <c:v>23.9.08</c:v>
                </c:pt>
                <c:pt idx="72">
                  <c:v>24.9.08</c:v>
                </c:pt>
                <c:pt idx="73">
                  <c:v>25.9.08</c:v>
                </c:pt>
                <c:pt idx="74">
                  <c:v>26.9.08</c:v>
                </c:pt>
                <c:pt idx="75">
                  <c:v>29.9.08</c:v>
                </c:pt>
                <c:pt idx="76">
                  <c:v>30.9.08</c:v>
                </c:pt>
                <c:pt idx="77">
                  <c:v>1.10.08</c:v>
                </c:pt>
                <c:pt idx="78">
                  <c:v>2.10.08</c:v>
                </c:pt>
                <c:pt idx="79">
                  <c:v>3.10.08</c:v>
                </c:pt>
                <c:pt idx="80">
                  <c:v>6.10.08</c:v>
                </c:pt>
                <c:pt idx="81">
                  <c:v>7.10.08</c:v>
                </c:pt>
                <c:pt idx="82">
                  <c:v>8.10.08</c:v>
                </c:pt>
                <c:pt idx="83">
                  <c:v>13.10.08</c:v>
                </c:pt>
                <c:pt idx="84">
                  <c:v>14.10.08</c:v>
                </c:pt>
                <c:pt idx="85">
                  <c:v>15.10.08</c:v>
                </c:pt>
                <c:pt idx="86">
                  <c:v>20.10.08</c:v>
                </c:pt>
                <c:pt idx="87">
                  <c:v>21.10.08</c:v>
                </c:pt>
                <c:pt idx="88">
                  <c:v>22.10.08</c:v>
                </c:pt>
                <c:pt idx="89">
                  <c:v>23.10.08</c:v>
                </c:pt>
                <c:pt idx="90">
                  <c:v>24.10.08</c:v>
                </c:pt>
                <c:pt idx="91">
                  <c:v>27.10.08</c:v>
                </c:pt>
                <c:pt idx="92">
                  <c:v>28.10.08</c:v>
                </c:pt>
                <c:pt idx="93">
                  <c:v>29.10.08</c:v>
                </c:pt>
                <c:pt idx="94">
                  <c:v>30.10.08</c:v>
                </c:pt>
                <c:pt idx="95">
                  <c:v>31.10.08</c:v>
                </c:pt>
                <c:pt idx="96">
                  <c:v>3.11.08</c:v>
                </c:pt>
                <c:pt idx="97">
                  <c:v>4.11.08</c:v>
                </c:pt>
                <c:pt idx="98">
                  <c:v>5.11.08</c:v>
                </c:pt>
                <c:pt idx="99">
                  <c:v>6.11.08</c:v>
                </c:pt>
                <c:pt idx="100">
                  <c:v>7.11.08</c:v>
                </c:pt>
                <c:pt idx="101">
                  <c:v>8.11.08</c:v>
                </c:pt>
                <c:pt idx="102">
                  <c:v>12.11.08</c:v>
                </c:pt>
                <c:pt idx="103">
                  <c:v>13.11.08</c:v>
                </c:pt>
                <c:pt idx="104">
                  <c:v>14.11.08</c:v>
                </c:pt>
                <c:pt idx="105">
                  <c:v>15.11.08</c:v>
                </c:pt>
                <c:pt idx="106">
                  <c:v>16.11.08</c:v>
                </c:pt>
                <c:pt idx="107">
                  <c:v>17.11.08</c:v>
                </c:pt>
                <c:pt idx="108">
                  <c:v>18.11.08</c:v>
                </c:pt>
                <c:pt idx="109">
                  <c:v>19.11.08</c:v>
                </c:pt>
                <c:pt idx="110">
                  <c:v>20.11.08</c:v>
                </c:pt>
                <c:pt idx="111">
                  <c:v>21.11.08</c:v>
                </c:pt>
                <c:pt idx="112">
                  <c:v>22.11.08</c:v>
                </c:pt>
                <c:pt idx="113">
                  <c:v>23.11.08</c:v>
                </c:pt>
                <c:pt idx="114">
                  <c:v>24.11.08</c:v>
                </c:pt>
                <c:pt idx="115">
                  <c:v>25.11.08</c:v>
                </c:pt>
                <c:pt idx="116">
                  <c:v>26.11.08</c:v>
                </c:pt>
                <c:pt idx="117">
                  <c:v>27.11.08</c:v>
                </c:pt>
                <c:pt idx="118">
                  <c:v>28.11.08</c:v>
                </c:pt>
                <c:pt idx="119">
                  <c:v>29.11.08</c:v>
                </c:pt>
                <c:pt idx="120">
                  <c:v>30.11.08</c:v>
                </c:pt>
                <c:pt idx="121">
                  <c:v>1.12.08</c:v>
                </c:pt>
                <c:pt idx="122">
                  <c:v>2.12.08</c:v>
                </c:pt>
                <c:pt idx="123">
                  <c:v>3.12.08</c:v>
                </c:pt>
                <c:pt idx="124">
                  <c:v>4.12.08</c:v>
                </c:pt>
                <c:pt idx="125">
                  <c:v>5.12.08</c:v>
                </c:pt>
                <c:pt idx="126">
                  <c:v>6.12.08</c:v>
                </c:pt>
                <c:pt idx="127">
                  <c:v>7.12.08</c:v>
                </c:pt>
                <c:pt idx="128">
                  <c:v>8.12.08</c:v>
                </c:pt>
                <c:pt idx="129">
                  <c:v>9.12.08</c:v>
                </c:pt>
                <c:pt idx="130">
                  <c:v>10.12.08</c:v>
                </c:pt>
                <c:pt idx="131">
                  <c:v>11.12.08</c:v>
                </c:pt>
                <c:pt idx="132">
                  <c:v>12/12/08</c:v>
                </c:pt>
                <c:pt idx="133">
                  <c:v>13/12/08</c:v>
                </c:pt>
                <c:pt idx="134">
                  <c:v>14/12/08</c:v>
                </c:pt>
                <c:pt idx="135">
                  <c:v>15/12/08</c:v>
                </c:pt>
                <c:pt idx="136">
                  <c:v>16/12/08</c:v>
                </c:pt>
                <c:pt idx="137">
                  <c:v>17/12/08</c:v>
                </c:pt>
                <c:pt idx="138">
                  <c:v>18/12/08</c:v>
                </c:pt>
                <c:pt idx="139">
                  <c:v>19/12/08</c:v>
                </c:pt>
                <c:pt idx="140">
                  <c:v>20/12/08</c:v>
                </c:pt>
                <c:pt idx="141">
                  <c:v>21/12/08</c:v>
                </c:pt>
                <c:pt idx="142">
                  <c:v>22/12/00</c:v>
                </c:pt>
                <c:pt idx="143">
                  <c:v>23/12/00</c:v>
                </c:pt>
                <c:pt idx="144">
                  <c:v>24/12/00</c:v>
                </c:pt>
                <c:pt idx="145">
                  <c:v>25/12/00</c:v>
                </c:pt>
                <c:pt idx="146">
                  <c:v>26/12/00</c:v>
                </c:pt>
                <c:pt idx="147">
                  <c:v>27/12/00</c:v>
                </c:pt>
                <c:pt idx="148">
                  <c:v>28/12/00</c:v>
                </c:pt>
                <c:pt idx="149">
                  <c:v>29/12/00</c:v>
                </c:pt>
                <c:pt idx="150">
                  <c:v>30/12/00</c:v>
                </c:pt>
                <c:pt idx="151">
                  <c:v>31/12/00</c:v>
                </c:pt>
                <c:pt idx="152">
                  <c:v>02/01/09</c:v>
                </c:pt>
                <c:pt idx="153">
                  <c:v>03/01/09</c:v>
                </c:pt>
                <c:pt idx="154">
                  <c:v>04/01/09</c:v>
                </c:pt>
                <c:pt idx="155">
                  <c:v>05/01/09</c:v>
                </c:pt>
                <c:pt idx="156">
                  <c:v>06/01/09</c:v>
                </c:pt>
                <c:pt idx="157">
                  <c:v>07/01/09</c:v>
                </c:pt>
                <c:pt idx="158">
                  <c:v>08/01/09</c:v>
                </c:pt>
                <c:pt idx="159">
                  <c:v>09/01/09</c:v>
                </c:pt>
                <c:pt idx="160">
                  <c:v>10/01/09</c:v>
                </c:pt>
                <c:pt idx="161">
                  <c:v>11/01/09</c:v>
                </c:pt>
                <c:pt idx="162">
                  <c:v>12/01/09</c:v>
                </c:pt>
                <c:pt idx="163">
                  <c:v>13/01/09</c:v>
                </c:pt>
                <c:pt idx="164">
                  <c:v>14/01/09</c:v>
                </c:pt>
                <c:pt idx="165">
                  <c:v>15/01/09</c:v>
                </c:pt>
                <c:pt idx="166">
                  <c:v>16/01/09</c:v>
                </c:pt>
                <c:pt idx="167">
                  <c:v>17/01/09</c:v>
                </c:pt>
                <c:pt idx="168">
                  <c:v>18/01/09</c:v>
                </c:pt>
                <c:pt idx="169">
                  <c:v>19/01/09</c:v>
                </c:pt>
                <c:pt idx="170">
                  <c:v>20/01/09</c:v>
                </c:pt>
                <c:pt idx="171">
                  <c:v>21/01/09</c:v>
                </c:pt>
                <c:pt idx="172">
                  <c:v>22/01/09</c:v>
                </c:pt>
                <c:pt idx="173">
                  <c:v>23/01/09</c:v>
                </c:pt>
                <c:pt idx="174">
                  <c:v>24/01/09</c:v>
                </c:pt>
                <c:pt idx="175">
                  <c:v>25/01/09</c:v>
                </c:pt>
                <c:pt idx="176">
                  <c:v>26/01/09</c:v>
                </c:pt>
                <c:pt idx="177">
                  <c:v>27/01/09</c:v>
                </c:pt>
                <c:pt idx="178">
                  <c:v>28/01/09</c:v>
                </c:pt>
                <c:pt idx="179">
                  <c:v>29/01/09</c:v>
                </c:pt>
                <c:pt idx="180">
                  <c:v>30/01/09</c:v>
                </c:pt>
                <c:pt idx="181">
                  <c:v>31/01/09</c:v>
                </c:pt>
                <c:pt idx="182">
                  <c:v>01/02/09</c:v>
                </c:pt>
                <c:pt idx="183">
                  <c:v>02/02/09</c:v>
                </c:pt>
              </c:strCache>
            </c:strRef>
          </c:cat>
          <c:val>
            <c:numRef>
              <c:f>'ALL EDIT DATA'!$O$33:$O$216</c:f>
              <c:numCache>
                <c:formatCode>General</c:formatCode>
                <c:ptCount val="184"/>
                <c:pt idx="41" formatCode="0">
                  <c:v>1</c:v>
                </c:pt>
                <c:pt idx="42" formatCode="0">
                  <c:v>1</c:v>
                </c:pt>
                <c:pt idx="43" formatCode="0">
                  <c:v>1</c:v>
                </c:pt>
                <c:pt idx="44" formatCode="0">
                  <c:v>1</c:v>
                </c:pt>
                <c:pt idx="45" formatCode="0">
                  <c:v>1</c:v>
                </c:pt>
                <c:pt idx="46" formatCode="0">
                  <c:v>1</c:v>
                </c:pt>
                <c:pt idx="47" formatCode="0">
                  <c:v>1</c:v>
                </c:pt>
                <c:pt idx="48" formatCode="0">
                  <c:v>1</c:v>
                </c:pt>
                <c:pt idx="49" formatCode="0">
                  <c:v>1</c:v>
                </c:pt>
                <c:pt idx="50" formatCode="0">
                  <c:v>1</c:v>
                </c:pt>
                <c:pt idx="51" formatCode="0">
                  <c:v>1</c:v>
                </c:pt>
                <c:pt idx="52" formatCode="0">
                  <c:v>1</c:v>
                </c:pt>
                <c:pt idx="53" formatCode="0">
                  <c:v>1</c:v>
                </c:pt>
                <c:pt idx="54" formatCode="0">
                  <c:v>55</c:v>
                </c:pt>
                <c:pt idx="55" formatCode="0">
                  <c:v>1</c:v>
                </c:pt>
                <c:pt idx="56" formatCode="0">
                  <c:v>1</c:v>
                </c:pt>
                <c:pt idx="57" formatCode="0">
                  <c:v>1</c:v>
                </c:pt>
                <c:pt idx="58" formatCode="0">
                  <c:v>1</c:v>
                </c:pt>
                <c:pt idx="59" formatCode="0">
                  <c:v>1</c:v>
                </c:pt>
                <c:pt idx="60" formatCode="0">
                  <c:v>1</c:v>
                </c:pt>
                <c:pt idx="61" formatCode="0">
                  <c:v>1</c:v>
                </c:pt>
                <c:pt idx="62" formatCode="0">
                  <c:v>1</c:v>
                </c:pt>
                <c:pt idx="63" formatCode="0">
                  <c:v>1</c:v>
                </c:pt>
                <c:pt idx="64" formatCode="0">
                  <c:v>1</c:v>
                </c:pt>
                <c:pt idx="65" formatCode="0">
                  <c:v>1</c:v>
                </c:pt>
                <c:pt idx="66" formatCode="0">
                  <c:v>1</c:v>
                </c:pt>
                <c:pt idx="67" formatCode="0">
                  <c:v>1</c:v>
                </c:pt>
                <c:pt idx="68" formatCode="0">
                  <c:v>1</c:v>
                </c:pt>
                <c:pt idx="69" formatCode="0">
                  <c:v>1</c:v>
                </c:pt>
                <c:pt idx="70" formatCode="0">
                  <c:v>1</c:v>
                </c:pt>
                <c:pt idx="71" formatCode="0">
                  <c:v>1</c:v>
                </c:pt>
                <c:pt idx="72" formatCode="0">
                  <c:v>1</c:v>
                </c:pt>
                <c:pt idx="73" formatCode="0">
                  <c:v>1</c:v>
                </c:pt>
                <c:pt idx="74" formatCode="0">
                  <c:v>1</c:v>
                </c:pt>
                <c:pt idx="77" formatCode="0">
                  <c:v>1</c:v>
                </c:pt>
                <c:pt idx="78" formatCode="0">
                  <c:v>1</c:v>
                </c:pt>
                <c:pt idx="79" formatCode="0">
                  <c:v>1</c:v>
                </c:pt>
                <c:pt idx="80" formatCode="0">
                  <c:v>1</c:v>
                </c:pt>
                <c:pt idx="81" formatCode="0">
                  <c:v>1</c:v>
                </c:pt>
                <c:pt idx="82" formatCode="0">
                  <c:v>1</c:v>
                </c:pt>
                <c:pt idx="83" formatCode="0">
                  <c:v>1</c:v>
                </c:pt>
                <c:pt idx="84" formatCode="0">
                  <c:v>1</c:v>
                </c:pt>
                <c:pt idx="85" formatCode="0">
                  <c:v>1</c:v>
                </c:pt>
                <c:pt idx="86" formatCode="0">
                  <c:v>1</c:v>
                </c:pt>
                <c:pt idx="87" formatCode="0">
                  <c:v>1</c:v>
                </c:pt>
                <c:pt idx="88" formatCode="0">
                  <c:v>1</c:v>
                </c:pt>
                <c:pt idx="89" formatCode="0">
                  <c:v>1</c:v>
                </c:pt>
                <c:pt idx="90" formatCode="0">
                  <c:v>1</c:v>
                </c:pt>
                <c:pt idx="91" formatCode="0">
                  <c:v>1</c:v>
                </c:pt>
                <c:pt idx="92" formatCode="0">
                  <c:v>1</c:v>
                </c:pt>
                <c:pt idx="93" formatCode="0">
                  <c:v>1</c:v>
                </c:pt>
                <c:pt idx="94" formatCode="0">
                  <c:v>1</c:v>
                </c:pt>
                <c:pt idx="95" formatCode="0">
                  <c:v>1</c:v>
                </c:pt>
                <c:pt idx="96" formatCode="0">
                  <c:v>1</c:v>
                </c:pt>
                <c:pt idx="97" formatCode="0">
                  <c:v>1</c:v>
                </c:pt>
                <c:pt idx="98" formatCode="0">
                  <c:v>1</c:v>
                </c:pt>
                <c:pt idx="99" formatCode="0">
                  <c:v>1</c:v>
                </c:pt>
                <c:pt idx="100" formatCode="0">
                  <c:v>1</c:v>
                </c:pt>
                <c:pt idx="101" formatCode="0">
                  <c:v>1</c:v>
                </c:pt>
                <c:pt idx="102" formatCode="0">
                  <c:v>1</c:v>
                </c:pt>
                <c:pt idx="103" formatCode="0">
                  <c:v>1</c:v>
                </c:pt>
                <c:pt idx="104" formatCode="0">
                  <c:v>1</c:v>
                </c:pt>
                <c:pt idx="105" formatCode="0">
                  <c:v>1</c:v>
                </c:pt>
                <c:pt idx="106" formatCode="0">
                  <c:v>1</c:v>
                </c:pt>
                <c:pt idx="107" formatCode="0">
                  <c:v>1</c:v>
                </c:pt>
                <c:pt idx="108" formatCode="0">
                  <c:v>1</c:v>
                </c:pt>
                <c:pt idx="109" formatCode="0">
                  <c:v>1</c:v>
                </c:pt>
                <c:pt idx="110" formatCode="0">
                  <c:v>1</c:v>
                </c:pt>
                <c:pt idx="111" formatCode="0">
                  <c:v>1</c:v>
                </c:pt>
                <c:pt idx="112" formatCode="0">
                  <c:v>1</c:v>
                </c:pt>
                <c:pt idx="113" formatCode="0">
                  <c:v>1</c:v>
                </c:pt>
                <c:pt idx="114" formatCode="0">
                  <c:v>1</c:v>
                </c:pt>
                <c:pt idx="115" formatCode="0">
                  <c:v>1</c:v>
                </c:pt>
                <c:pt idx="116" formatCode="0">
                  <c:v>1</c:v>
                </c:pt>
                <c:pt idx="117" formatCode="0">
                  <c:v>1</c:v>
                </c:pt>
                <c:pt idx="118" formatCode="0">
                  <c:v>1</c:v>
                </c:pt>
                <c:pt idx="119" formatCode="0">
                  <c:v>1</c:v>
                </c:pt>
                <c:pt idx="120" formatCode="0">
                  <c:v>1</c:v>
                </c:pt>
                <c:pt idx="121" formatCode="0">
                  <c:v>1</c:v>
                </c:pt>
                <c:pt idx="122" formatCode="0">
                  <c:v>1</c:v>
                </c:pt>
                <c:pt idx="123" formatCode="0">
                  <c:v>1</c:v>
                </c:pt>
                <c:pt idx="124" formatCode="0">
                  <c:v>1</c:v>
                </c:pt>
                <c:pt idx="125" formatCode="0">
                  <c:v>3</c:v>
                </c:pt>
                <c:pt idx="126" formatCode="0">
                  <c:v>1</c:v>
                </c:pt>
                <c:pt idx="127" formatCode="0">
                  <c:v>1</c:v>
                </c:pt>
                <c:pt idx="128" formatCode="0">
                  <c:v>1</c:v>
                </c:pt>
                <c:pt idx="129" formatCode="0">
                  <c:v>1</c:v>
                </c:pt>
                <c:pt idx="130" formatCode="0">
                  <c:v>1</c:v>
                </c:pt>
                <c:pt idx="131" formatCode="0">
                  <c:v>1</c:v>
                </c:pt>
                <c:pt idx="132" formatCode="0">
                  <c:v>1</c:v>
                </c:pt>
                <c:pt idx="133" formatCode="0">
                  <c:v>1</c:v>
                </c:pt>
                <c:pt idx="134" formatCode="0">
                  <c:v>1</c:v>
                </c:pt>
                <c:pt idx="135" formatCode="0">
                  <c:v>1</c:v>
                </c:pt>
                <c:pt idx="136" formatCode="0">
                  <c:v>1</c:v>
                </c:pt>
                <c:pt idx="137" formatCode="0">
                  <c:v>212</c:v>
                </c:pt>
                <c:pt idx="138" formatCode="0">
                  <c:v>184</c:v>
                </c:pt>
                <c:pt idx="139" formatCode="0">
                  <c:v>177</c:v>
                </c:pt>
                <c:pt idx="140" formatCode="0">
                  <c:v>1</c:v>
                </c:pt>
                <c:pt idx="141" formatCode="0">
                  <c:v>1</c:v>
                </c:pt>
                <c:pt idx="142" formatCode="0">
                  <c:v>40</c:v>
                </c:pt>
                <c:pt idx="143" formatCode="0">
                  <c:v>1</c:v>
                </c:pt>
                <c:pt idx="144" formatCode="0">
                  <c:v>1</c:v>
                </c:pt>
                <c:pt idx="147" formatCode="0">
                  <c:v>1</c:v>
                </c:pt>
                <c:pt idx="148" formatCode="0">
                  <c:v>1</c:v>
                </c:pt>
                <c:pt idx="149" formatCode="0">
                  <c:v>1</c:v>
                </c:pt>
                <c:pt idx="150" formatCode="0">
                  <c:v>1</c:v>
                </c:pt>
                <c:pt idx="151" formatCode="0">
                  <c:v>1</c:v>
                </c:pt>
                <c:pt idx="152" formatCode="0">
                  <c:v>1</c:v>
                </c:pt>
                <c:pt idx="153" formatCode="0">
                  <c:v>1</c:v>
                </c:pt>
                <c:pt idx="154" formatCode="0">
                  <c:v>1</c:v>
                </c:pt>
                <c:pt idx="155" formatCode="0">
                  <c:v>1</c:v>
                </c:pt>
                <c:pt idx="156" formatCode="0">
                  <c:v>1</c:v>
                </c:pt>
                <c:pt idx="157" formatCode="0">
                  <c:v>1</c:v>
                </c:pt>
                <c:pt idx="158" formatCode="0">
                  <c:v>1</c:v>
                </c:pt>
                <c:pt idx="159" formatCode="0">
                  <c:v>1</c:v>
                </c:pt>
                <c:pt idx="160" formatCode="0">
                  <c:v>1</c:v>
                </c:pt>
                <c:pt idx="161" formatCode="0">
                  <c:v>1</c:v>
                </c:pt>
                <c:pt idx="162" formatCode="0">
                  <c:v>1</c:v>
                </c:pt>
                <c:pt idx="163" formatCode="0">
                  <c:v>1</c:v>
                </c:pt>
                <c:pt idx="164" formatCode="0">
                  <c:v>1</c:v>
                </c:pt>
                <c:pt idx="165" formatCode="0">
                  <c:v>1</c:v>
                </c:pt>
                <c:pt idx="166" formatCode="0">
                  <c:v>1</c:v>
                </c:pt>
                <c:pt idx="167" formatCode="0">
                  <c:v>1</c:v>
                </c:pt>
                <c:pt idx="168" formatCode="0">
                  <c:v>1</c:v>
                </c:pt>
                <c:pt idx="169" formatCode="0">
                  <c:v>1</c:v>
                </c:pt>
                <c:pt idx="170" formatCode="0">
                  <c:v>1</c:v>
                </c:pt>
                <c:pt idx="171" formatCode="0">
                  <c:v>1</c:v>
                </c:pt>
                <c:pt idx="172" formatCode="0">
                  <c:v>1</c:v>
                </c:pt>
                <c:pt idx="173" formatCode="0">
                  <c:v>1</c:v>
                </c:pt>
                <c:pt idx="175" formatCode="0">
                  <c:v>1</c:v>
                </c:pt>
                <c:pt idx="176" formatCode="0">
                  <c:v>1</c:v>
                </c:pt>
                <c:pt idx="177" formatCode="0">
                  <c:v>1</c:v>
                </c:pt>
                <c:pt idx="178" formatCode="0">
                  <c:v>1</c:v>
                </c:pt>
                <c:pt idx="179" formatCode="0">
                  <c:v>1</c:v>
                </c:pt>
                <c:pt idx="180" formatCode="0">
                  <c:v>1</c:v>
                </c:pt>
                <c:pt idx="181" formatCode="0">
                  <c:v>1</c:v>
                </c:pt>
                <c:pt idx="182" formatCode="0">
                  <c:v>1</c:v>
                </c:pt>
                <c:pt idx="183" formatCode="0">
                  <c:v>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1982720"/>
        <c:axId val="162109312"/>
      </c:lineChart>
      <c:catAx>
        <c:axId val="16198272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lang="fr-FR"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fr-FR" dirty="0" smtClean="0"/>
                  <a:t>  date</a:t>
                </a:r>
                <a:endParaRPr lang="fr-FR" dirty="0"/>
              </a:p>
            </c:rich>
          </c:tx>
          <c:layout>
            <c:manualLayout>
              <c:xMode val="edge"/>
              <c:yMode val="edge"/>
              <c:x val="0.89391844312143953"/>
              <c:y val="0.82616506270049572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lang="fr-FR" sz="82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62109312"/>
        <c:crosses val="autoZero"/>
        <c:auto val="1"/>
        <c:lblAlgn val="ctr"/>
        <c:lblOffset val="100"/>
        <c:tickLblSkip val="14"/>
        <c:tickMarkSkip val="14"/>
        <c:noMultiLvlLbl val="0"/>
      </c:catAx>
      <c:valAx>
        <c:axId val="162109312"/>
        <c:scaling>
          <c:logBase val="10"/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lang="fr-FR"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fr-FR"/>
                  <a:t>log CFU/10ml</a:t>
                </a:r>
              </a:p>
            </c:rich>
          </c:tx>
          <c:layout>
            <c:manualLayout>
              <c:xMode val="edge"/>
              <c:yMode val="edge"/>
              <c:x val="3.7315152679086402E-2"/>
              <c:y val="0.14904397634056429"/>
            </c:manualLayout>
          </c:layout>
          <c:overlay val="0"/>
          <c:spPr>
            <a:noFill/>
            <a:ln w="25400">
              <a:noFill/>
            </a:ln>
          </c:spPr>
        </c:title>
        <c:numFmt formatCode="0.00E+0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lang="fr-FR" sz="82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61982720"/>
        <c:crosses val="autoZero"/>
        <c:crossBetween val="between"/>
        <c:majorUnit val="10"/>
      </c:valAx>
      <c:spPr>
        <a:noFill/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42748812495999866"/>
          <c:y val="0.88745765753640293"/>
          <c:w val="0.55176723641253178"/>
          <c:h val="0.10030972624148479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lang="fr-FR" sz="755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82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lang="fr-FR"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fr-FR"/>
              <a:t>Sampling</a:t>
            </a:r>
            <a:r>
              <a:rPr lang="fr-FR" baseline="0"/>
              <a:t> points just before water use in production - around 50m of pipes</a:t>
            </a:r>
            <a:endParaRPr lang="fr-FR"/>
          </a:p>
        </c:rich>
      </c:tx>
      <c:layout>
        <c:manualLayout>
          <c:xMode val="edge"/>
          <c:yMode val="edge"/>
          <c:x val="0.2112361851629582"/>
          <c:y val="1.4409666935677358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5280915643560891"/>
          <c:y val="0.1479452054794568"/>
          <c:w val="0.81797842562590595"/>
          <c:h val="0.59178082191780756"/>
        </c:manualLayout>
      </c:layout>
      <c:lineChart>
        <c:grouping val="standard"/>
        <c:varyColors val="0"/>
        <c:ser>
          <c:idx val="0"/>
          <c:order val="0"/>
          <c:tx>
            <c:strRef>
              <c:f>'ALL EDIT DATA'!$L$2</c:f>
              <c:strCache>
                <c:ptCount val="1"/>
                <c:pt idx="0">
                  <c:v>Deaerator Room</c:v>
                </c:pt>
              </c:strCache>
            </c:strRef>
          </c:tx>
          <c:spPr>
            <a:ln w="12700">
              <a:solidFill>
                <a:srgbClr val="000000"/>
              </a:solidFill>
              <a:prstDash val="solid"/>
            </a:ln>
          </c:spPr>
          <c:marker>
            <c:symbol val="circle"/>
            <c:size val="5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dPt>
            <c:idx val="42"/>
            <c:marker>
              <c:spPr>
                <a:solidFill>
                  <a:srgbClr val="000000"/>
                </a:solidFill>
                <a:ln>
                  <a:solidFill>
                    <a:srgbClr val="00FF00"/>
                  </a:solidFill>
                  <a:prstDash val="solid"/>
                </a:ln>
              </c:spPr>
            </c:marker>
            <c:bubble3D val="0"/>
          </c:dPt>
          <c:cat>
            <c:strRef>
              <c:f>'ALL EDIT DATA'!$B$32:$B$216</c:f>
              <c:strCache>
                <c:ptCount val="185"/>
                <c:pt idx="0">
                  <c:v>29.6.08</c:v>
                </c:pt>
                <c:pt idx="1">
                  <c:v>30.6.08</c:v>
                </c:pt>
                <c:pt idx="2">
                  <c:v>1.7.08</c:v>
                </c:pt>
                <c:pt idx="3">
                  <c:v>2.7.08</c:v>
                </c:pt>
                <c:pt idx="4">
                  <c:v>3.7.08</c:v>
                </c:pt>
                <c:pt idx="5">
                  <c:v>4.7.08</c:v>
                </c:pt>
                <c:pt idx="6">
                  <c:v>5.7.08</c:v>
                </c:pt>
                <c:pt idx="7">
                  <c:v>6.7.08</c:v>
                </c:pt>
                <c:pt idx="8">
                  <c:v>7.7.08</c:v>
                </c:pt>
                <c:pt idx="9">
                  <c:v>8.7.08</c:v>
                </c:pt>
                <c:pt idx="10">
                  <c:v>9.7.08</c:v>
                </c:pt>
                <c:pt idx="11">
                  <c:v>10.7.08</c:v>
                </c:pt>
                <c:pt idx="12">
                  <c:v>11.7.08</c:v>
                </c:pt>
                <c:pt idx="13">
                  <c:v>12.7.08</c:v>
                </c:pt>
                <c:pt idx="14">
                  <c:v>13.7.08</c:v>
                </c:pt>
                <c:pt idx="15">
                  <c:v>14.7.08</c:v>
                </c:pt>
                <c:pt idx="16">
                  <c:v>15.7.08</c:v>
                </c:pt>
                <c:pt idx="17">
                  <c:v>16.7.08</c:v>
                </c:pt>
                <c:pt idx="18">
                  <c:v>17.7.08</c:v>
                </c:pt>
                <c:pt idx="19">
                  <c:v>18.07.08</c:v>
                </c:pt>
                <c:pt idx="20">
                  <c:v>19.7.08</c:v>
                </c:pt>
                <c:pt idx="21">
                  <c:v>20.7.08</c:v>
                </c:pt>
                <c:pt idx="22">
                  <c:v>21.7.08</c:v>
                </c:pt>
                <c:pt idx="23">
                  <c:v>22.7.08</c:v>
                </c:pt>
                <c:pt idx="24">
                  <c:v>23.7.08</c:v>
                </c:pt>
                <c:pt idx="25">
                  <c:v>24.7.08</c:v>
                </c:pt>
                <c:pt idx="26">
                  <c:v>25.7.08</c:v>
                </c:pt>
                <c:pt idx="27">
                  <c:v>26.7.08</c:v>
                </c:pt>
                <c:pt idx="28">
                  <c:v>27.7.08</c:v>
                </c:pt>
                <c:pt idx="29">
                  <c:v>26.7.08</c:v>
                </c:pt>
                <c:pt idx="30">
                  <c:v>29.7.08</c:v>
                </c:pt>
                <c:pt idx="31">
                  <c:v>30.7.08</c:v>
                </c:pt>
                <c:pt idx="32">
                  <c:v>31.7.08</c:v>
                </c:pt>
                <c:pt idx="33">
                  <c:v>1.8.08</c:v>
                </c:pt>
                <c:pt idx="34">
                  <c:v>2.8.08</c:v>
                </c:pt>
                <c:pt idx="35">
                  <c:v>3.8.08</c:v>
                </c:pt>
                <c:pt idx="36">
                  <c:v>4.8.08</c:v>
                </c:pt>
                <c:pt idx="37">
                  <c:v>5.8.08</c:v>
                </c:pt>
                <c:pt idx="38">
                  <c:v>6.8.08</c:v>
                </c:pt>
                <c:pt idx="39">
                  <c:v>7.8.08</c:v>
                </c:pt>
                <c:pt idx="40">
                  <c:v>8.8.08</c:v>
                </c:pt>
                <c:pt idx="41">
                  <c:v>9.8.08</c:v>
                </c:pt>
                <c:pt idx="42">
                  <c:v>12.8.08</c:v>
                </c:pt>
                <c:pt idx="43">
                  <c:v>13.8.08</c:v>
                </c:pt>
                <c:pt idx="44">
                  <c:v>14.8.08</c:v>
                </c:pt>
                <c:pt idx="45">
                  <c:v>18.8.08</c:v>
                </c:pt>
                <c:pt idx="46">
                  <c:v>20.8.08</c:v>
                </c:pt>
                <c:pt idx="47">
                  <c:v>21.8.08</c:v>
                </c:pt>
                <c:pt idx="48">
                  <c:v>22.8.08</c:v>
                </c:pt>
                <c:pt idx="49">
                  <c:v>25.8.08</c:v>
                </c:pt>
                <c:pt idx="50">
                  <c:v>26.8.08</c:v>
                </c:pt>
                <c:pt idx="51">
                  <c:v>27.8.08</c:v>
                </c:pt>
                <c:pt idx="52">
                  <c:v>28.8.08</c:v>
                </c:pt>
                <c:pt idx="53">
                  <c:v>29.8.08</c:v>
                </c:pt>
                <c:pt idx="54">
                  <c:v>30.8.08</c:v>
                </c:pt>
                <c:pt idx="55">
                  <c:v>31.8.08</c:v>
                </c:pt>
                <c:pt idx="56">
                  <c:v>1.9.08</c:v>
                </c:pt>
                <c:pt idx="57">
                  <c:v>2.9.08</c:v>
                </c:pt>
                <c:pt idx="58">
                  <c:v>3.9.08</c:v>
                </c:pt>
                <c:pt idx="59">
                  <c:v>4.9.08</c:v>
                </c:pt>
                <c:pt idx="60">
                  <c:v>5.9.08</c:v>
                </c:pt>
                <c:pt idx="61">
                  <c:v>8.9.08</c:v>
                </c:pt>
                <c:pt idx="62">
                  <c:v>9.9.08</c:v>
                </c:pt>
                <c:pt idx="63">
                  <c:v>10.9.08</c:v>
                </c:pt>
                <c:pt idx="64">
                  <c:v>11.9.08</c:v>
                </c:pt>
                <c:pt idx="65">
                  <c:v>12.9.08</c:v>
                </c:pt>
                <c:pt idx="66">
                  <c:v>15.9.08</c:v>
                </c:pt>
                <c:pt idx="67">
                  <c:v>16.9.08</c:v>
                </c:pt>
                <c:pt idx="68">
                  <c:v>17.9.08</c:v>
                </c:pt>
                <c:pt idx="69">
                  <c:v>18.9.08</c:v>
                </c:pt>
                <c:pt idx="70">
                  <c:v>19.9.08</c:v>
                </c:pt>
                <c:pt idx="71">
                  <c:v>22.9.08</c:v>
                </c:pt>
                <c:pt idx="72">
                  <c:v>23.9.08</c:v>
                </c:pt>
                <c:pt idx="73">
                  <c:v>24.9.08</c:v>
                </c:pt>
                <c:pt idx="74">
                  <c:v>25.9.08</c:v>
                </c:pt>
                <c:pt idx="75">
                  <c:v>26.9.08</c:v>
                </c:pt>
                <c:pt idx="76">
                  <c:v>29.9.08</c:v>
                </c:pt>
                <c:pt idx="77">
                  <c:v>30.9.08</c:v>
                </c:pt>
                <c:pt idx="78">
                  <c:v>1.10.08</c:v>
                </c:pt>
                <c:pt idx="79">
                  <c:v>2.10.08</c:v>
                </c:pt>
                <c:pt idx="80">
                  <c:v>3.10.08</c:v>
                </c:pt>
                <c:pt idx="81">
                  <c:v>6.10.08</c:v>
                </c:pt>
                <c:pt idx="82">
                  <c:v>7.10.08</c:v>
                </c:pt>
                <c:pt idx="83">
                  <c:v>8.10.08</c:v>
                </c:pt>
                <c:pt idx="84">
                  <c:v>13.10.08</c:v>
                </c:pt>
                <c:pt idx="85">
                  <c:v>14.10.08</c:v>
                </c:pt>
                <c:pt idx="86">
                  <c:v>15.10.08</c:v>
                </c:pt>
                <c:pt idx="87">
                  <c:v>20.10.08</c:v>
                </c:pt>
                <c:pt idx="88">
                  <c:v>21.10.08</c:v>
                </c:pt>
                <c:pt idx="89">
                  <c:v>22.10.08</c:v>
                </c:pt>
                <c:pt idx="90">
                  <c:v>23.10.08</c:v>
                </c:pt>
                <c:pt idx="91">
                  <c:v>24.10.08</c:v>
                </c:pt>
                <c:pt idx="92">
                  <c:v>27.10.08</c:v>
                </c:pt>
                <c:pt idx="93">
                  <c:v>28.10.08</c:v>
                </c:pt>
                <c:pt idx="94">
                  <c:v>29.10.08</c:v>
                </c:pt>
                <c:pt idx="95">
                  <c:v>30.10.08</c:v>
                </c:pt>
                <c:pt idx="96">
                  <c:v>31.10.08</c:v>
                </c:pt>
                <c:pt idx="97">
                  <c:v>3.11.08</c:v>
                </c:pt>
                <c:pt idx="98">
                  <c:v>4.11.08</c:v>
                </c:pt>
                <c:pt idx="99">
                  <c:v>5.11.08</c:v>
                </c:pt>
                <c:pt idx="100">
                  <c:v>6.11.08</c:v>
                </c:pt>
                <c:pt idx="101">
                  <c:v>7.11.08</c:v>
                </c:pt>
                <c:pt idx="102">
                  <c:v>8.11.08</c:v>
                </c:pt>
                <c:pt idx="103">
                  <c:v>12.11.08</c:v>
                </c:pt>
                <c:pt idx="104">
                  <c:v>13.11.08</c:v>
                </c:pt>
                <c:pt idx="105">
                  <c:v>14.11.08</c:v>
                </c:pt>
                <c:pt idx="106">
                  <c:v>15.11.08</c:v>
                </c:pt>
                <c:pt idx="107">
                  <c:v>16.11.08</c:v>
                </c:pt>
                <c:pt idx="108">
                  <c:v>17.11.08</c:v>
                </c:pt>
                <c:pt idx="109">
                  <c:v>18.11.08</c:v>
                </c:pt>
                <c:pt idx="110">
                  <c:v>19.11.08</c:v>
                </c:pt>
                <c:pt idx="111">
                  <c:v>20.11.08</c:v>
                </c:pt>
                <c:pt idx="112">
                  <c:v>21.11.08</c:v>
                </c:pt>
                <c:pt idx="113">
                  <c:v>22.11.08</c:v>
                </c:pt>
                <c:pt idx="114">
                  <c:v>23.11.08</c:v>
                </c:pt>
                <c:pt idx="115">
                  <c:v>24.11.08</c:v>
                </c:pt>
                <c:pt idx="116">
                  <c:v>25.11.08</c:v>
                </c:pt>
                <c:pt idx="117">
                  <c:v>26.11.08</c:v>
                </c:pt>
                <c:pt idx="118">
                  <c:v>27.11.08</c:v>
                </c:pt>
                <c:pt idx="119">
                  <c:v>28.11.08</c:v>
                </c:pt>
                <c:pt idx="120">
                  <c:v>29.11.08</c:v>
                </c:pt>
                <c:pt idx="121">
                  <c:v>30.11.08</c:v>
                </c:pt>
                <c:pt idx="122">
                  <c:v>1.12.08</c:v>
                </c:pt>
                <c:pt idx="123">
                  <c:v>2.12.08</c:v>
                </c:pt>
                <c:pt idx="124">
                  <c:v>3.12.08</c:v>
                </c:pt>
                <c:pt idx="125">
                  <c:v>4.12.08</c:v>
                </c:pt>
                <c:pt idx="126">
                  <c:v>5.12.08</c:v>
                </c:pt>
                <c:pt idx="127">
                  <c:v>6.12.08</c:v>
                </c:pt>
                <c:pt idx="128">
                  <c:v>7.12.08</c:v>
                </c:pt>
                <c:pt idx="129">
                  <c:v>8.12.08</c:v>
                </c:pt>
                <c:pt idx="130">
                  <c:v>9.12.08</c:v>
                </c:pt>
                <c:pt idx="131">
                  <c:v>10.12.08</c:v>
                </c:pt>
                <c:pt idx="132">
                  <c:v>11.12.08</c:v>
                </c:pt>
                <c:pt idx="133">
                  <c:v>12/12/08</c:v>
                </c:pt>
                <c:pt idx="134">
                  <c:v>13/12/08</c:v>
                </c:pt>
                <c:pt idx="135">
                  <c:v>14/12/08</c:v>
                </c:pt>
                <c:pt idx="136">
                  <c:v>15/12/08</c:v>
                </c:pt>
                <c:pt idx="137">
                  <c:v>16/12/08</c:v>
                </c:pt>
                <c:pt idx="138">
                  <c:v>17/12/08</c:v>
                </c:pt>
                <c:pt idx="139">
                  <c:v>18/12/08</c:v>
                </c:pt>
                <c:pt idx="140">
                  <c:v>19/12/08</c:v>
                </c:pt>
                <c:pt idx="141">
                  <c:v>20/12/08</c:v>
                </c:pt>
                <c:pt idx="142">
                  <c:v>21/12/08</c:v>
                </c:pt>
                <c:pt idx="143">
                  <c:v>22/12/00</c:v>
                </c:pt>
                <c:pt idx="144">
                  <c:v>23/12/00</c:v>
                </c:pt>
                <c:pt idx="145">
                  <c:v>24/12/00</c:v>
                </c:pt>
                <c:pt idx="146">
                  <c:v>25/12/00</c:v>
                </c:pt>
                <c:pt idx="147">
                  <c:v>26/12/00</c:v>
                </c:pt>
                <c:pt idx="148">
                  <c:v>27/12/00</c:v>
                </c:pt>
                <c:pt idx="149">
                  <c:v>28/12/00</c:v>
                </c:pt>
                <c:pt idx="150">
                  <c:v>29/12/00</c:v>
                </c:pt>
                <c:pt idx="151">
                  <c:v>30/12/00</c:v>
                </c:pt>
                <c:pt idx="152">
                  <c:v>31/12/00</c:v>
                </c:pt>
                <c:pt idx="153">
                  <c:v>02/01/09</c:v>
                </c:pt>
                <c:pt idx="154">
                  <c:v>03/01/09</c:v>
                </c:pt>
                <c:pt idx="155">
                  <c:v>04/01/09</c:v>
                </c:pt>
                <c:pt idx="156">
                  <c:v>05/01/09</c:v>
                </c:pt>
                <c:pt idx="157">
                  <c:v>06/01/09</c:v>
                </c:pt>
                <c:pt idx="158">
                  <c:v>07/01/09</c:v>
                </c:pt>
                <c:pt idx="159">
                  <c:v>08/01/09</c:v>
                </c:pt>
                <c:pt idx="160">
                  <c:v>09/01/09</c:v>
                </c:pt>
                <c:pt idx="161">
                  <c:v>10/01/09</c:v>
                </c:pt>
                <c:pt idx="162">
                  <c:v>11/01/09</c:v>
                </c:pt>
                <c:pt idx="163">
                  <c:v>12/01/09</c:v>
                </c:pt>
                <c:pt idx="164">
                  <c:v>13/01/09</c:v>
                </c:pt>
                <c:pt idx="165">
                  <c:v>14/01/09</c:v>
                </c:pt>
                <c:pt idx="166">
                  <c:v>15/01/09</c:v>
                </c:pt>
                <c:pt idx="167">
                  <c:v>16/01/09</c:v>
                </c:pt>
                <c:pt idx="168">
                  <c:v>17/01/09</c:v>
                </c:pt>
                <c:pt idx="169">
                  <c:v>18/01/09</c:v>
                </c:pt>
                <c:pt idx="170">
                  <c:v>19/01/09</c:v>
                </c:pt>
                <c:pt idx="171">
                  <c:v>20/01/09</c:v>
                </c:pt>
                <c:pt idx="172">
                  <c:v>21/01/09</c:v>
                </c:pt>
                <c:pt idx="173">
                  <c:v>22/01/09</c:v>
                </c:pt>
                <c:pt idx="174">
                  <c:v>23/01/09</c:v>
                </c:pt>
                <c:pt idx="175">
                  <c:v>24/01/09</c:v>
                </c:pt>
                <c:pt idx="176">
                  <c:v>25/01/09</c:v>
                </c:pt>
                <c:pt idx="177">
                  <c:v>26/01/09</c:v>
                </c:pt>
                <c:pt idx="178">
                  <c:v>27/01/09</c:v>
                </c:pt>
                <c:pt idx="179">
                  <c:v>28/01/09</c:v>
                </c:pt>
                <c:pt idx="180">
                  <c:v>29/01/09</c:v>
                </c:pt>
                <c:pt idx="181">
                  <c:v>30/01/09</c:v>
                </c:pt>
                <c:pt idx="182">
                  <c:v>31/01/09</c:v>
                </c:pt>
                <c:pt idx="183">
                  <c:v>01/02/09</c:v>
                </c:pt>
                <c:pt idx="184">
                  <c:v>02/02/09</c:v>
                </c:pt>
              </c:strCache>
            </c:strRef>
          </c:cat>
          <c:val>
            <c:numRef>
              <c:f>'ALL EDIT DATA'!$L$32:$L$216</c:f>
              <c:numCache>
                <c:formatCode>General</c:formatCode>
                <c:ptCount val="185"/>
                <c:pt idx="2" formatCode="0">
                  <c:v>456</c:v>
                </c:pt>
                <c:pt idx="3" formatCode="0">
                  <c:v>999</c:v>
                </c:pt>
                <c:pt idx="4" formatCode="0">
                  <c:v>243</c:v>
                </c:pt>
                <c:pt idx="5" formatCode="0">
                  <c:v>999</c:v>
                </c:pt>
                <c:pt idx="6" formatCode="0">
                  <c:v>999</c:v>
                </c:pt>
                <c:pt idx="7" formatCode="0">
                  <c:v>9</c:v>
                </c:pt>
                <c:pt idx="8" formatCode="0">
                  <c:v>39</c:v>
                </c:pt>
                <c:pt idx="9" formatCode="0">
                  <c:v>77</c:v>
                </c:pt>
                <c:pt idx="10" formatCode="0">
                  <c:v>293</c:v>
                </c:pt>
                <c:pt idx="11" formatCode="0">
                  <c:v>171</c:v>
                </c:pt>
                <c:pt idx="12" formatCode="0">
                  <c:v>999</c:v>
                </c:pt>
                <c:pt idx="13" formatCode="0">
                  <c:v>999</c:v>
                </c:pt>
                <c:pt idx="14" formatCode="0">
                  <c:v>9</c:v>
                </c:pt>
                <c:pt idx="16" formatCode="0">
                  <c:v>148</c:v>
                </c:pt>
                <c:pt idx="17" formatCode="0">
                  <c:v>999</c:v>
                </c:pt>
                <c:pt idx="18" formatCode="0">
                  <c:v>999</c:v>
                </c:pt>
                <c:pt idx="19" formatCode="0">
                  <c:v>999</c:v>
                </c:pt>
                <c:pt idx="20" formatCode="0">
                  <c:v>999</c:v>
                </c:pt>
                <c:pt idx="21" formatCode="0">
                  <c:v>0</c:v>
                </c:pt>
                <c:pt idx="22" formatCode="0">
                  <c:v>0</c:v>
                </c:pt>
                <c:pt idx="23" formatCode="0">
                  <c:v>62</c:v>
                </c:pt>
                <c:pt idx="24" formatCode="0">
                  <c:v>0</c:v>
                </c:pt>
                <c:pt idx="25" formatCode="0">
                  <c:v>999</c:v>
                </c:pt>
                <c:pt idx="26" formatCode="0">
                  <c:v>999</c:v>
                </c:pt>
                <c:pt idx="27" formatCode="0">
                  <c:v>999</c:v>
                </c:pt>
                <c:pt idx="28" formatCode="0">
                  <c:v>233</c:v>
                </c:pt>
                <c:pt idx="29" formatCode="0">
                  <c:v>999</c:v>
                </c:pt>
                <c:pt idx="30" formatCode="0">
                  <c:v>999</c:v>
                </c:pt>
                <c:pt idx="31" formatCode="0">
                  <c:v>999</c:v>
                </c:pt>
                <c:pt idx="32" formatCode="0">
                  <c:v>999</c:v>
                </c:pt>
                <c:pt idx="33" formatCode="0">
                  <c:v>999</c:v>
                </c:pt>
                <c:pt idx="34" formatCode="0">
                  <c:v>999</c:v>
                </c:pt>
                <c:pt idx="35" formatCode="0">
                  <c:v>999</c:v>
                </c:pt>
                <c:pt idx="36" formatCode="0">
                  <c:v>999</c:v>
                </c:pt>
                <c:pt idx="37" formatCode="0">
                  <c:v>999</c:v>
                </c:pt>
                <c:pt idx="38" formatCode="0">
                  <c:v>430</c:v>
                </c:pt>
                <c:pt idx="39" formatCode="0">
                  <c:v>999</c:v>
                </c:pt>
                <c:pt idx="40" formatCode="0">
                  <c:v>999</c:v>
                </c:pt>
                <c:pt idx="42" formatCode="0">
                  <c:v>999</c:v>
                </c:pt>
                <c:pt idx="43" formatCode="0">
                  <c:v>92</c:v>
                </c:pt>
                <c:pt idx="44" formatCode="0">
                  <c:v>314</c:v>
                </c:pt>
                <c:pt idx="45" formatCode="0">
                  <c:v>22</c:v>
                </c:pt>
                <c:pt idx="46" formatCode="0">
                  <c:v>198</c:v>
                </c:pt>
                <c:pt idx="47" formatCode="0">
                  <c:v>32</c:v>
                </c:pt>
                <c:pt idx="48" formatCode="0">
                  <c:v>38</c:v>
                </c:pt>
                <c:pt idx="49" formatCode="0">
                  <c:v>0</c:v>
                </c:pt>
                <c:pt idx="50" formatCode="0">
                  <c:v>60</c:v>
                </c:pt>
                <c:pt idx="51" formatCode="0">
                  <c:v>186</c:v>
                </c:pt>
                <c:pt idx="52" formatCode="0">
                  <c:v>67</c:v>
                </c:pt>
                <c:pt idx="53" formatCode="0">
                  <c:v>999</c:v>
                </c:pt>
                <c:pt idx="54" formatCode="0">
                  <c:v>999</c:v>
                </c:pt>
                <c:pt idx="55" formatCode="0">
                  <c:v>0</c:v>
                </c:pt>
                <c:pt idx="56">
                  <c:v>0</c:v>
                </c:pt>
                <c:pt idx="57">
                  <c:v>1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 formatCode="0">
                  <c:v>0</c:v>
                </c:pt>
                <c:pt idx="62" formatCode="0">
                  <c:v>0</c:v>
                </c:pt>
                <c:pt idx="63">
                  <c:v>1</c:v>
                </c:pt>
                <c:pt idx="64">
                  <c:v>3</c:v>
                </c:pt>
                <c:pt idx="65">
                  <c:v>1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2</c:v>
                </c:pt>
                <c:pt idx="70">
                  <c:v>1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1</c:v>
                </c:pt>
                <c:pt idx="82">
                  <c:v>1</c:v>
                </c:pt>
                <c:pt idx="83">
                  <c:v>1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1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1</c:v>
                </c:pt>
                <c:pt idx="102">
                  <c:v>140</c:v>
                </c:pt>
                <c:pt idx="103">
                  <c:v>32</c:v>
                </c:pt>
                <c:pt idx="104" formatCode="0">
                  <c:v>6</c:v>
                </c:pt>
                <c:pt idx="105" formatCode="0">
                  <c:v>320</c:v>
                </c:pt>
                <c:pt idx="106" formatCode="0">
                  <c:v>29</c:v>
                </c:pt>
                <c:pt idx="107" formatCode="0">
                  <c:v>1</c:v>
                </c:pt>
                <c:pt idx="108" formatCode="0">
                  <c:v>0</c:v>
                </c:pt>
                <c:pt idx="109" formatCode="0">
                  <c:v>0</c:v>
                </c:pt>
                <c:pt idx="110" formatCode="0">
                  <c:v>0</c:v>
                </c:pt>
                <c:pt idx="111" formatCode="0">
                  <c:v>0</c:v>
                </c:pt>
                <c:pt idx="112" formatCode="0">
                  <c:v>0</c:v>
                </c:pt>
                <c:pt idx="113" formatCode="0">
                  <c:v>0</c:v>
                </c:pt>
                <c:pt idx="114" formatCode="0">
                  <c:v>0</c:v>
                </c:pt>
                <c:pt idx="115" formatCode="0">
                  <c:v>0</c:v>
                </c:pt>
                <c:pt idx="116" formatCode="0">
                  <c:v>0</c:v>
                </c:pt>
                <c:pt idx="117" formatCode="0">
                  <c:v>0</c:v>
                </c:pt>
                <c:pt idx="118" formatCode="0">
                  <c:v>0</c:v>
                </c:pt>
                <c:pt idx="119" formatCode="0">
                  <c:v>0</c:v>
                </c:pt>
                <c:pt idx="120" formatCode="0">
                  <c:v>0</c:v>
                </c:pt>
                <c:pt idx="121" formatCode="0">
                  <c:v>0</c:v>
                </c:pt>
                <c:pt idx="122" formatCode="0">
                  <c:v>0</c:v>
                </c:pt>
                <c:pt idx="123" formatCode="0">
                  <c:v>0</c:v>
                </c:pt>
                <c:pt idx="124" formatCode="0">
                  <c:v>0</c:v>
                </c:pt>
                <c:pt idx="125" formatCode="0">
                  <c:v>2</c:v>
                </c:pt>
                <c:pt idx="126" formatCode="0">
                  <c:v>0</c:v>
                </c:pt>
                <c:pt idx="127" formatCode="0">
                  <c:v>1</c:v>
                </c:pt>
                <c:pt idx="128" formatCode="0">
                  <c:v>0</c:v>
                </c:pt>
                <c:pt idx="129" formatCode="0">
                  <c:v>0</c:v>
                </c:pt>
                <c:pt idx="130" formatCode="0">
                  <c:v>0</c:v>
                </c:pt>
                <c:pt idx="131" formatCode="0">
                  <c:v>0</c:v>
                </c:pt>
                <c:pt idx="132" formatCode="0">
                  <c:v>1</c:v>
                </c:pt>
                <c:pt idx="133" formatCode="0">
                  <c:v>0</c:v>
                </c:pt>
                <c:pt idx="134" formatCode="0">
                  <c:v>0</c:v>
                </c:pt>
                <c:pt idx="135" formatCode="0">
                  <c:v>0</c:v>
                </c:pt>
                <c:pt idx="136" formatCode="0">
                  <c:v>0</c:v>
                </c:pt>
                <c:pt idx="137" formatCode="0">
                  <c:v>0</c:v>
                </c:pt>
                <c:pt idx="138" formatCode="0">
                  <c:v>0</c:v>
                </c:pt>
                <c:pt idx="139" formatCode="0">
                  <c:v>0</c:v>
                </c:pt>
                <c:pt idx="140" formatCode="0">
                  <c:v>0</c:v>
                </c:pt>
                <c:pt idx="141" formatCode="0">
                  <c:v>0</c:v>
                </c:pt>
                <c:pt idx="142" formatCode="0">
                  <c:v>0</c:v>
                </c:pt>
                <c:pt idx="143" formatCode="0">
                  <c:v>0</c:v>
                </c:pt>
                <c:pt idx="144" formatCode="0">
                  <c:v>0</c:v>
                </c:pt>
                <c:pt idx="145" formatCode="0">
                  <c:v>1</c:v>
                </c:pt>
                <c:pt idx="148" formatCode="0">
                  <c:v>0</c:v>
                </c:pt>
                <c:pt idx="149" formatCode="0">
                  <c:v>2</c:v>
                </c:pt>
                <c:pt idx="150" formatCode="0">
                  <c:v>3</c:v>
                </c:pt>
                <c:pt idx="151" formatCode="0">
                  <c:v>0</c:v>
                </c:pt>
                <c:pt idx="152" formatCode="0">
                  <c:v>0</c:v>
                </c:pt>
                <c:pt idx="153" formatCode="0">
                  <c:v>0</c:v>
                </c:pt>
                <c:pt idx="154" formatCode="0">
                  <c:v>1</c:v>
                </c:pt>
                <c:pt idx="155" formatCode="0">
                  <c:v>2</c:v>
                </c:pt>
                <c:pt idx="156" formatCode="0">
                  <c:v>0</c:v>
                </c:pt>
                <c:pt idx="157" formatCode="0">
                  <c:v>1</c:v>
                </c:pt>
                <c:pt idx="158" formatCode="0">
                  <c:v>0</c:v>
                </c:pt>
                <c:pt idx="159" formatCode="0">
                  <c:v>0</c:v>
                </c:pt>
                <c:pt idx="160" formatCode="0">
                  <c:v>0</c:v>
                </c:pt>
                <c:pt idx="161" formatCode="0">
                  <c:v>0</c:v>
                </c:pt>
                <c:pt idx="162" formatCode="0">
                  <c:v>0</c:v>
                </c:pt>
                <c:pt idx="163" formatCode="0">
                  <c:v>0</c:v>
                </c:pt>
                <c:pt idx="164" formatCode="0">
                  <c:v>0</c:v>
                </c:pt>
                <c:pt idx="165" formatCode="0">
                  <c:v>0</c:v>
                </c:pt>
                <c:pt idx="166" formatCode="0">
                  <c:v>0</c:v>
                </c:pt>
                <c:pt idx="167" formatCode="0">
                  <c:v>0</c:v>
                </c:pt>
                <c:pt idx="168" formatCode="0">
                  <c:v>0</c:v>
                </c:pt>
                <c:pt idx="169" formatCode="0">
                  <c:v>0</c:v>
                </c:pt>
                <c:pt idx="170" formatCode="0">
                  <c:v>0</c:v>
                </c:pt>
                <c:pt idx="171" formatCode="0">
                  <c:v>0</c:v>
                </c:pt>
                <c:pt idx="172" formatCode="0">
                  <c:v>1</c:v>
                </c:pt>
                <c:pt idx="173" formatCode="0">
                  <c:v>0</c:v>
                </c:pt>
                <c:pt idx="174" formatCode="0">
                  <c:v>0</c:v>
                </c:pt>
                <c:pt idx="177" formatCode="0">
                  <c:v>0</c:v>
                </c:pt>
                <c:pt idx="178" formatCode="0">
                  <c:v>0</c:v>
                </c:pt>
                <c:pt idx="179" formatCode="0">
                  <c:v>0</c:v>
                </c:pt>
                <c:pt idx="180" formatCode="0">
                  <c:v>0</c:v>
                </c:pt>
                <c:pt idx="181" formatCode="0">
                  <c:v>0</c:v>
                </c:pt>
                <c:pt idx="182" formatCode="0">
                  <c:v>0</c:v>
                </c:pt>
                <c:pt idx="183" formatCode="0">
                  <c:v>0</c:v>
                </c:pt>
                <c:pt idx="184" formatCode="0">
                  <c:v>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'ALL EDIT DATA'!$M$2</c:f>
              <c:strCache>
                <c:ptCount val="1"/>
                <c:pt idx="0">
                  <c:v>Syrup Room</c:v>
                </c:pt>
              </c:strCache>
            </c:strRef>
          </c:tx>
          <c:spPr>
            <a:ln w="12700">
              <a:solidFill>
                <a:srgbClr val="FF6600"/>
              </a:solidFill>
              <a:prstDash val="solid"/>
            </a:ln>
          </c:spPr>
          <c:marker>
            <c:symbol val="square"/>
            <c:size val="5"/>
            <c:spPr>
              <a:solidFill>
                <a:srgbClr val="FF6600"/>
              </a:solidFill>
              <a:ln>
                <a:solidFill>
                  <a:srgbClr val="FF6600"/>
                </a:solidFill>
                <a:prstDash val="solid"/>
              </a:ln>
            </c:spPr>
          </c:marker>
          <c:cat>
            <c:strRef>
              <c:f>'ALL EDIT DATA'!$B$32:$B$216</c:f>
              <c:strCache>
                <c:ptCount val="185"/>
                <c:pt idx="0">
                  <c:v>29.6.08</c:v>
                </c:pt>
                <c:pt idx="1">
                  <c:v>30.6.08</c:v>
                </c:pt>
                <c:pt idx="2">
                  <c:v>1.7.08</c:v>
                </c:pt>
                <c:pt idx="3">
                  <c:v>2.7.08</c:v>
                </c:pt>
                <c:pt idx="4">
                  <c:v>3.7.08</c:v>
                </c:pt>
                <c:pt idx="5">
                  <c:v>4.7.08</c:v>
                </c:pt>
                <c:pt idx="6">
                  <c:v>5.7.08</c:v>
                </c:pt>
                <c:pt idx="7">
                  <c:v>6.7.08</c:v>
                </c:pt>
                <c:pt idx="8">
                  <c:v>7.7.08</c:v>
                </c:pt>
                <c:pt idx="9">
                  <c:v>8.7.08</c:v>
                </c:pt>
                <c:pt idx="10">
                  <c:v>9.7.08</c:v>
                </c:pt>
                <c:pt idx="11">
                  <c:v>10.7.08</c:v>
                </c:pt>
                <c:pt idx="12">
                  <c:v>11.7.08</c:v>
                </c:pt>
                <c:pt idx="13">
                  <c:v>12.7.08</c:v>
                </c:pt>
                <c:pt idx="14">
                  <c:v>13.7.08</c:v>
                </c:pt>
                <c:pt idx="15">
                  <c:v>14.7.08</c:v>
                </c:pt>
                <c:pt idx="16">
                  <c:v>15.7.08</c:v>
                </c:pt>
                <c:pt idx="17">
                  <c:v>16.7.08</c:v>
                </c:pt>
                <c:pt idx="18">
                  <c:v>17.7.08</c:v>
                </c:pt>
                <c:pt idx="19">
                  <c:v>18.07.08</c:v>
                </c:pt>
                <c:pt idx="20">
                  <c:v>19.7.08</c:v>
                </c:pt>
                <c:pt idx="21">
                  <c:v>20.7.08</c:v>
                </c:pt>
                <c:pt idx="22">
                  <c:v>21.7.08</c:v>
                </c:pt>
                <c:pt idx="23">
                  <c:v>22.7.08</c:v>
                </c:pt>
                <c:pt idx="24">
                  <c:v>23.7.08</c:v>
                </c:pt>
                <c:pt idx="25">
                  <c:v>24.7.08</c:v>
                </c:pt>
                <c:pt idx="26">
                  <c:v>25.7.08</c:v>
                </c:pt>
                <c:pt idx="27">
                  <c:v>26.7.08</c:v>
                </c:pt>
                <c:pt idx="28">
                  <c:v>27.7.08</c:v>
                </c:pt>
                <c:pt idx="29">
                  <c:v>26.7.08</c:v>
                </c:pt>
                <c:pt idx="30">
                  <c:v>29.7.08</c:v>
                </c:pt>
                <c:pt idx="31">
                  <c:v>30.7.08</c:v>
                </c:pt>
                <c:pt idx="32">
                  <c:v>31.7.08</c:v>
                </c:pt>
                <c:pt idx="33">
                  <c:v>1.8.08</c:v>
                </c:pt>
                <c:pt idx="34">
                  <c:v>2.8.08</c:v>
                </c:pt>
                <c:pt idx="35">
                  <c:v>3.8.08</c:v>
                </c:pt>
                <c:pt idx="36">
                  <c:v>4.8.08</c:v>
                </c:pt>
                <c:pt idx="37">
                  <c:v>5.8.08</c:v>
                </c:pt>
                <c:pt idx="38">
                  <c:v>6.8.08</c:v>
                </c:pt>
                <c:pt idx="39">
                  <c:v>7.8.08</c:v>
                </c:pt>
                <c:pt idx="40">
                  <c:v>8.8.08</c:v>
                </c:pt>
                <c:pt idx="41">
                  <c:v>9.8.08</c:v>
                </c:pt>
                <c:pt idx="42">
                  <c:v>12.8.08</c:v>
                </c:pt>
                <c:pt idx="43">
                  <c:v>13.8.08</c:v>
                </c:pt>
                <c:pt idx="44">
                  <c:v>14.8.08</c:v>
                </c:pt>
                <c:pt idx="45">
                  <c:v>18.8.08</c:v>
                </c:pt>
                <c:pt idx="46">
                  <c:v>20.8.08</c:v>
                </c:pt>
                <c:pt idx="47">
                  <c:v>21.8.08</c:v>
                </c:pt>
                <c:pt idx="48">
                  <c:v>22.8.08</c:v>
                </c:pt>
                <c:pt idx="49">
                  <c:v>25.8.08</c:v>
                </c:pt>
                <c:pt idx="50">
                  <c:v>26.8.08</c:v>
                </c:pt>
                <c:pt idx="51">
                  <c:v>27.8.08</c:v>
                </c:pt>
                <c:pt idx="52">
                  <c:v>28.8.08</c:v>
                </c:pt>
                <c:pt idx="53">
                  <c:v>29.8.08</c:v>
                </c:pt>
                <c:pt idx="54">
                  <c:v>30.8.08</c:v>
                </c:pt>
                <c:pt idx="55">
                  <c:v>31.8.08</c:v>
                </c:pt>
                <c:pt idx="56">
                  <c:v>1.9.08</c:v>
                </c:pt>
                <c:pt idx="57">
                  <c:v>2.9.08</c:v>
                </c:pt>
                <c:pt idx="58">
                  <c:v>3.9.08</c:v>
                </c:pt>
                <c:pt idx="59">
                  <c:v>4.9.08</c:v>
                </c:pt>
                <c:pt idx="60">
                  <c:v>5.9.08</c:v>
                </c:pt>
                <c:pt idx="61">
                  <c:v>8.9.08</c:v>
                </c:pt>
                <c:pt idx="62">
                  <c:v>9.9.08</c:v>
                </c:pt>
                <c:pt idx="63">
                  <c:v>10.9.08</c:v>
                </c:pt>
                <c:pt idx="64">
                  <c:v>11.9.08</c:v>
                </c:pt>
                <c:pt idx="65">
                  <c:v>12.9.08</c:v>
                </c:pt>
                <c:pt idx="66">
                  <c:v>15.9.08</c:v>
                </c:pt>
                <c:pt idx="67">
                  <c:v>16.9.08</c:v>
                </c:pt>
                <c:pt idx="68">
                  <c:v>17.9.08</c:v>
                </c:pt>
                <c:pt idx="69">
                  <c:v>18.9.08</c:v>
                </c:pt>
                <c:pt idx="70">
                  <c:v>19.9.08</c:v>
                </c:pt>
                <c:pt idx="71">
                  <c:v>22.9.08</c:v>
                </c:pt>
                <c:pt idx="72">
                  <c:v>23.9.08</c:v>
                </c:pt>
                <c:pt idx="73">
                  <c:v>24.9.08</c:v>
                </c:pt>
                <c:pt idx="74">
                  <c:v>25.9.08</c:v>
                </c:pt>
                <c:pt idx="75">
                  <c:v>26.9.08</c:v>
                </c:pt>
                <c:pt idx="76">
                  <c:v>29.9.08</c:v>
                </c:pt>
                <c:pt idx="77">
                  <c:v>30.9.08</c:v>
                </c:pt>
                <c:pt idx="78">
                  <c:v>1.10.08</c:v>
                </c:pt>
                <c:pt idx="79">
                  <c:v>2.10.08</c:v>
                </c:pt>
                <c:pt idx="80">
                  <c:v>3.10.08</c:v>
                </c:pt>
                <c:pt idx="81">
                  <c:v>6.10.08</c:v>
                </c:pt>
                <c:pt idx="82">
                  <c:v>7.10.08</c:v>
                </c:pt>
                <c:pt idx="83">
                  <c:v>8.10.08</c:v>
                </c:pt>
                <c:pt idx="84">
                  <c:v>13.10.08</c:v>
                </c:pt>
                <c:pt idx="85">
                  <c:v>14.10.08</c:v>
                </c:pt>
                <c:pt idx="86">
                  <c:v>15.10.08</c:v>
                </c:pt>
                <c:pt idx="87">
                  <c:v>20.10.08</c:v>
                </c:pt>
                <c:pt idx="88">
                  <c:v>21.10.08</c:v>
                </c:pt>
                <c:pt idx="89">
                  <c:v>22.10.08</c:v>
                </c:pt>
                <c:pt idx="90">
                  <c:v>23.10.08</c:v>
                </c:pt>
                <c:pt idx="91">
                  <c:v>24.10.08</c:v>
                </c:pt>
                <c:pt idx="92">
                  <c:v>27.10.08</c:v>
                </c:pt>
                <c:pt idx="93">
                  <c:v>28.10.08</c:v>
                </c:pt>
                <c:pt idx="94">
                  <c:v>29.10.08</c:v>
                </c:pt>
                <c:pt idx="95">
                  <c:v>30.10.08</c:v>
                </c:pt>
                <c:pt idx="96">
                  <c:v>31.10.08</c:v>
                </c:pt>
                <c:pt idx="97">
                  <c:v>3.11.08</c:v>
                </c:pt>
                <c:pt idx="98">
                  <c:v>4.11.08</c:v>
                </c:pt>
                <c:pt idx="99">
                  <c:v>5.11.08</c:v>
                </c:pt>
                <c:pt idx="100">
                  <c:v>6.11.08</c:v>
                </c:pt>
                <c:pt idx="101">
                  <c:v>7.11.08</c:v>
                </c:pt>
                <c:pt idx="102">
                  <c:v>8.11.08</c:v>
                </c:pt>
                <c:pt idx="103">
                  <c:v>12.11.08</c:v>
                </c:pt>
                <c:pt idx="104">
                  <c:v>13.11.08</c:v>
                </c:pt>
                <c:pt idx="105">
                  <c:v>14.11.08</c:v>
                </c:pt>
                <c:pt idx="106">
                  <c:v>15.11.08</c:v>
                </c:pt>
                <c:pt idx="107">
                  <c:v>16.11.08</c:v>
                </c:pt>
                <c:pt idx="108">
                  <c:v>17.11.08</c:v>
                </c:pt>
                <c:pt idx="109">
                  <c:v>18.11.08</c:v>
                </c:pt>
                <c:pt idx="110">
                  <c:v>19.11.08</c:v>
                </c:pt>
                <c:pt idx="111">
                  <c:v>20.11.08</c:v>
                </c:pt>
                <c:pt idx="112">
                  <c:v>21.11.08</c:v>
                </c:pt>
                <c:pt idx="113">
                  <c:v>22.11.08</c:v>
                </c:pt>
                <c:pt idx="114">
                  <c:v>23.11.08</c:v>
                </c:pt>
                <c:pt idx="115">
                  <c:v>24.11.08</c:v>
                </c:pt>
                <c:pt idx="116">
                  <c:v>25.11.08</c:v>
                </c:pt>
                <c:pt idx="117">
                  <c:v>26.11.08</c:v>
                </c:pt>
                <c:pt idx="118">
                  <c:v>27.11.08</c:v>
                </c:pt>
                <c:pt idx="119">
                  <c:v>28.11.08</c:v>
                </c:pt>
                <c:pt idx="120">
                  <c:v>29.11.08</c:v>
                </c:pt>
                <c:pt idx="121">
                  <c:v>30.11.08</c:v>
                </c:pt>
                <c:pt idx="122">
                  <c:v>1.12.08</c:v>
                </c:pt>
                <c:pt idx="123">
                  <c:v>2.12.08</c:v>
                </c:pt>
                <c:pt idx="124">
                  <c:v>3.12.08</c:v>
                </c:pt>
                <c:pt idx="125">
                  <c:v>4.12.08</c:v>
                </c:pt>
                <c:pt idx="126">
                  <c:v>5.12.08</c:v>
                </c:pt>
                <c:pt idx="127">
                  <c:v>6.12.08</c:v>
                </c:pt>
                <c:pt idx="128">
                  <c:v>7.12.08</c:v>
                </c:pt>
                <c:pt idx="129">
                  <c:v>8.12.08</c:v>
                </c:pt>
                <c:pt idx="130">
                  <c:v>9.12.08</c:v>
                </c:pt>
                <c:pt idx="131">
                  <c:v>10.12.08</c:v>
                </c:pt>
                <c:pt idx="132">
                  <c:v>11.12.08</c:v>
                </c:pt>
                <c:pt idx="133">
                  <c:v>12/12/08</c:v>
                </c:pt>
                <c:pt idx="134">
                  <c:v>13/12/08</c:v>
                </c:pt>
                <c:pt idx="135">
                  <c:v>14/12/08</c:v>
                </c:pt>
                <c:pt idx="136">
                  <c:v>15/12/08</c:v>
                </c:pt>
                <c:pt idx="137">
                  <c:v>16/12/08</c:v>
                </c:pt>
                <c:pt idx="138">
                  <c:v>17/12/08</c:v>
                </c:pt>
                <c:pt idx="139">
                  <c:v>18/12/08</c:v>
                </c:pt>
                <c:pt idx="140">
                  <c:v>19/12/08</c:v>
                </c:pt>
                <c:pt idx="141">
                  <c:v>20/12/08</c:v>
                </c:pt>
                <c:pt idx="142">
                  <c:v>21/12/08</c:v>
                </c:pt>
                <c:pt idx="143">
                  <c:v>22/12/00</c:v>
                </c:pt>
                <c:pt idx="144">
                  <c:v>23/12/00</c:v>
                </c:pt>
                <c:pt idx="145">
                  <c:v>24/12/00</c:v>
                </c:pt>
                <c:pt idx="146">
                  <c:v>25/12/00</c:v>
                </c:pt>
                <c:pt idx="147">
                  <c:v>26/12/00</c:v>
                </c:pt>
                <c:pt idx="148">
                  <c:v>27/12/00</c:v>
                </c:pt>
                <c:pt idx="149">
                  <c:v>28/12/00</c:v>
                </c:pt>
                <c:pt idx="150">
                  <c:v>29/12/00</c:v>
                </c:pt>
                <c:pt idx="151">
                  <c:v>30/12/00</c:v>
                </c:pt>
                <c:pt idx="152">
                  <c:v>31/12/00</c:v>
                </c:pt>
                <c:pt idx="153">
                  <c:v>02/01/09</c:v>
                </c:pt>
                <c:pt idx="154">
                  <c:v>03/01/09</c:v>
                </c:pt>
                <c:pt idx="155">
                  <c:v>04/01/09</c:v>
                </c:pt>
                <c:pt idx="156">
                  <c:v>05/01/09</c:v>
                </c:pt>
                <c:pt idx="157">
                  <c:v>06/01/09</c:v>
                </c:pt>
                <c:pt idx="158">
                  <c:v>07/01/09</c:v>
                </c:pt>
                <c:pt idx="159">
                  <c:v>08/01/09</c:v>
                </c:pt>
                <c:pt idx="160">
                  <c:v>09/01/09</c:v>
                </c:pt>
                <c:pt idx="161">
                  <c:v>10/01/09</c:v>
                </c:pt>
                <c:pt idx="162">
                  <c:v>11/01/09</c:v>
                </c:pt>
                <c:pt idx="163">
                  <c:v>12/01/09</c:v>
                </c:pt>
                <c:pt idx="164">
                  <c:v>13/01/09</c:v>
                </c:pt>
                <c:pt idx="165">
                  <c:v>14/01/09</c:v>
                </c:pt>
                <c:pt idx="166">
                  <c:v>15/01/09</c:v>
                </c:pt>
                <c:pt idx="167">
                  <c:v>16/01/09</c:v>
                </c:pt>
                <c:pt idx="168">
                  <c:v>17/01/09</c:v>
                </c:pt>
                <c:pt idx="169">
                  <c:v>18/01/09</c:v>
                </c:pt>
                <c:pt idx="170">
                  <c:v>19/01/09</c:v>
                </c:pt>
                <c:pt idx="171">
                  <c:v>20/01/09</c:v>
                </c:pt>
                <c:pt idx="172">
                  <c:v>21/01/09</c:v>
                </c:pt>
                <c:pt idx="173">
                  <c:v>22/01/09</c:v>
                </c:pt>
                <c:pt idx="174">
                  <c:v>23/01/09</c:v>
                </c:pt>
                <c:pt idx="175">
                  <c:v>24/01/09</c:v>
                </c:pt>
                <c:pt idx="176">
                  <c:v>25/01/09</c:v>
                </c:pt>
                <c:pt idx="177">
                  <c:v>26/01/09</c:v>
                </c:pt>
                <c:pt idx="178">
                  <c:v>27/01/09</c:v>
                </c:pt>
                <c:pt idx="179">
                  <c:v>28/01/09</c:v>
                </c:pt>
                <c:pt idx="180">
                  <c:v>29/01/09</c:v>
                </c:pt>
                <c:pt idx="181">
                  <c:v>30/01/09</c:v>
                </c:pt>
                <c:pt idx="182">
                  <c:v>31/01/09</c:v>
                </c:pt>
                <c:pt idx="183">
                  <c:v>01/02/09</c:v>
                </c:pt>
                <c:pt idx="184">
                  <c:v>02/02/09</c:v>
                </c:pt>
              </c:strCache>
            </c:strRef>
          </c:cat>
          <c:val>
            <c:numRef>
              <c:f>'ALL EDIT DATA'!$M$32:$M$216</c:f>
              <c:numCache>
                <c:formatCode>General</c:formatCode>
                <c:ptCount val="185"/>
                <c:pt idx="2" formatCode="0">
                  <c:v>118</c:v>
                </c:pt>
                <c:pt idx="3" formatCode="0">
                  <c:v>999</c:v>
                </c:pt>
                <c:pt idx="9" formatCode="0">
                  <c:v>299</c:v>
                </c:pt>
                <c:pt idx="14" formatCode="0">
                  <c:v>16</c:v>
                </c:pt>
                <c:pt idx="17" formatCode="0">
                  <c:v>999</c:v>
                </c:pt>
                <c:pt idx="18" formatCode="0">
                  <c:v>999</c:v>
                </c:pt>
                <c:pt idx="19" formatCode="0">
                  <c:v>999</c:v>
                </c:pt>
                <c:pt idx="23" formatCode="0">
                  <c:v>999</c:v>
                </c:pt>
                <c:pt idx="24" formatCode="0">
                  <c:v>0</c:v>
                </c:pt>
                <c:pt idx="29" formatCode="0">
                  <c:v>999</c:v>
                </c:pt>
                <c:pt idx="30" formatCode="0">
                  <c:v>999</c:v>
                </c:pt>
                <c:pt idx="31" formatCode="0">
                  <c:v>999</c:v>
                </c:pt>
                <c:pt idx="32" formatCode="0">
                  <c:v>999</c:v>
                </c:pt>
                <c:pt idx="40" formatCode="0">
                  <c:v>999</c:v>
                </c:pt>
                <c:pt idx="49" formatCode="0">
                  <c:v>0</c:v>
                </c:pt>
                <c:pt idx="50" formatCode="0">
                  <c:v>0</c:v>
                </c:pt>
                <c:pt idx="51" formatCode="0">
                  <c:v>0</c:v>
                </c:pt>
                <c:pt idx="52" formatCode="0">
                  <c:v>0</c:v>
                </c:pt>
                <c:pt idx="53" formatCode="0">
                  <c:v>0</c:v>
                </c:pt>
                <c:pt idx="58" formatCode="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82">
                  <c:v>0</c:v>
                </c:pt>
                <c:pt idx="86">
                  <c:v>2</c:v>
                </c:pt>
                <c:pt idx="91">
                  <c:v>10</c:v>
                </c:pt>
                <c:pt idx="92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4" formatCode="0">
                  <c:v>0</c:v>
                </c:pt>
                <c:pt idx="105" formatCode="0">
                  <c:v>0</c:v>
                </c:pt>
                <c:pt idx="106" formatCode="0">
                  <c:v>0</c:v>
                </c:pt>
                <c:pt idx="107" formatCode="0">
                  <c:v>0</c:v>
                </c:pt>
                <c:pt idx="108" formatCode="0">
                  <c:v>0</c:v>
                </c:pt>
                <c:pt idx="109" formatCode="0">
                  <c:v>0</c:v>
                </c:pt>
                <c:pt idx="112" formatCode="0">
                  <c:v>0</c:v>
                </c:pt>
                <c:pt idx="113" formatCode="0">
                  <c:v>0</c:v>
                </c:pt>
                <c:pt idx="116" formatCode="0">
                  <c:v>0</c:v>
                </c:pt>
                <c:pt idx="117" formatCode="0">
                  <c:v>0</c:v>
                </c:pt>
                <c:pt idx="118" formatCode="0">
                  <c:v>0</c:v>
                </c:pt>
                <c:pt idx="119" formatCode="0">
                  <c:v>0</c:v>
                </c:pt>
                <c:pt idx="120" formatCode="0">
                  <c:v>0</c:v>
                </c:pt>
                <c:pt idx="121" formatCode="0">
                  <c:v>0</c:v>
                </c:pt>
                <c:pt idx="122" formatCode="0">
                  <c:v>0</c:v>
                </c:pt>
                <c:pt idx="123" formatCode="0">
                  <c:v>0</c:v>
                </c:pt>
                <c:pt idx="124" formatCode="0">
                  <c:v>0</c:v>
                </c:pt>
                <c:pt idx="125" formatCode="0">
                  <c:v>0</c:v>
                </c:pt>
                <c:pt idx="126" formatCode="0">
                  <c:v>0</c:v>
                </c:pt>
                <c:pt idx="131" formatCode="0">
                  <c:v>0</c:v>
                </c:pt>
                <c:pt idx="134" formatCode="0">
                  <c:v>0</c:v>
                </c:pt>
                <c:pt idx="135" formatCode="0">
                  <c:v>0</c:v>
                </c:pt>
                <c:pt idx="136" formatCode="0">
                  <c:v>0</c:v>
                </c:pt>
                <c:pt idx="137" formatCode="0">
                  <c:v>0</c:v>
                </c:pt>
                <c:pt idx="139" formatCode="0">
                  <c:v>0</c:v>
                </c:pt>
                <c:pt idx="140" formatCode="0">
                  <c:v>0</c:v>
                </c:pt>
                <c:pt idx="142" formatCode="0">
                  <c:v>0</c:v>
                </c:pt>
                <c:pt idx="143" formatCode="0">
                  <c:v>0</c:v>
                </c:pt>
                <c:pt idx="158" formatCode="0">
                  <c:v>0</c:v>
                </c:pt>
                <c:pt idx="163" formatCode="0">
                  <c:v>2</c:v>
                </c:pt>
                <c:pt idx="164" formatCode="0">
                  <c:v>0</c:v>
                </c:pt>
                <c:pt idx="167" formatCode="0">
                  <c:v>0</c:v>
                </c:pt>
                <c:pt idx="168" formatCode="0">
                  <c:v>0</c:v>
                </c:pt>
                <c:pt idx="172" formatCode="0">
                  <c:v>0</c:v>
                </c:pt>
                <c:pt idx="180" formatCode="0">
                  <c:v>0</c:v>
                </c:pt>
                <c:pt idx="181" formatCode="0">
                  <c:v>0</c:v>
                </c:pt>
                <c:pt idx="182" formatCode="0">
                  <c:v>3</c:v>
                </c:pt>
                <c:pt idx="183" formatCode="0">
                  <c:v>0</c:v>
                </c:pt>
                <c:pt idx="184" formatCode="0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26336"/>
        <c:axId val="1728896"/>
      </c:lineChart>
      <c:catAx>
        <c:axId val="17263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lang="fr-FR" sz="107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fr-FR"/>
                  <a:t>date</a:t>
                </a:r>
              </a:p>
            </c:rich>
          </c:tx>
          <c:layout>
            <c:manualLayout>
              <c:xMode val="edge"/>
              <c:yMode val="edge"/>
              <c:x val="0.30239045231453698"/>
              <c:y val="0.87052180804269275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lang="fr-FR" sz="9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728896"/>
        <c:crosses val="autoZero"/>
        <c:auto val="1"/>
        <c:lblAlgn val="ctr"/>
        <c:lblOffset val="100"/>
        <c:tickLblSkip val="14"/>
        <c:tickMarkSkip val="14"/>
        <c:noMultiLvlLbl val="0"/>
      </c:catAx>
      <c:valAx>
        <c:axId val="1728896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lang="fr-FR" sz="107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fr-FR"/>
                  <a:t>CFU/10ml</a:t>
                </a:r>
              </a:p>
            </c:rich>
          </c:tx>
          <c:layout>
            <c:manualLayout>
              <c:xMode val="edge"/>
              <c:yMode val="edge"/>
              <c:x val="1.1235949766368901E-2"/>
              <c:y val="0.15123926683680253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lang="fr-FR" sz="95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726336"/>
        <c:crosses val="autoZero"/>
        <c:crossBetween val="between"/>
        <c:majorUnit val="250"/>
      </c:valAx>
      <c:spPr>
        <a:noFill/>
        <a:ln w="12700">
          <a:solidFill>
            <a:srgbClr val="808080"/>
          </a:solidFill>
          <a:prstDash val="solid"/>
        </a:ln>
      </c:spPr>
    </c:plotArea>
    <c:legend>
      <c:legendPos val="b"/>
      <c:layout>
        <c:manualLayout>
          <c:xMode val="edge"/>
          <c:yMode val="edge"/>
          <c:x val="2.9895366218236206E-2"/>
          <c:y val="0.91959459361208662"/>
          <c:w val="0.53258477219495548"/>
          <c:h val="6.301393766222442E-2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lang="fr-FR" sz="825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587" y="0"/>
            <a:ext cx="3169920" cy="48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  <a:endParaRPr lang="en-US" smtClean="0"/>
          </a:p>
          <a:p>
            <a:pPr lvl="1"/>
            <a:r>
              <a:rPr lang="he-IL" smtClean="0"/>
              <a:t>רמה שנייה</a:t>
            </a:r>
            <a:endParaRPr lang="en-US" smtClean="0"/>
          </a:p>
          <a:p>
            <a:pPr lvl="2"/>
            <a:r>
              <a:rPr lang="he-IL" smtClean="0"/>
              <a:t>רמה שלישית</a:t>
            </a:r>
            <a:endParaRPr lang="en-US" smtClean="0"/>
          </a:p>
          <a:p>
            <a:pPr lvl="3"/>
            <a:r>
              <a:rPr lang="he-IL" smtClean="0"/>
              <a:t>רמה רביעית</a:t>
            </a:r>
            <a:endParaRPr lang="en-US" smtClean="0"/>
          </a:p>
          <a:p>
            <a:pPr lvl="4"/>
            <a:r>
              <a:rPr lang="he-IL" smtClean="0"/>
              <a:t>רמה חמישית</a:t>
            </a:r>
            <a:endParaRPr lang="en-US" smtClean="0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9474"/>
            <a:ext cx="3169920" cy="48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8F3FC95C-3F24-4D7F-AEBE-7FDE6056B60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7510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CBDF26-5438-48F7-9C91-C2B9D6BB2C4E}" type="slidenum">
              <a:rPr lang="he-IL" smtClean="0"/>
              <a:pPr/>
              <a:t>1</a:t>
            </a:fld>
            <a:endParaRPr lang="en-US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l" rtl="0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90294A-F593-4304-92E4-03FD872DC2DB}" type="slidenum">
              <a:rPr lang="he-IL" smtClean="0"/>
              <a:pPr/>
              <a:t>32</a:t>
            </a:fld>
            <a:endParaRPr lang="en-US" smtClean="0"/>
          </a:p>
        </p:txBody>
      </p:sp>
      <p:sp>
        <p:nvSpPr>
          <p:cNvPr id="77827" name="Shape 4"/>
          <p:cNvSpPr txBox="1">
            <a:spLocks noGrp="1" noChangeArrowheads="1"/>
          </p:cNvSpPr>
          <p:nvPr/>
        </p:nvSpPr>
        <p:spPr bwMode="auto">
          <a:xfrm>
            <a:off x="1694" y="9119474"/>
            <a:ext cx="3169920" cy="4800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1"/>
            <a:fld id="{C543190F-39EE-4E8F-BE2E-6870579C5B24}" type="slidenum">
              <a:rPr lang="he-IL" sz="1300">
                <a:latin typeface="Times New Roman" pitchFamily="18" charset="0"/>
                <a:cs typeface="Times New Roman" pitchFamily="18" charset="0"/>
              </a:rPr>
              <a:pPr algn="r" rtl="1"/>
              <a:t>32</a:t>
            </a:fld>
            <a:endParaRPr lang="en-US" sz="13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828" name="Rectangle 36865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 cap="flat" algn="ctr">
            <a:headEnd type="none" w="med" len="med"/>
            <a:tailEnd type="none" w="med" len="med"/>
          </a:ln>
        </p:spPr>
      </p:sp>
      <p:sp>
        <p:nvSpPr>
          <p:cNvPr id="77829" name="Rectangle 36866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41653" indent="-241653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90294A-F593-4304-92E4-03FD872DC2DB}" type="slidenum">
              <a:rPr lang="he-IL" smtClean="0"/>
              <a:pPr/>
              <a:t>35</a:t>
            </a:fld>
            <a:endParaRPr lang="en-US" smtClean="0"/>
          </a:p>
        </p:txBody>
      </p:sp>
      <p:sp>
        <p:nvSpPr>
          <p:cNvPr id="77827" name="Shape 4"/>
          <p:cNvSpPr txBox="1">
            <a:spLocks noGrp="1" noChangeArrowheads="1"/>
          </p:cNvSpPr>
          <p:nvPr/>
        </p:nvSpPr>
        <p:spPr bwMode="auto">
          <a:xfrm>
            <a:off x="1694" y="9119474"/>
            <a:ext cx="3169920" cy="4800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1"/>
            <a:fld id="{C543190F-39EE-4E8F-BE2E-6870579C5B24}" type="slidenum">
              <a:rPr lang="he-IL" sz="1300">
                <a:latin typeface="Times New Roman" pitchFamily="18" charset="0"/>
                <a:cs typeface="Times New Roman" pitchFamily="18" charset="0"/>
              </a:rPr>
              <a:pPr algn="r" rtl="1"/>
              <a:t>35</a:t>
            </a:fld>
            <a:endParaRPr lang="en-US" sz="13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828" name="Rectangle 36865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 cap="flat" algn="ctr">
            <a:headEnd type="none" w="med" len="med"/>
            <a:tailEnd type="none" w="med" len="med"/>
          </a:ln>
        </p:spPr>
      </p:sp>
      <p:sp>
        <p:nvSpPr>
          <p:cNvPr id="77829" name="Rectangle 36866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41653" indent="-241653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 txBox="1">
            <a:spLocks noGrp="1" noChangeArrowheads="1"/>
          </p:cNvSpPr>
          <p:nvPr/>
        </p:nvSpPr>
        <p:spPr bwMode="auto">
          <a:xfrm>
            <a:off x="1694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rtl="1"/>
            <a:fld id="{BA2E7570-147A-4792-B72D-07851D2C80A6}" type="slidenum">
              <a:rPr lang="he-IL" sz="1300">
                <a:latin typeface="Times New Roman" pitchFamily="18" charset="0"/>
                <a:cs typeface="Times New Roman" pitchFamily="18" charset="0"/>
              </a:rPr>
              <a:pPr rtl="1"/>
              <a:t>37</a:t>
            </a:fld>
            <a:endParaRPr lang="en-US" sz="13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091" name="Shape 4"/>
          <p:cNvSpPr txBox="1">
            <a:spLocks noGrp="1" noChangeArrowheads="1"/>
          </p:cNvSpPr>
          <p:nvPr/>
        </p:nvSpPr>
        <p:spPr bwMode="auto">
          <a:xfrm>
            <a:off x="1694" y="9119474"/>
            <a:ext cx="3169920" cy="4800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1"/>
            <a:fld id="{A77A014B-A312-44AC-8E6A-F45DAF5AC9CD}" type="slidenum">
              <a:rPr lang="he-IL" sz="1300">
                <a:latin typeface="Times New Roman" pitchFamily="18" charset="0"/>
                <a:cs typeface="Times New Roman" pitchFamily="18" charset="0"/>
              </a:rPr>
              <a:pPr algn="r" rtl="1"/>
              <a:t>37</a:t>
            </a:fld>
            <a:endParaRPr lang="en-US" sz="13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092" name="Rectangle 36865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 cap="flat" algn="ctr">
            <a:headEnd type="none" w="med" len="med"/>
            <a:tailEnd type="none" w="med" len="med"/>
          </a:ln>
        </p:spPr>
      </p:sp>
      <p:sp>
        <p:nvSpPr>
          <p:cNvPr id="89093" name="Rectangle 36866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41653" indent="-241653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297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302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e-IL" smtClean="0"/>
          </a:p>
        </p:txBody>
      </p:sp>
      <p:sp>
        <p:nvSpPr>
          <p:cNvPr id="302084" name="Slide Number Placeholder 3"/>
          <p:cNvSpPr txBox="1">
            <a:spLocks noGrp="1"/>
          </p:cNvSpPr>
          <p:nvPr/>
        </p:nvSpPr>
        <p:spPr bwMode="auto">
          <a:xfrm>
            <a:off x="1694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rtl="1"/>
            <a:fld id="{EF4B2C17-5BAA-4696-B13D-8398D35805C8}" type="slidenum">
              <a:rPr lang="he-IL" sz="1300">
                <a:latin typeface="Times New Roman" pitchFamily="18" charset="0"/>
                <a:cs typeface="Times New Roman" pitchFamily="18" charset="0"/>
              </a:rPr>
              <a:pPr rtl="1"/>
              <a:t>42</a:t>
            </a:fld>
            <a:endParaRPr lang="en-US" sz="13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90294A-F593-4304-92E4-03FD872DC2DB}" type="slidenum">
              <a:rPr lang="he-IL" smtClean="0"/>
              <a:pPr/>
              <a:t>43</a:t>
            </a:fld>
            <a:endParaRPr lang="en-US" smtClean="0"/>
          </a:p>
        </p:txBody>
      </p:sp>
      <p:sp>
        <p:nvSpPr>
          <p:cNvPr id="77827" name="Shape 4"/>
          <p:cNvSpPr txBox="1">
            <a:spLocks noGrp="1" noChangeArrowheads="1"/>
          </p:cNvSpPr>
          <p:nvPr/>
        </p:nvSpPr>
        <p:spPr bwMode="auto">
          <a:xfrm>
            <a:off x="1694" y="9119474"/>
            <a:ext cx="3169920" cy="4800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1"/>
            <a:fld id="{C543190F-39EE-4E8F-BE2E-6870579C5B24}" type="slidenum">
              <a:rPr lang="he-IL" sz="1300">
                <a:latin typeface="Times New Roman" pitchFamily="18" charset="0"/>
                <a:cs typeface="Times New Roman" pitchFamily="18" charset="0"/>
              </a:rPr>
              <a:pPr algn="r" rtl="1"/>
              <a:t>43</a:t>
            </a:fld>
            <a:endParaRPr lang="en-US" sz="13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828" name="Rectangle 36865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 cap="flat" algn="ctr">
            <a:headEnd type="none" w="med" len="med"/>
            <a:tailEnd type="none" w="med" len="med"/>
          </a:ln>
        </p:spPr>
      </p:sp>
      <p:sp>
        <p:nvSpPr>
          <p:cNvPr id="77829" name="Rectangle 36866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41653" indent="-241653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7"/>
          <p:cNvSpPr txBox="1">
            <a:spLocks noGrp="1" noChangeArrowheads="1"/>
          </p:cNvSpPr>
          <p:nvPr/>
        </p:nvSpPr>
        <p:spPr bwMode="auto">
          <a:xfrm>
            <a:off x="1694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rtl="1"/>
            <a:fld id="{A470884C-0256-4CA0-8787-D7D26502E9D5}" type="slidenum">
              <a:rPr lang="he-IL" sz="1300">
                <a:latin typeface="Times New Roman" pitchFamily="18" charset="0"/>
                <a:cs typeface="Times New Roman" pitchFamily="18" charset="0"/>
              </a:rPr>
              <a:pPr rtl="1"/>
              <a:t>4</a:t>
            </a:fld>
            <a:endParaRPr lang="en-US" sz="13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2131" name="Shape 4"/>
          <p:cNvSpPr txBox="1">
            <a:spLocks noGrp="1" noChangeArrowheads="1"/>
          </p:cNvSpPr>
          <p:nvPr/>
        </p:nvSpPr>
        <p:spPr bwMode="auto">
          <a:xfrm>
            <a:off x="1694" y="9119474"/>
            <a:ext cx="3169920" cy="4800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1"/>
            <a:fld id="{6CE10AA9-5D38-4F6F-8FB0-F39CCA88E61E}" type="slidenum">
              <a:rPr lang="he-IL" sz="1300">
                <a:latin typeface="Times New Roman" pitchFamily="18" charset="0"/>
                <a:cs typeface="Times New Roman" pitchFamily="18" charset="0"/>
              </a:rPr>
              <a:pPr algn="r" rtl="1"/>
              <a:t>4</a:t>
            </a:fld>
            <a:endParaRPr lang="en-US" sz="13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2132" name="Rectangle 36865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 cap="flat" algn="ctr">
            <a:headEnd type="none" w="med" len="med"/>
            <a:tailEnd type="none" w="med" len="med"/>
          </a:ln>
        </p:spPr>
      </p:sp>
      <p:sp>
        <p:nvSpPr>
          <p:cNvPr id="432133" name="Rectangle 36866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41653" indent="-241653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47A49A-B3BD-4D4B-A8DC-45FDD1EE6868}" type="slidenum">
              <a:rPr lang="he-IL" smtClean="0"/>
              <a:pPr/>
              <a:t>5</a:t>
            </a:fld>
            <a:endParaRPr lang="en-US" smtClean="0"/>
          </a:p>
        </p:txBody>
      </p:sp>
      <p:sp>
        <p:nvSpPr>
          <p:cNvPr id="62467" name="Shape 4"/>
          <p:cNvSpPr txBox="1">
            <a:spLocks noGrp="1" noChangeArrowheads="1"/>
          </p:cNvSpPr>
          <p:nvPr/>
        </p:nvSpPr>
        <p:spPr bwMode="auto">
          <a:xfrm>
            <a:off x="1694" y="9119474"/>
            <a:ext cx="3169920" cy="4800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1"/>
            <a:fld id="{24A7E9C2-FAD3-4896-A251-BF7F5BA84F0A}" type="slidenum">
              <a:rPr lang="he-IL" sz="1300">
                <a:latin typeface="Times New Roman" pitchFamily="18" charset="0"/>
                <a:cs typeface="Times New Roman" pitchFamily="18" charset="0"/>
              </a:rPr>
              <a:pPr algn="r" rtl="1"/>
              <a:t>5</a:t>
            </a:fld>
            <a:endParaRPr lang="en-US" sz="13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468" name="Rectangle 3584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 cap="flat" algn="ctr">
            <a:headEnd type="none" w="med" len="med"/>
            <a:tailEnd type="none" w="med" len="med"/>
          </a:ln>
        </p:spPr>
      </p:sp>
      <p:sp>
        <p:nvSpPr>
          <p:cNvPr id="62469" name="Rectangle 3584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6971FE-AB22-499B-9F5F-D911CE46637B}" type="slidenum">
              <a:rPr lang="he-IL" smtClean="0"/>
              <a:pPr/>
              <a:t>6</a:t>
            </a:fld>
            <a:endParaRPr 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CBA77A-21D8-4DF9-BBAE-51307885A91D}" type="slidenum">
              <a:rPr lang="he-IL"/>
              <a:pPr/>
              <a:t>22</a:t>
            </a:fld>
            <a:endParaRPr lang="en-US"/>
          </a:p>
        </p:txBody>
      </p:sp>
      <p:sp>
        <p:nvSpPr>
          <p:cNvPr id="1071106" name="Rectangle 7"/>
          <p:cNvSpPr txBox="1">
            <a:spLocks noGrp="1" noChangeArrowheads="1"/>
          </p:cNvSpPr>
          <p:nvPr/>
        </p:nvSpPr>
        <p:spPr bwMode="auto">
          <a:xfrm>
            <a:off x="1694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rtl="1"/>
            <a:fld id="{C1A1B6C8-89D0-43A9-BB8A-0B4936003852}" type="slidenum">
              <a:rPr lang="he-IL" sz="1300">
                <a:latin typeface="Times New Roman" pitchFamily="18" charset="0"/>
                <a:cs typeface="Times New Roman" pitchFamily="18" charset="0"/>
              </a:rPr>
              <a:pPr rtl="1"/>
              <a:t>22</a:t>
            </a:fld>
            <a:endParaRPr lang="en-US" sz="13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71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07110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he-IL" smtClean="0">
                <a:latin typeface="Arial" pitchFamily="34" charset="0"/>
                <a:cs typeface="Arial" pitchFamily="34" charset="0"/>
              </a:rPr>
              <a:t>לעשות בקליקים </a:t>
            </a:r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90294A-F593-4304-92E4-03FD872DC2DB}" type="slidenum">
              <a:rPr lang="he-IL" smtClean="0"/>
              <a:pPr/>
              <a:t>29</a:t>
            </a:fld>
            <a:endParaRPr lang="en-US" smtClean="0"/>
          </a:p>
        </p:txBody>
      </p:sp>
      <p:sp>
        <p:nvSpPr>
          <p:cNvPr id="77827" name="Shape 4"/>
          <p:cNvSpPr txBox="1">
            <a:spLocks noGrp="1" noChangeArrowheads="1"/>
          </p:cNvSpPr>
          <p:nvPr/>
        </p:nvSpPr>
        <p:spPr bwMode="auto">
          <a:xfrm>
            <a:off x="1694" y="9119474"/>
            <a:ext cx="3169920" cy="4800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1"/>
            <a:fld id="{C543190F-39EE-4E8F-BE2E-6870579C5B24}" type="slidenum">
              <a:rPr lang="he-IL" sz="1300">
                <a:latin typeface="Times New Roman" pitchFamily="18" charset="0"/>
                <a:cs typeface="Times New Roman" pitchFamily="18" charset="0"/>
              </a:rPr>
              <a:pPr algn="r" rtl="1"/>
              <a:t>29</a:t>
            </a:fld>
            <a:endParaRPr lang="en-US" sz="13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828" name="Rectangle 36865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 cap="flat" algn="ctr">
            <a:headEnd type="none" w="med" len="med"/>
            <a:tailEnd type="none" w="med" len="med"/>
          </a:ln>
        </p:spPr>
      </p:sp>
      <p:sp>
        <p:nvSpPr>
          <p:cNvPr id="77829" name="Rectangle 36866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41653" indent="-241653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6" name="Picture 20" descr="food-image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171575"/>
            <a:ext cx="624840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water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9563"/>
            <a:ext cx="2895600" cy="201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5400" y="4114800"/>
            <a:ext cx="7620000" cy="76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he-IL" noProof="0" smtClean="0"/>
              <a:t>לחץ כדי לערוך סגנון כותרת של תבנית בסיס</a:t>
            </a:r>
            <a:endParaRPr lang="en-US" noProof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4876800"/>
            <a:ext cx="7620000" cy="457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1600"/>
            </a:lvl1pPr>
          </a:lstStyle>
          <a:p>
            <a:pPr lvl="0"/>
            <a:r>
              <a:rPr lang="he-IL" noProof="0" smtClean="0"/>
              <a:t>לחץ כדי לערוך סגנון כותרת משנה של תבנית בסיס</a:t>
            </a:r>
            <a:endParaRPr lang="en-US" noProof="0" smtClean="0"/>
          </a:p>
        </p:txBody>
      </p:sp>
      <p:sp>
        <p:nvSpPr>
          <p:cNvPr id="4105" name="Rectangle 9"/>
          <p:cNvSpPr>
            <a:spLocks noChangeArrowheads="1"/>
          </p:cNvSpPr>
          <p:nvPr userDrawn="1"/>
        </p:nvSpPr>
        <p:spPr bwMode="auto">
          <a:xfrm>
            <a:off x="0" y="1166813"/>
            <a:ext cx="2895600" cy="425450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106" name="Picture 10" descr="logoAtlantium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304800"/>
            <a:ext cx="2514600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 userDrawn="1"/>
        </p:nvSpPr>
        <p:spPr>
          <a:xfrm>
            <a:off x="0" y="3581400"/>
            <a:ext cx="9145588" cy="9683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2895600" y="542925"/>
            <a:ext cx="6248400" cy="628650"/>
          </a:xfrm>
          <a:prstGeom prst="rect">
            <a:avLst/>
          </a:prstGeom>
          <a:solidFill>
            <a:srgbClr val="015699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6213" y="6264275"/>
            <a:ext cx="447198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600" i="1">
                <a:solidFill>
                  <a:srgbClr val="31859C"/>
                </a:solidFill>
                <a:latin typeface="+mn-lt"/>
              </a:defRPr>
            </a:lvl1pPr>
          </a:lstStyle>
          <a:p>
            <a:r>
              <a:rPr lang="en-US"/>
              <a:t>Only Medium Pressure does more for less!</a:t>
            </a:r>
          </a:p>
        </p:txBody>
      </p:sp>
      <p:sp>
        <p:nvSpPr>
          <p:cNvPr id="4110" name="Text Box 14"/>
          <p:cNvSpPr txBox="1">
            <a:spLocks noChangeArrowheads="1"/>
          </p:cNvSpPr>
          <p:nvPr userDrawn="1"/>
        </p:nvSpPr>
        <p:spPr bwMode="auto">
          <a:xfrm>
            <a:off x="0" y="6659563"/>
            <a:ext cx="152400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700">
                <a:latin typeface="Calibri" pitchFamily="34" charset="0"/>
                <a:cs typeface="Calibri" pitchFamily="34" charset="0"/>
              </a:rPr>
              <a:t>© 2011 Atlantium Technologies Ltd.</a:t>
            </a:r>
          </a:p>
        </p:txBody>
      </p:sp>
      <p:sp>
        <p:nvSpPr>
          <p:cNvPr id="4111" name="Text Box 15"/>
          <p:cNvSpPr txBox="1">
            <a:spLocks noChangeArrowheads="1"/>
          </p:cNvSpPr>
          <p:nvPr userDrawn="1"/>
        </p:nvSpPr>
        <p:spPr bwMode="auto">
          <a:xfrm>
            <a:off x="152400" y="1190625"/>
            <a:ext cx="272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Food &amp; Beverage Industry</a:t>
            </a:r>
            <a:endParaRPr lang="en-US" sz="2000" b="1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12" name="Text Box 16"/>
          <p:cNvSpPr txBox="1">
            <a:spLocks noChangeArrowheads="1"/>
          </p:cNvSpPr>
          <p:nvPr userDrawn="1"/>
        </p:nvSpPr>
        <p:spPr bwMode="auto">
          <a:xfrm>
            <a:off x="3000375" y="647700"/>
            <a:ext cx="4848225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UV Water Treatment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Atlantium Hydro-Optic</a:t>
            </a:r>
            <a:r>
              <a:rPr lang="en-US" sz="1200" b="1">
                <a:solidFill>
                  <a:schemeClr val="bg1"/>
                </a:solidFill>
              </a:rPr>
              <a:t>™</a:t>
            </a:r>
            <a:r>
              <a:rPr lang="he-IL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Solutions</a:t>
            </a:r>
            <a:endParaRPr lang="he-IL" b="1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4114" name="Picture 18" descr="ornament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42925"/>
            <a:ext cx="1905000" cy="62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04890D1-8046-4B05-932C-1FB8108EB89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41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1300" y="85725"/>
            <a:ext cx="2038350" cy="63912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6250" y="85725"/>
            <a:ext cx="5962650" cy="63912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7BC98CB-4E3E-4845-9E2F-F13D4672297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1202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339" y="287339"/>
            <a:ext cx="6497637" cy="6080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60338" y="1627188"/>
            <a:ext cx="83693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0338" y="3760788"/>
            <a:ext cx="83693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4CFB7-8D22-4EC8-AE01-342084833309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724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6AD09A1-9DE4-454B-98AB-44EAFCE4D20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90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6223DCA-F9C7-463D-9656-464B273E2D0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449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6250" y="838200"/>
            <a:ext cx="4000500" cy="5638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838200"/>
            <a:ext cx="4000500" cy="5638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D8C98E0-AD80-47A9-B4E0-979EF12EA9C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888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6D9CD3F-753F-452B-886D-0BAADBE0C9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312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DC176DE-DBE1-4F24-9983-3C5F57541E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394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68909F9-8A8D-45E0-BBF4-FCF03277C4E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487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AE7037E-CD7C-4636-9271-9427BFE1B2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827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987375E-0699-4EC6-811E-F175A116A0F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570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250" y="838200"/>
            <a:ext cx="81534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  <a:endParaRPr lang="en-US" smtClean="0"/>
          </a:p>
          <a:p>
            <a:pPr lvl="1"/>
            <a:r>
              <a:rPr lang="he-IL" smtClean="0"/>
              <a:t>רמה שנייה</a:t>
            </a:r>
            <a:endParaRPr lang="en-US" smtClean="0"/>
          </a:p>
          <a:p>
            <a:pPr lvl="2"/>
            <a:r>
              <a:rPr lang="he-IL" smtClean="0"/>
              <a:t>רמה שלישית</a:t>
            </a:r>
            <a:endParaRPr lang="en-US" smtClean="0"/>
          </a:p>
          <a:p>
            <a:pPr lvl="3"/>
            <a:r>
              <a:rPr lang="he-IL" smtClean="0"/>
              <a:t>רמה רביעית</a:t>
            </a:r>
            <a:endParaRPr lang="en-US" smtClean="0"/>
          </a:p>
          <a:p>
            <a:pPr lvl="4"/>
            <a:r>
              <a:rPr lang="he-IL" smtClean="0"/>
              <a:t>רמה חמישית</a:t>
            </a:r>
            <a:endParaRPr lang="en-US" smtClean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4425" y="6553200"/>
            <a:ext cx="381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015699"/>
                </a:solidFill>
              </a:defRPr>
            </a:lvl1pPr>
          </a:lstStyle>
          <a:p>
            <a:fld id="{E573B86D-8D1B-47ED-B83F-B40296EA146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76200"/>
          </a:xfrm>
          <a:prstGeom prst="rect">
            <a:avLst/>
          </a:pr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1657350" y="66675"/>
            <a:ext cx="7486650" cy="504825"/>
          </a:xfrm>
          <a:prstGeom prst="rect">
            <a:avLst/>
          </a:prstGeom>
          <a:solidFill>
            <a:srgbClr val="015699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0" name="Rectangle 19"/>
          <p:cNvSpPr>
            <a:spLocks noChangeArrowheads="1"/>
          </p:cNvSpPr>
          <p:nvPr userDrawn="1"/>
        </p:nvSpPr>
        <p:spPr bwMode="auto">
          <a:xfrm flipV="1">
            <a:off x="-1588" y="6811963"/>
            <a:ext cx="9145588" cy="46037"/>
          </a:xfrm>
          <a:prstGeom prst="rect">
            <a:avLst/>
          </a:pr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1034" name="Picture 14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71450"/>
            <a:ext cx="14097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Text Box 11"/>
          <p:cNvSpPr txBox="1">
            <a:spLocks noChangeArrowheads="1"/>
          </p:cNvSpPr>
          <p:nvPr userDrawn="1"/>
        </p:nvSpPr>
        <p:spPr bwMode="auto">
          <a:xfrm>
            <a:off x="7258050" y="6592888"/>
            <a:ext cx="152400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700">
                <a:latin typeface="Calibri" pitchFamily="34" charset="0"/>
                <a:cs typeface="Calibri" pitchFamily="34" charset="0"/>
              </a:rPr>
              <a:t>© 2011 Atlantium Technologies Ltd.</a:t>
            </a:r>
          </a:p>
        </p:txBody>
      </p:sp>
      <p:sp>
        <p:nvSpPr>
          <p:cNvPr id="1036" name="Line 12"/>
          <p:cNvSpPr>
            <a:spLocks noChangeShapeType="1"/>
          </p:cNvSpPr>
          <p:nvPr userDrawn="1"/>
        </p:nvSpPr>
        <p:spPr bwMode="auto">
          <a:xfrm>
            <a:off x="8763000" y="6573838"/>
            <a:ext cx="0" cy="228600"/>
          </a:xfrm>
          <a:prstGeom prst="line">
            <a:avLst/>
          </a:prstGeom>
          <a:noFill/>
          <a:ln w="9525">
            <a:solidFill>
              <a:srgbClr val="0156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37" name="Picture 13" descr="water_small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73025"/>
            <a:ext cx="1060450" cy="49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43075" y="85725"/>
            <a:ext cx="6324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 smtClean="0"/>
              <a:t>לחץ כדי לערוך סגנון כותרת של תבנית בסיס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alibri" pitchFamily="34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alibri" pitchFamily="34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alibri" pitchFamily="34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alibri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alibri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alibri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alibri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alibri" pitchFamily="34" charset="0"/>
          <a:cs typeface="Arial" charset="0"/>
        </a:defRPr>
      </a:lvl9pPr>
    </p:titleStyle>
    <p:bodyStyle>
      <a:lvl1pPr marL="342900" indent="-342900" algn="l" rtl="0" fontAlgn="base">
        <a:lnSpc>
          <a:spcPct val="120000"/>
        </a:lnSpc>
        <a:spcBef>
          <a:spcPct val="20000"/>
        </a:spcBef>
        <a:spcAft>
          <a:spcPct val="0"/>
        </a:spcAft>
        <a:buClr>
          <a:srgbClr val="015699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120000"/>
        </a:lnSpc>
        <a:spcBef>
          <a:spcPct val="20000"/>
        </a:spcBef>
        <a:spcAft>
          <a:spcPct val="0"/>
        </a:spcAft>
        <a:buClr>
          <a:srgbClr val="015699"/>
        </a:buClr>
        <a:buFont typeface="Wingdings" pitchFamily="2" charset="2"/>
        <a:buChar char="§"/>
        <a:defRPr>
          <a:solidFill>
            <a:schemeClr val="tx1"/>
          </a:solidFill>
          <a:latin typeface="+mn-lt"/>
          <a:cs typeface="Calibri" pitchFamily="34" charset="0"/>
        </a:defRPr>
      </a:lvl2pPr>
      <a:lvl3pPr marL="11430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lr>
          <a:srgbClr val="015699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  <a:cs typeface="Calibri" pitchFamily="34" charset="0"/>
        </a:defRPr>
      </a:lvl3pPr>
      <a:lvl4pPr marL="16002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lr>
          <a:srgbClr val="015699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  <a:cs typeface="Calibri" pitchFamily="34" charset="0"/>
        </a:defRPr>
      </a:lvl4pPr>
      <a:lvl5pPr marL="20574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lr>
          <a:srgbClr val="015699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  <a:cs typeface="Calibri" pitchFamily="34" charset="0"/>
        </a:defRPr>
      </a:lvl5pPr>
      <a:lvl6pPr marL="25146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lr>
          <a:srgbClr val="015699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  <a:cs typeface="Calibri" pitchFamily="34" charset="0"/>
        </a:defRPr>
      </a:lvl6pPr>
      <a:lvl7pPr marL="29718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lr>
          <a:srgbClr val="015699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  <a:cs typeface="Calibri" pitchFamily="34" charset="0"/>
        </a:defRPr>
      </a:lvl7pPr>
      <a:lvl8pPr marL="34290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lr>
          <a:srgbClr val="015699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  <a:cs typeface="Calibri" pitchFamily="34" charset="0"/>
        </a:defRPr>
      </a:lvl8pPr>
      <a:lvl9pPr marL="38862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lr>
          <a:srgbClr val="015699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  <a:cs typeface="Calibri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wmf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http://www.made-in-china.com/image/2f0j00fMQaEhtJvVcsM/Amalgam-UV-Lamp.jp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1.png"/><Relationship Id="rId7" Type="http://schemas.microsoft.com/office/2007/relationships/hdphoto" Target="../media/hdphoto1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jpeg"/><Relationship Id="rId4" Type="http://schemas.openxmlformats.org/officeDocument/2006/relationships/image" Target="../media/image99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hyperlink" Target="mailto:info@atlantium.com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opyrigh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2" y="6723064"/>
            <a:ext cx="1755775" cy="12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4038600" y="6248400"/>
            <a:ext cx="4901821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en-US" b="1" dirty="0"/>
              <a:t>Only Medium Pressure does more for less!</a:t>
            </a:r>
          </a:p>
        </p:txBody>
      </p:sp>
      <p:sp>
        <p:nvSpPr>
          <p:cNvPr id="16" name="Rectangle 4"/>
          <p:cNvSpPr txBox="1">
            <a:spLocks noChangeArrowheads="1"/>
          </p:cNvSpPr>
          <p:nvPr/>
        </p:nvSpPr>
        <p:spPr bwMode="auto">
          <a:xfrm>
            <a:off x="1295400" y="4139192"/>
            <a:ext cx="7620000" cy="900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dirty="0" smtClean="0"/>
              <a:t>Hydro-Optic UV Disinfection:</a:t>
            </a:r>
            <a:br>
              <a:rPr lang="en-US" dirty="0" smtClean="0"/>
            </a:br>
            <a:r>
              <a:rPr lang="en-US" b="0" dirty="0" smtClean="0"/>
              <a:t>New Concepts in Water Disinfection</a:t>
            </a:r>
          </a:p>
        </p:txBody>
      </p:sp>
    </p:spTree>
    <p:extLst>
      <p:ext uri="{BB962C8B-B14F-4D97-AF65-F5344CB8AC3E}">
        <p14:creationId xmlns:p14="http://schemas.microsoft.com/office/powerpoint/2010/main" val="3484447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 Internal Reflection - The hunt goes on…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9F4A3A-5CDF-499B-94A4-66D9F63EC7A5}" type="slidenum">
              <a:rPr lang="he-IL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6" name="Picture 15" descr="berrer pix 2"/>
          <p:cNvPicPr>
            <a:picLocks noChangeAspect="1" noChangeArrowheads="1"/>
          </p:cNvPicPr>
          <p:nvPr/>
        </p:nvPicPr>
        <p:blipFill>
          <a:blip r:embed="rId2">
            <a:lum brigh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008" y="1956007"/>
            <a:ext cx="7225983" cy="3397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687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 Internal Reflection - The hunt goes on…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9F4A3A-5CDF-499B-94A4-66D9F63EC7A5}" type="slidenum">
              <a:rPr lang="he-IL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6" name="Picture 5" descr="E:\My Documents\1-Working\Atlantium\System photos\RZ104-11 on stand\01092010(00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628" y="1028784"/>
            <a:ext cx="5697171" cy="516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806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9F4A3A-5CDF-499B-94A4-66D9F63EC7A5}" type="slidenum">
              <a:rPr lang="he-IL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33" name="Rectangle 2"/>
          <p:cNvSpPr txBox="1">
            <a:spLocks noChangeArrowheads="1"/>
          </p:cNvSpPr>
          <p:nvPr/>
        </p:nvSpPr>
        <p:spPr bwMode="auto">
          <a:xfrm>
            <a:off x="1743075" y="95251"/>
            <a:ext cx="6324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The Dose Function</a:t>
            </a:r>
            <a:endParaRPr lang="en-US" dirty="0" smtClean="0"/>
          </a:p>
        </p:txBody>
      </p:sp>
      <p:pic>
        <p:nvPicPr>
          <p:cNvPr id="34" name="Picture 8" descr="Light Bulb Clip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4194" y="2336798"/>
            <a:ext cx="2333486" cy="2129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ttp://www.sciencephoto.com/image/166229/large/E2720079-Water_flow-SP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56166" y="2633355"/>
            <a:ext cx="1391514" cy="155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http://homewaterdistiller.org/wp-content/uploads/2011/04/water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1843" y="2604754"/>
            <a:ext cx="1617421" cy="16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427833" y="3093361"/>
            <a:ext cx="1271270" cy="610165"/>
          </a:xfrm>
          <a:prstGeom prst="rect">
            <a:avLst/>
          </a:prstGeom>
          <a:solidFill>
            <a:srgbClr val="CC00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7320" tIns="48660" rIns="97320" bIns="48660" anchor="ctr"/>
          <a:lstStyle/>
          <a:p>
            <a:pPr algn="ctr"/>
            <a:r>
              <a:rPr lang="en-US" sz="1900" b="1" dirty="0">
                <a:latin typeface="Calibri" pitchFamily="34" charset="0"/>
              </a:rPr>
              <a:t>UV DOSE</a:t>
            </a:r>
          </a:p>
          <a:p>
            <a:pPr algn="ctr"/>
            <a:r>
              <a:rPr lang="en-US" sz="1900" b="1" dirty="0">
                <a:latin typeface="Calibri" pitchFamily="34" charset="0"/>
              </a:rPr>
              <a:t>[</a:t>
            </a:r>
            <a:r>
              <a:rPr lang="en-US" sz="1900" b="1" dirty="0" err="1" smtClean="0">
                <a:latin typeface="Calibri" pitchFamily="34" charset="0"/>
              </a:rPr>
              <a:t>mJ</a:t>
            </a:r>
            <a:r>
              <a:rPr lang="en-US" sz="1900" b="1" dirty="0" smtClean="0">
                <a:latin typeface="Calibri" pitchFamily="34" charset="0"/>
              </a:rPr>
              <a:t>/cm</a:t>
            </a:r>
            <a:r>
              <a:rPr lang="en-US" sz="1900" b="1" baseline="30000" dirty="0" smtClean="0">
                <a:latin typeface="Calibri" pitchFamily="34" charset="0"/>
              </a:rPr>
              <a:t>2</a:t>
            </a:r>
            <a:r>
              <a:rPr lang="en-US" sz="1900" b="1" dirty="0">
                <a:latin typeface="Calibri" pitchFamily="34" charset="0"/>
              </a:rPr>
              <a:t>]</a:t>
            </a:r>
          </a:p>
        </p:txBody>
      </p:sp>
      <p:sp>
        <p:nvSpPr>
          <p:cNvPr id="38" name="Rectangle 5"/>
          <p:cNvSpPr>
            <a:spLocks noChangeArrowheads="1"/>
          </p:cNvSpPr>
          <p:nvPr/>
        </p:nvSpPr>
        <p:spPr bwMode="auto">
          <a:xfrm>
            <a:off x="4859413" y="3121963"/>
            <a:ext cx="1341120" cy="610165"/>
          </a:xfrm>
          <a:prstGeom prst="rect">
            <a:avLst/>
          </a:prstGeom>
          <a:solidFill>
            <a:schemeClr val="lt1">
              <a:alpha val="48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7320" tIns="48660" rIns="97320" bIns="48660" anchor="ctr"/>
          <a:lstStyle/>
          <a:p>
            <a:pPr algn="ctr"/>
            <a:r>
              <a:rPr lang="en-US" sz="1900" b="1">
                <a:latin typeface="Calibri" pitchFamily="34" charset="0"/>
              </a:rPr>
              <a:t>FLOW </a:t>
            </a:r>
          </a:p>
          <a:p>
            <a:pPr algn="ctr"/>
            <a:r>
              <a:rPr lang="en-US" sz="1900" b="1">
                <a:latin typeface="Calibri" pitchFamily="34" charset="0"/>
              </a:rPr>
              <a:t>[m</a:t>
            </a:r>
            <a:r>
              <a:rPr lang="en-US" sz="1900" b="1" baseline="30000">
                <a:latin typeface="Calibri" pitchFamily="34" charset="0"/>
              </a:rPr>
              <a:t>3</a:t>
            </a:r>
            <a:r>
              <a:rPr lang="en-US" sz="1900" b="1">
                <a:latin typeface="Calibri" pitchFamily="34" charset="0"/>
              </a:rPr>
              <a:t>/hr]</a:t>
            </a:r>
          </a:p>
        </p:txBody>
      </p:sp>
      <p:sp>
        <p:nvSpPr>
          <p:cNvPr id="39" name="Rectangle 6"/>
          <p:cNvSpPr>
            <a:spLocks noChangeArrowheads="1"/>
          </p:cNvSpPr>
          <p:nvPr/>
        </p:nvSpPr>
        <p:spPr bwMode="auto">
          <a:xfrm>
            <a:off x="6833018" y="3121963"/>
            <a:ext cx="2282407" cy="610165"/>
          </a:xfrm>
          <a:prstGeom prst="rect">
            <a:avLst/>
          </a:prstGeom>
          <a:solidFill>
            <a:schemeClr val="lt1">
              <a:alpha val="48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7320" tIns="48660" rIns="97320" bIns="48660" anchor="ctr"/>
          <a:lstStyle/>
          <a:p>
            <a:pPr algn="ctr"/>
            <a:r>
              <a:rPr lang="en-US" sz="1900" b="1" dirty="0">
                <a:solidFill>
                  <a:schemeClr val="accent4"/>
                </a:solidFill>
                <a:latin typeface="Calibri" pitchFamily="34" charset="0"/>
              </a:rPr>
              <a:t>LAMP POWER [%]</a:t>
            </a:r>
          </a:p>
        </p:txBody>
      </p:sp>
      <p:sp>
        <p:nvSpPr>
          <p:cNvPr id="40" name="Rectangle 7"/>
          <p:cNvSpPr>
            <a:spLocks noChangeArrowheads="1"/>
          </p:cNvSpPr>
          <p:nvPr/>
        </p:nvSpPr>
        <p:spPr bwMode="auto">
          <a:xfrm>
            <a:off x="2655417" y="3121963"/>
            <a:ext cx="1536700" cy="610165"/>
          </a:xfrm>
          <a:prstGeom prst="rect">
            <a:avLst/>
          </a:prstGeom>
          <a:solidFill>
            <a:schemeClr val="lt1">
              <a:alpha val="48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7320" tIns="48660" rIns="97320" bIns="48660" anchor="ctr"/>
          <a:lstStyle/>
          <a:p>
            <a:pPr algn="ctr"/>
            <a:r>
              <a:rPr lang="en-US" sz="1900" b="1" dirty="0">
                <a:latin typeface="Calibri" pitchFamily="34" charset="0"/>
              </a:rPr>
              <a:t>UVT [%]</a:t>
            </a:r>
          </a:p>
        </p:txBody>
      </p:sp>
      <p:sp>
        <p:nvSpPr>
          <p:cNvPr id="41" name="Line 8"/>
          <p:cNvSpPr>
            <a:spLocks noChangeShapeType="1"/>
          </p:cNvSpPr>
          <p:nvPr/>
        </p:nvSpPr>
        <p:spPr bwMode="auto">
          <a:xfrm>
            <a:off x="2062323" y="3274504"/>
            <a:ext cx="44704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7320" tIns="48660" rIns="97320" bIns="48660"/>
          <a:lstStyle/>
          <a:p>
            <a:endParaRPr lang="en-US"/>
          </a:p>
        </p:txBody>
      </p:sp>
      <p:sp>
        <p:nvSpPr>
          <p:cNvPr id="42" name="Line 9"/>
          <p:cNvSpPr>
            <a:spLocks noChangeShapeType="1"/>
          </p:cNvSpPr>
          <p:nvPr/>
        </p:nvSpPr>
        <p:spPr bwMode="auto">
          <a:xfrm>
            <a:off x="2062323" y="3417511"/>
            <a:ext cx="44704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7320" tIns="48660" rIns="97320" bIns="48660"/>
          <a:lstStyle/>
          <a:p>
            <a:endParaRPr lang="en-US"/>
          </a:p>
        </p:txBody>
      </p:sp>
      <p:grpSp>
        <p:nvGrpSpPr>
          <p:cNvPr id="43" name="Group 10"/>
          <p:cNvGrpSpPr>
            <a:grpSpLocks/>
          </p:cNvGrpSpPr>
          <p:nvPr/>
        </p:nvGrpSpPr>
        <p:grpSpPr bwMode="auto">
          <a:xfrm>
            <a:off x="4302245" y="3245902"/>
            <a:ext cx="447040" cy="286015"/>
            <a:chOff x="2504" y="1848"/>
            <a:chExt cx="256" cy="240"/>
          </a:xfrm>
        </p:grpSpPr>
        <p:sp>
          <p:nvSpPr>
            <p:cNvPr id="44" name="Line 11"/>
            <p:cNvSpPr>
              <a:spLocks noChangeShapeType="1"/>
            </p:cNvSpPr>
            <p:nvPr/>
          </p:nvSpPr>
          <p:spPr bwMode="auto">
            <a:xfrm>
              <a:off x="2504" y="1976"/>
              <a:ext cx="256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Line 12"/>
            <p:cNvSpPr>
              <a:spLocks noChangeShapeType="1"/>
            </p:cNvSpPr>
            <p:nvPr/>
          </p:nvSpPr>
          <p:spPr bwMode="auto">
            <a:xfrm flipV="1">
              <a:off x="2632" y="1848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6" name="Group 13"/>
          <p:cNvGrpSpPr>
            <a:grpSpLocks/>
          </p:cNvGrpSpPr>
          <p:nvPr/>
        </p:nvGrpSpPr>
        <p:grpSpPr bwMode="auto">
          <a:xfrm>
            <a:off x="6296691" y="3264970"/>
            <a:ext cx="447040" cy="286015"/>
            <a:chOff x="2504" y="1848"/>
            <a:chExt cx="256" cy="240"/>
          </a:xfrm>
        </p:grpSpPr>
        <p:sp>
          <p:nvSpPr>
            <p:cNvPr id="47" name="Line 14"/>
            <p:cNvSpPr>
              <a:spLocks noChangeShapeType="1"/>
            </p:cNvSpPr>
            <p:nvPr/>
          </p:nvSpPr>
          <p:spPr bwMode="auto">
            <a:xfrm>
              <a:off x="2504" y="1976"/>
              <a:ext cx="256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Line 15"/>
            <p:cNvSpPr>
              <a:spLocks noChangeShapeType="1"/>
            </p:cNvSpPr>
            <p:nvPr/>
          </p:nvSpPr>
          <p:spPr bwMode="auto">
            <a:xfrm flipV="1">
              <a:off x="2632" y="1848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" name="AutoShape 16"/>
          <p:cNvSpPr>
            <a:spLocks noChangeArrowheads="1"/>
          </p:cNvSpPr>
          <p:nvPr/>
        </p:nvSpPr>
        <p:spPr bwMode="auto">
          <a:xfrm>
            <a:off x="2898144" y="3913270"/>
            <a:ext cx="1070452" cy="867578"/>
          </a:xfrm>
          <a:prstGeom prst="downArrow">
            <a:avLst>
              <a:gd name="adj1" fmla="val 50000"/>
              <a:gd name="adj2" fmla="val 2969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vert="eaVert" wrap="none" lIns="97320" tIns="48660" rIns="97320" bIns="48660" anchor="ctr"/>
          <a:lstStyle/>
          <a:p>
            <a:pPr>
              <a:defRPr/>
            </a:pPr>
            <a:endParaRPr lang="en-US"/>
          </a:p>
        </p:txBody>
      </p:sp>
      <p:sp>
        <p:nvSpPr>
          <p:cNvPr id="50" name="AutoShape 17"/>
          <p:cNvSpPr>
            <a:spLocks noChangeArrowheads="1"/>
          </p:cNvSpPr>
          <p:nvPr/>
        </p:nvSpPr>
        <p:spPr bwMode="auto">
          <a:xfrm>
            <a:off x="427833" y="3913270"/>
            <a:ext cx="1070451" cy="867578"/>
          </a:xfrm>
          <a:prstGeom prst="downArrow">
            <a:avLst>
              <a:gd name="adj1" fmla="val 50000"/>
              <a:gd name="adj2" fmla="val 2969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vert="eaVert" wrap="none" lIns="97320" tIns="48660" rIns="97320" bIns="48660" anchor="ctr"/>
          <a:lstStyle/>
          <a:p>
            <a:pPr>
              <a:defRPr/>
            </a:pPr>
            <a:endParaRPr lang="en-US"/>
          </a:p>
        </p:txBody>
      </p:sp>
      <p:sp>
        <p:nvSpPr>
          <p:cNvPr id="51" name="AutoShape 18"/>
          <p:cNvSpPr>
            <a:spLocks noChangeArrowheads="1"/>
          </p:cNvSpPr>
          <p:nvPr/>
        </p:nvSpPr>
        <p:spPr bwMode="auto">
          <a:xfrm rot="10800000">
            <a:off x="2870204" y="2073243"/>
            <a:ext cx="1070452" cy="867578"/>
          </a:xfrm>
          <a:prstGeom prst="downArrow">
            <a:avLst>
              <a:gd name="adj1" fmla="val 50000"/>
              <a:gd name="adj2" fmla="val 29690"/>
            </a:avLst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vert="eaVert" wrap="none" lIns="97320" tIns="48660" rIns="97320" bIns="48660" anchor="ctr"/>
          <a:lstStyle/>
          <a:p>
            <a:pPr>
              <a:defRPr/>
            </a:pPr>
            <a:endParaRPr lang="en-US"/>
          </a:p>
        </p:txBody>
      </p:sp>
      <p:sp>
        <p:nvSpPr>
          <p:cNvPr id="52" name="AutoShape 19"/>
          <p:cNvSpPr>
            <a:spLocks noChangeArrowheads="1"/>
          </p:cNvSpPr>
          <p:nvPr/>
        </p:nvSpPr>
        <p:spPr bwMode="auto">
          <a:xfrm rot="10800000">
            <a:off x="427833" y="2073243"/>
            <a:ext cx="1070451" cy="867578"/>
          </a:xfrm>
          <a:prstGeom prst="downArrow">
            <a:avLst>
              <a:gd name="adj1" fmla="val 50000"/>
              <a:gd name="adj2" fmla="val 29690"/>
            </a:avLst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vert="eaVert" wrap="none" lIns="97320" tIns="48660" rIns="97320" bIns="48660" anchor="ctr"/>
          <a:lstStyle/>
          <a:p>
            <a:pPr>
              <a:defRPr/>
            </a:pPr>
            <a:endParaRPr lang="en-US"/>
          </a:p>
        </p:txBody>
      </p:sp>
      <p:sp>
        <p:nvSpPr>
          <p:cNvPr id="53" name="AutoShape 20"/>
          <p:cNvSpPr>
            <a:spLocks noChangeArrowheads="1"/>
          </p:cNvSpPr>
          <p:nvPr/>
        </p:nvSpPr>
        <p:spPr bwMode="auto">
          <a:xfrm rot="10800000">
            <a:off x="4971172" y="2054175"/>
            <a:ext cx="1070451" cy="867578"/>
          </a:xfrm>
          <a:prstGeom prst="downArrow">
            <a:avLst>
              <a:gd name="adj1" fmla="val 50000"/>
              <a:gd name="adj2" fmla="val 29690"/>
            </a:avLst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vert="eaVert" wrap="none" lIns="97320" tIns="48660" rIns="97320" bIns="48660" anchor="ctr"/>
          <a:lstStyle/>
          <a:p>
            <a:pPr>
              <a:defRPr/>
            </a:pPr>
            <a:endParaRPr lang="en-US"/>
          </a:p>
        </p:txBody>
      </p:sp>
      <p:sp>
        <p:nvSpPr>
          <p:cNvPr id="54" name="AutoShape 21"/>
          <p:cNvSpPr>
            <a:spLocks noChangeArrowheads="1"/>
          </p:cNvSpPr>
          <p:nvPr/>
        </p:nvSpPr>
        <p:spPr bwMode="auto">
          <a:xfrm>
            <a:off x="441803" y="3922804"/>
            <a:ext cx="1070451" cy="867578"/>
          </a:xfrm>
          <a:prstGeom prst="downArrow">
            <a:avLst>
              <a:gd name="adj1" fmla="val 50000"/>
              <a:gd name="adj2" fmla="val 29690"/>
            </a:avLst>
          </a:prstGeom>
          <a:solidFill>
            <a:srgbClr val="FF33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vert="eaVert" wrap="none" lIns="97320" tIns="48660" rIns="97320" bIns="48660" anchor="ctr"/>
          <a:lstStyle/>
          <a:p>
            <a:pPr>
              <a:defRPr/>
            </a:pPr>
            <a:endParaRPr lang="en-US"/>
          </a:p>
        </p:txBody>
      </p:sp>
      <p:sp>
        <p:nvSpPr>
          <p:cNvPr id="55" name="AutoShape 22"/>
          <p:cNvSpPr>
            <a:spLocks noChangeArrowheads="1"/>
          </p:cNvSpPr>
          <p:nvPr/>
        </p:nvSpPr>
        <p:spPr bwMode="auto">
          <a:xfrm>
            <a:off x="7500084" y="3913270"/>
            <a:ext cx="1070452" cy="867578"/>
          </a:xfrm>
          <a:prstGeom prst="downArrow">
            <a:avLst>
              <a:gd name="adj1" fmla="val 50000"/>
              <a:gd name="adj2" fmla="val 2969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vert="eaVert" wrap="none" lIns="97320" tIns="48660" rIns="97320" bIns="48660" anchor="ctr"/>
          <a:lstStyle/>
          <a:p>
            <a:pPr>
              <a:defRPr/>
            </a:pPr>
            <a:endParaRPr lang="en-US"/>
          </a:p>
        </p:txBody>
      </p:sp>
      <p:sp>
        <p:nvSpPr>
          <p:cNvPr id="56" name="AutoShape 23"/>
          <p:cNvSpPr>
            <a:spLocks noChangeArrowheads="1"/>
          </p:cNvSpPr>
          <p:nvPr/>
        </p:nvSpPr>
        <p:spPr bwMode="auto">
          <a:xfrm>
            <a:off x="2912114" y="3913270"/>
            <a:ext cx="1028542" cy="867578"/>
          </a:xfrm>
          <a:prstGeom prst="downArrow">
            <a:avLst>
              <a:gd name="adj1" fmla="val 50000"/>
              <a:gd name="adj2" fmla="val 30900"/>
            </a:avLst>
          </a:prstGeom>
          <a:solidFill>
            <a:srgbClr val="FF33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vert="eaVert" wrap="none" lIns="97320" tIns="48660" rIns="97320" bIns="48660" anchor="ctr"/>
          <a:lstStyle/>
          <a:p>
            <a:pPr>
              <a:defRPr/>
            </a:pPr>
            <a:endParaRPr lang="en-US"/>
          </a:p>
        </p:txBody>
      </p:sp>
      <p:sp>
        <p:nvSpPr>
          <p:cNvPr id="57" name="AutoShape 24"/>
          <p:cNvSpPr>
            <a:spLocks noChangeArrowheads="1"/>
          </p:cNvSpPr>
          <p:nvPr/>
        </p:nvSpPr>
        <p:spPr bwMode="auto">
          <a:xfrm rot="10800000">
            <a:off x="7480877" y="2063709"/>
            <a:ext cx="1028541" cy="867578"/>
          </a:xfrm>
          <a:prstGeom prst="downArrow">
            <a:avLst>
              <a:gd name="adj1" fmla="val 50000"/>
              <a:gd name="adj2" fmla="val 30900"/>
            </a:avLst>
          </a:prstGeom>
          <a:solidFill>
            <a:srgbClr val="0099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vert="eaVert" wrap="none" lIns="97320" tIns="48660" rIns="97320" bIns="48660" anchor="ctr"/>
          <a:lstStyle/>
          <a:p>
            <a:pPr>
              <a:defRPr/>
            </a:pPr>
            <a:endParaRPr lang="en-US"/>
          </a:p>
        </p:txBody>
      </p:sp>
      <p:sp>
        <p:nvSpPr>
          <p:cNvPr id="58" name="AutoShape 26"/>
          <p:cNvSpPr>
            <a:spLocks noChangeArrowheads="1"/>
          </p:cNvSpPr>
          <p:nvPr/>
        </p:nvSpPr>
        <p:spPr bwMode="auto">
          <a:xfrm>
            <a:off x="461010" y="3922804"/>
            <a:ext cx="1028542" cy="867578"/>
          </a:xfrm>
          <a:prstGeom prst="downArrow">
            <a:avLst>
              <a:gd name="adj1" fmla="val 50000"/>
              <a:gd name="adj2" fmla="val 30900"/>
            </a:avLst>
          </a:prstGeom>
          <a:solidFill>
            <a:srgbClr val="FF33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vert="eaVert" wrap="none" lIns="97320" tIns="48660" rIns="97320" bIns="48660" anchor="ctr"/>
          <a:lstStyle/>
          <a:p>
            <a:pPr>
              <a:defRPr/>
            </a:pPr>
            <a:endParaRPr lang="en-US"/>
          </a:p>
        </p:txBody>
      </p:sp>
      <p:sp>
        <p:nvSpPr>
          <p:cNvPr id="59" name="Rectangle 25"/>
          <p:cNvSpPr>
            <a:spLocks noChangeArrowheads="1"/>
          </p:cNvSpPr>
          <p:nvPr/>
        </p:nvSpPr>
        <p:spPr bwMode="auto">
          <a:xfrm>
            <a:off x="120492" y="2921753"/>
            <a:ext cx="1885950" cy="972450"/>
          </a:xfrm>
          <a:prstGeom prst="rect">
            <a:avLst/>
          </a:prstGeom>
          <a:solidFill>
            <a:srgbClr val="009900">
              <a:alpha val="23921"/>
            </a:srgbClr>
          </a:solidFill>
          <a:ln w="38100">
            <a:solidFill>
              <a:srgbClr val="F3D957"/>
            </a:solidFill>
            <a:miter lim="800000"/>
            <a:headEnd/>
            <a:tailEnd/>
          </a:ln>
        </p:spPr>
        <p:txBody>
          <a:bodyPr wrap="none" lIns="97320" tIns="48660" rIns="97320" bIns="4866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86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7" grpId="0" animBg="1"/>
      <p:bldP spid="58" grpId="0" animBg="1"/>
      <p:bldP spid="58" grpId="1" animBg="1"/>
      <p:bldP spid="58" grpId="2" animBg="1"/>
      <p:bldP spid="5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9" t="24528" r="5452" b="11491"/>
          <a:stretch/>
        </p:blipFill>
        <p:spPr bwMode="auto">
          <a:xfrm>
            <a:off x="584934" y="1538506"/>
            <a:ext cx="7943540" cy="3734105"/>
          </a:xfrm>
          <a:prstGeom prst="rect">
            <a:avLst/>
          </a:prstGeom>
          <a:noFill/>
          <a:ln w="28575">
            <a:solidFill>
              <a:srgbClr val="272727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Dose Distribution and RED </a:t>
            </a:r>
            <a:r>
              <a:rPr lang="en-US" dirty="0" smtClean="0"/>
              <a:t>Effect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9F4A3A-5CDF-499B-94A4-66D9F63EC7A5}" type="slidenum">
              <a:rPr lang="he-IL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7" name="Oval 16"/>
          <p:cNvSpPr>
            <a:spLocks noChangeArrowheads="1"/>
          </p:cNvSpPr>
          <p:nvPr/>
        </p:nvSpPr>
        <p:spPr bwMode="auto">
          <a:xfrm>
            <a:off x="1925329" y="3445434"/>
            <a:ext cx="1187395" cy="766028"/>
          </a:xfrm>
          <a:prstGeom prst="ellipse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</p:spPr>
        <p:txBody>
          <a:bodyPr wrap="none" lIns="97320" tIns="48660" rIns="97320" bIns="48660" anchor="ctr"/>
          <a:lstStyle/>
          <a:p>
            <a:endParaRPr lang="he-IL"/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1874527" y="2932205"/>
            <a:ext cx="1499783" cy="559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7320" tIns="48660" rIns="97320" bIns="48660">
            <a:spAutoFit/>
          </a:bodyPr>
          <a:lstStyle/>
          <a:p>
            <a:r>
              <a:rPr lang="en-US" sz="1500" b="1" dirty="0">
                <a:solidFill>
                  <a:srgbClr val="FF0000"/>
                </a:solidFill>
              </a:rPr>
              <a:t>Minimal Dose-</a:t>
            </a:r>
          </a:p>
          <a:p>
            <a:r>
              <a:rPr lang="en-US" sz="1500" b="1" dirty="0">
                <a:solidFill>
                  <a:srgbClr val="FF0000"/>
                </a:solidFill>
              </a:rPr>
              <a:t>RED</a:t>
            </a:r>
          </a:p>
        </p:txBody>
      </p:sp>
      <p:sp>
        <p:nvSpPr>
          <p:cNvPr id="9" name="AutoShape 35"/>
          <p:cNvSpPr>
            <a:spLocks noChangeArrowheads="1"/>
          </p:cNvSpPr>
          <p:nvPr/>
        </p:nvSpPr>
        <p:spPr bwMode="auto">
          <a:xfrm>
            <a:off x="6952343" y="4808055"/>
            <a:ext cx="1635703" cy="464556"/>
          </a:xfrm>
          <a:prstGeom prst="borderCallout2">
            <a:avLst>
              <a:gd name="adj1" fmla="val -170"/>
              <a:gd name="adj2" fmla="val 20344"/>
              <a:gd name="adj3" fmla="val -56930"/>
              <a:gd name="adj4" fmla="val 18875"/>
              <a:gd name="adj5" fmla="val -152724"/>
              <a:gd name="adj6" fmla="val 12734"/>
            </a:avLst>
          </a:prstGeom>
          <a:noFill/>
          <a:ln w="19050">
            <a:solidFill>
              <a:srgbClr val="A50021"/>
            </a:solidFill>
            <a:miter lim="800000"/>
            <a:headEnd/>
            <a:tailEnd/>
          </a:ln>
        </p:spPr>
        <p:txBody>
          <a:bodyPr lIns="97320" tIns="48660" rIns="97320" bIns="48660" anchor="ctr" anchorCtr="0"/>
          <a:lstStyle/>
          <a:p>
            <a:r>
              <a:rPr lang="en-US" sz="1400" b="1" dirty="0"/>
              <a:t>3 LOG</a:t>
            </a:r>
          </a:p>
          <a:p>
            <a:r>
              <a:rPr lang="en-US" sz="1400" b="1" dirty="0" err="1"/>
              <a:t>Bacilus</a:t>
            </a:r>
            <a:r>
              <a:rPr lang="en-US" sz="1400" b="1" dirty="0"/>
              <a:t> </a:t>
            </a:r>
            <a:r>
              <a:rPr lang="en-US" sz="1400" b="1" dirty="0" err="1"/>
              <a:t>Subtillis</a:t>
            </a:r>
            <a:endParaRPr lang="en-US" sz="1400" b="1" dirty="0"/>
          </a:p>
        </p:txBody>
      </p:sp>
      <p:sp>
        <p:nvSpPr>
          <p:cNvPr id="10" name="AutoShape 36"/>
          <p:cNvSpPr>
            <a:spLocks noChangeArrowheads="1"/>
          </p:cNvSpPr>
          <p:nvPr/>
        </p:nvSpPr>
        <p:spPr bwMode="auto">
          <a:xfrm>
            <a:off x="1494971" y="5389794"/>
            <a:ext cx="1527580" cy="575577"/>
          </a:xfrm>
          <a:prstGeom prst="borderCallout2">
            <a:avLst>
              <a:gd name="adj1" fmla="val -1201"/>
              <a:gd name="adj2" fmla="val 61562"/>
              <a:gd name="adj3" fmla="val -69955"/>
              <a:gd name="adj4" fmla="val 60378"/>
              <a:gd name="adj5" fmla="val -220690"/>
              <a:gd name="adj6" fmla="val 77039"/>
            </a:avLst>
          </a:prstGeom>
          <a:noFill/>
          <a:ln w="19050">
            <a:solidFill>
              <a:srgbClr val="A50021"/>
            </a:solidFill>
            <a:miter lim="800000"/>
            <a:headEnd/>
            <a:tailEnd/>
          </a:ln>
        </p:spPr>
        <p:txBody>
          <a:bodyPr lIns="97320" tIns="48660" rIns="97320" bIns="48660" anchor="ctr" anchorCtr="0"/>
          <a:lstStyle/>
          <a:p>
            <a:r>
              <a:rPr lang="en-US" sz="1400" b="1" dirty="0"/>
              <a:t>5 LOG</a:t>
            </a:r>
          </a:p>
          <a:p>
            <a:r>
              <a:rPr lang="en-US" sz="1400" b="1" dirty="0"/>
              <a:t>Escherichia. coli</a:t>
            </a:r>
          </a:p>
        </p:txBody>
      </p:sp>
      <p:sp>
        <p:nvSpPr>
          <p:cNvPr id="11" name="AutoShape 37"/>
          <p:cNvSpPr>
            <a:spLocks noChangeArrowheads="1"/>
          </p:cNvSpPr>
          <p:nvPr/>
        </p:nvSpPr>
        <p:spPr bwMode="auto">
          <a:xfrm>
            <a:off x="3218632" y="5389794"/>
            <a:ext cx="2260510" cy="575577"/>
          </a:xfrm>
          <a:prstGeom prst="borderCallout2">
            <a:avLst>
              <a:gd name="adj1" fmla="val -22874"/>
              <a:gd name="adj2" fmla="val 8240"/>
              <a:gd name="adj3" fmla="val -112425"/>
              <a:gd name="adj4" fmla="val 6898"/>
              <a:gd name="adj5" fmla="val -223927"/>
              <a:gd name="adj6" fmla="val -5009"/>
            </a:avLst>
          </a:prstGeom>
          <a:noFill/>
          <a:ln w="19050">
            <a:solidFill>
              <a:srgbClr val="A50021"/>
            </a:solidFill>
            <a:miter lim="800000"/>
            <a:headEnd/>
            <a:tailEnd/>
          </a:ln>
        </p:spPr>
        <p:txBody>
          <a:bodyPr lIns="97320" tIns="48660" rIns="97320" bIns="48660" anchor="ctr" anchorCtr="0"/>
          <a:lstStyle/>
          <a:p>
            <a:r>
              <a:rPr lang="en-US" sz="1400" b="1" dirty="0"/>
              <a:t>5 LOG</a:t>
            </a:r>
          </a:p>
          <a:p>
            <a:r>
              <a:rPr lang="en-US" sz="1400" b="1" dirty="0"/>
              <a:t>Pseudomonas </a:t>
            </a:r>
            <a:r>
              <a:rPr lang="en-US" sz="1400" b="1" dirty="0" err="1" smtClean="0"/>
              <a:t>Aeuriginosa</a:t>
            </a:r>
            <a:endParaRPr lang="en-US" sz="1400" b="1" dirty="0"/>
          </a:p>
        </p:txBody>
      </p:sp>
      <p:sp>
        <p:nvSpPr>
          <p:cNvPr id="12" name="AutoShape 38"/>
          <p:cNvSpPr>
            <a:spLocks noChangeArrowheads="1"/>
          </p:cNvSpPr>
          <p:nvPr/>
        </p:nvSpPr>
        <p:spPr bwMode="auto">
          <a:xfrm>
            <a:off x="6129293" y="5375175"/>
            <a:ext cx="2085793" cy="590196"/>
          </a:xfrm>
          <a:prstGeom prst="borderCallout2">
            <a:avLst>
              <a:gd name="adj1" fmla="val -12188"/>
              <a:gd name="adj2" fmla="val 29723"/>
              <a:gd name="adj3" fmla="val -89957"/>
              <a:gd name="adj4" fmla="val 29638"/>
              <a:gd name="adj5" fmla="val -210520"/>
              <a:gd name="adj6" fmla="val 21315"/>
            </a:avLst>
          </a:prstGeom>
          <a:noFill/>
          <a:ln w="19050">
            <a:solidFill>
              <a:srgbClr val="A50021"/>
            </a:solidFill>
            <a:miter lim="800000"/>
            <a:headEnd/>
            <a:tailEnd/>
          </a:ln>
        </p:spPr>
        <p:txBody>
          <a:bodyPr lIns="97320" tIns="48660" rIns="97320" bIns="48660" anchor="ctr" anchorCtr="0"/>
          <a:lstStyle/>
          <a:p>
            <a:r>
              <a:rPr lang="en-US" sz="1400" b="1" dirty="0"/>
              <a:t>5 LOG</a:t>
            </a:r>
          </a:p>
          <a:p>
            <a:r>
              <a:rPr lang="en-US" sz="1400" b="1" dirty="0"/>
              <a:t>Cryptosporidium </a:t>
            </a:r>
            <a:r>
              <a:rPr lang="en-US" sz="1400" b="1" dirty="0" err="1"/>
              <a:t>hominis</a:t>
            </a:r>
            <a:endParaRPr lang="en-US" sz="1400" b="1" dirty="0"/>
          </a:p>
        </p:txBody>
      </p:sp>
      <p:sp>
        <p:nvSpPr>
          <p:cNvPr id="13" name="AutoShape 52"/>
          <p:cNvSpPr>
            <a:spLocks noChangeArrowheads="1"/>
          </p:cNvSpPr>
          <p:nvPr/>
        </p:nvSpPr>
        <p:spPr bwMode="auto">
          <a:xfrm>
            <a:off x="5611456" y="1899375"/>
            <a:ext cx="1712211" cy="335825"/>
          </a:xfrm>
          <a:prstGeom prst="borderCallout2">
            <a:avLst>
              <a:gd name="adj1" fmla="val 27671"/>
              <a:gd name="adj2" fmla="val -2894"/>
              <a:gd name="adj3" fmla="val 25149"/>
              <a:gd name="adj4" fmla="val -16667"/>
              <a:gd name="adj5" fmla="val 72938"/>
              <a:gd name="adj6" fmla="val -53724"/>
            </a:avLst>
          </a:prstGeom>
          <a:noFill/>
          <a:ln w="19050">
            <a:solidFill>
              <a:srgbClr val="A50021"/>
            </a:solidFill>
            <a:miter lim="800000"/>
            <a:headEnd/>
            <a:tailEnd/>
          </a:ln>
        </p:spPr>
        <p:txBody>
          <a:bodyPr lIns="97320" tIns="48660" rIns="97320" bIns="48660" anchor="ctr" anchorCtr="0"/>
          <a:lstStyle/>
          <a:p>
            <a:pPr algn="ctr"/>
            <a:r>
              <a:rPr lang="en-US" b="1" dirty="0" smtClean="0"/>
              <a:t>Average Dose 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889695" y="926010"/>
            <a:ext cx="5364610" cy="4616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Average dose is not the REAL dose</a:t>
            </a:r>
          </a:p>
        </p:txBody>
      </p:sp>
    </p:spTree>
    <p:extLst>
      <p:ext uri="{BB962C8B-B14F-4D97-AF65-F5344CB8AC3E}">
        <p14:creationId xmlns:p14="http://schemas.microsoft.com/office/powerpoint/2010/main" val="2400151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3" grpId="0" animBg="1"/>
      <p:bldP spid="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dms 2 bell"/>
          <p:cNvPicPr>
            <a:picLocks noChangeAspect="1" noChangeArrowheads="1"/>
          </p:cNvPicPr>
          <p:nvPr/>
        </p:nvPicPr>
        <p:blipFill rotWithShape="1">
          <a:blip r:embed="rId2" cstate="print"/>
          <a:srcRect t="8917" r="22769"/>
          <a:stretch/>
        </p:blipFill>
        <p:spPr bwMode="auto">
          <a:xfrm>
            <a:off x="1704995" y="1199409"/>
            <a:ext cx="5140259" cy="5041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Dose Distribution and RED </a:t>
            </a:r>
            <a:r>
              <a:rPr lang="en-US" dirty="0" smtClean="0"/>
              <a:t>Effect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9F4A3A-5CDF-499B-94A4-66D9F63EC7A5}" type="slidenum">
              <a:rPr lang="he-IL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>
            <a:off x="2336179" y="5685065"/>
            <a:ext cx="988919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7320" tIns="48660" rIns="97320" bIns="48660"/>
          <a:lstStyle/>
          <a:p>
            <a:endParaRPr lang="en-US"/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1547687" y="5954607"/>
            <a:ext cx="2565902" cy="35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320" tIns="48660" rIns="97320" bIns="4866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700" b="1" dirty="0" smtClean="0">
                <a:solidFill>
                  <a:schemeClr val="bg2"/>
                </a:solidFill>
                <a:latin typeface="Calibri" pitchFamily="34" charset="0"/>
              </a:rPr>
              <a:t>NO Low </a:t>
            </a:r>
            <a:r>
              <a:rPr lang="en-US" sz="1700" b="1" dirty="0">
                <a:solidFill>
                  <a:schemeClr val="bg2"/>
                </a:solidFill>
                <a:latin typeface="Calibri" pitchFamily="34" charset="0"/>
              </a:rPr>
              <a:t>dose tracks</a:t>
            </a:r>
          </a:p>
        </p:txBody>
      </p:sp>
      <p:pic>
        <p:nvPicPr>
          <p:cNvPr id="514050" name="Picture 2" descr="http://proceedings.esri.com/library/userconf/proc01/professional/papers/pap949/p094910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374" y="810531"/>
            <a:ext cx="1973295" cy="147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95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Microorganisms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9F4A3A-5CDF-499B-94A4-66D9F63EC7A5}" type="slidenum">
              <a:rPr lang="he-IL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-43154" y="0"/>
            <a:ext cx="8118317" cy="89379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lIns="97320" tIns="48660" rIns="97320" bIns="48660" anchor="ctr"/>
          <a:lstStyle/>
          <a:p>
            <a:pPr>
              <a:lnSpc>
                <a:spcPct val="90000"/>
              </a:lnSpc>
              <a:defRPr/>
            </a:pPr>
            <a:endParaRPr lang="en-US" sz="2600">
              <a:solidFill>
                <a:srgbClr val="FFFFFF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632" y="4527840"/>
            <a:ext cx="4108527" cy="1848423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/>
          <p:cNvSpPr/>
          <p:nvPr/>
        </p:nvSpPr>
        <p:spPr bwMode="auto">
          <a:xfrm>
            <a:off x="4812338" y="5152403"/>
            <a:ext cx="4048418" cy="247186"/>
          </a:xfrm>
          <a:prstGeom prst="rect">
            <a:avLst/>
          </a:prstGeom>
          <a:noFill/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320" tIns="48660" rIns="97320" bIns="48660" numCol="1" rtlCol="1" anchor="t" anchorCtr="0" compatLnSpc="1">
            <a:prstTxWarp prst="textNoShape">
              <a:avLst/>
            </a:prstTxWarp>
          </a:bodyPr>
          <a:lstStyle/>
          <a:p>
            <a:pPr defTabSz="973196" eaLnBrk="0" hangingPunct="0"/>
            <a:endParaRPr lang="he-IL" sz="1900">
              <a:latin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54578" y="4120932"/>
            <a:ext cx="2594633" cy="375269"/>
          </a:xfrm>
          <a:prstGeom prst="rect">
            <a:avLst/>
          </a:prstGeom>
          <a:noFill/>
        </p:spPr>
        <p:txBody>
          <a:bodyPr wrap="none" lIns="97320" tIns="48660" rIns="97320" bIns="48660" rtlCol="1">
            <a:spAutoFit/>
          </a:bodyPr>
          <a:lstStyle/>
          <a:p>
            <a:r>
              <a:rPr lang="en-US" b="1" dirty="0" smtClean="0"/>
              <a:t>No repair Effect in MP</a:t>
            </a:r>
            <a:endParaRPr lang="he-IL" b="1" dirty="0"/>
          </a:p>
        </p:txBody>
      </p:sp>
      <p:grpSp>
        <p:nvGrpSpPr>
          <p:cNvPr id="14" name="Group 13"/>
          <p:cNvGrpSpPr/>
          <p:nvPr/>
        </p:nvGrpSpPr>
        <p:grpSpPr>
          <a:xfrm>
            <a:off x="5366176" y="1045030"/>
            <a:ext cx="3593258" cy="2887168"/>
            <a:chOff x="271354" y="5020031"/>
            <a:chExt cx="2916974" cy="2546538"/>
          </a:xfrm>
        </p:grpSpPr>
        <p:sp>
          <p:nvSpPr>
            <p:cNvPr id="15" name="Rectangle 7"/>
            <p:cNvSpPr>
              <a:spLocks noChangeArrowheads="1"/>
            </p:cNvSpPr>
            <p:nvPr/>
          </p:nvSpPr>
          <p:spPr bwMode="auto">
            <a:xfrm>
              <a:off x="756207" y="6950446"/>
              <a:ext cx="1947268" cy="61612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700" b="1" dirty="0" smtClean="0"/>
                <a:t>Saccharomyces (</a:t>
              </a:r>
              <a:r>
                <a:rPr lang="en-US" sz="1700" b="1" dirty="0"/>
                <a:t>5µm)</a:t>
              </a:r>
            </a:p>
          </p:txBody>
        </p:sp>
        <p:pic>
          <p:nvPicPr>
            <p:cNvPr id="16" name="Picture 2" descr="http://www.sciencephoto.com/image/13679/large/B2500808-Yeast,_Saccharomyces_cerevisiae-SPL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752" r="41147"/>
            <a:stretch/>
          </p:blipFill>
          <p:spPr bwMode="auto">
            <a:xfrm>
              <a:off x="271354" y="5020031"/>
              <a:ext cx="2916974" cy="1933028"/>
            </a:xfrm>
            <a:prstGeom prst="rect">
              <a:avLst/>
            </a:prstGeom>
            <a:noFill/>
            <a:ln w="38100">
              <a:solidFill>
                <a:srgbClr val="8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/>
          <p:cNvGrpSpPr>
            <a:grpSpLocks noChangeAspect="1"/>
          </p:cNvGrpSpPr>
          <p:nvPr/>
        </p:nvGrpSpPr>
        <p:grpSpPr>
          <a:xfrm>
            <a:off x="210873" y="1045030"/>
            <a:ext cx="1249109" cy="1155626"/>
            <a:chOff x="218561" y="825496"/>
            <a:chExt cx="2237526" cy="2070070"/>
          </a:xfrm>
        </p:grpSpPr>
        <p:pic>
          <p:nvPicPr>
            <p:cNvPr id="21" name="Picture 4" descr="http://www.hayadan.org.il/images/content2/biology/light-virus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26" y="825496"/>
              <a:ext cx="2055956" cy="1011653"/>
            </a:xfrm>
            <a:prstGeom prst="rect">
              <a:avLst/>
            </a:prstGeom>
            <a:noFill/>
            <a:ln w="38100">
              <a:solidFill>
                <a:srgbClr val="8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218561" y="1901109"/>
              <a:ext cx="2237526" cy="9944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b="1" dirty="0" smtClean="0"/>
                <a:t>Adenovirus</a:t>
              </a:r>
              <a:br>
                <a:rPr lang="en-US" b="1" dirty="0" smtClean="0"/>
              </a:br>
              <a:r>
                <a:rPr lang="en-US" b="1" dirty="0" smtClean="0"/>
                <a:t>(</a:t>
              </a:r>
              <a:r>
                <a:rPr lang="en-US" b="1" dirty="0"/>
                <a:t>100Å)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251594" y="1045030"/>
            <a:ext cx="1855909" cy="1914455"/>
            <a:chOff x="3667219" y="1922218"/>
            <a:chExt cx="1855909" cy="1914455"/>
          </a:xfrm>
        </p:grpSpPr>
        <p:pic>
          <p:nvPicPr>
            <p:cNvPr id="513026" name="Picture 2" descr="http://microbewiki.kenyon.edu/images/b/b4/Lacto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28" r="-1" b="46454"/>
            <a:stretch/>
          </p:blipFill>
          <p:spPr bwMode="auto">
            <a:xfrm>
              <a:off x="3751449" y="1922218"/>
              <a:ext cx="1687450" cy="1298903"/>
            </a:xfrm>
            <a:prstGeom prst="rect">
              <a:avLst/>
            </a:prstGeom>
            <a:noFill/>
            <a:ln w="38100">
              <a:solidFill>
                <a:srgbClr val="A5002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5"/>
            <p:cNvSpPr>
              <a:spLocks noChangeArrowheads="1"/>
            </p:cNvSpPr>
            <p:nvPr/>
          </p:nvSpPr>
          <p:spPr bwMode="auto">
            <a:xfrm>
              <a:off x="3667219" y="3221120"/>
              <a:ext cx="1855909" cy="615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700" b="1" dirty="0" err="1" smtClean="0"/>
                <a:t>LactoBacilus</a:t>
              </a:r>
              <a:r>
                <a:rPr lang="en-US" sz="1700" b="1" dirty="0" smtClean="0"/>
                <a:t/>
              </a:r>
              <a:br>
                <a:rPr lang="en-US" sz="1700" b="1" dirty="0" smtClean="0"/>
              </a:br>
              <a:r>
                <a:rPr lang="en-US" sz="1700" b="1" dirty="0" smtClean="0"/>
                <a:t>(1µm</a:t>
              </a:r>
              <a:r>
                <a:rPr lang="en-US" sz="1700" b="1" dirty="0"/>
                <a:t>)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743886" y="1045030"/>
            <a:ext cx="1227095" cy="1787203"/>
            <a:chOff x="1777362" y="2452203"/>
            <a:chExt cx="1227095" cy="1787203"/>
          </a:xfrm>
        </p:grpSpPr>
        <p:sp>
          <p:nvSpPr>
            <p:cNvPr id="18" name="Rectangle 5"/>
            <p:cNvSpPr>
              <a:spLocks noChangeArrowheads="1"/>
            </p:cNvSpPr>
            <p:nvPr/>
          </p:nvSpPr>
          <p:spPr bwMode="auto">
            <a:xfrm>
              <a:off x="1859676" y="3623853"/>
              <a:ext cx="1062465" cy="615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700" b="1" dirty="0" smtClean="0"/>
                <a:t>E. Coli</a:t>
              </a:r>
              <a:br>
                <a:rPr lang="en-US" sz="1700" b="1" dirty="0" smtClean="0"/>
              </a:br>
              <a:r>
                <a:rPr lang="en-US" sz="1700" b="1" dirty="0" smtClean="0"/>
                <a:t>(1µm</a:t>
              </a:r>
              <a:r>
                <a:rPr lang="en-US" sz="1700" b="1" dirty="0"/>
                <a:t>)</a:t>
              </a:r>
            </a:p>
          </p:txBody>
        </p:sp>
        <p:pic>
          <p:nvPicPr>
            <p:cNvPr id="513028" name="Picture 4" descr="http://www.astrographics.com/GalleryPrints/Display/GP2144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726" r="53055" b="18503"/>
            <a:stretch/>
          </p:blipFill>
          <p:spPr bwMode="auto">
            <a:xfrm>
              <a:off x="1777362" y="2452203"/>
              <a:ext cx="1227095" cy="1196417"/>
            </a:xfrm>
            <a:prstGeom prst="rect">
              <a:avLst/>
            </a:prstGeom>
            <a:noFill/>
            <a:ln w="38100">
              <a:solidFill>
                <a:srgbClr val="A5002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>
            <a:off x="414357" y="3331624"/>
            <a:ext cx="3411852" cy="3159734"/>
            <a:chOff x="414357" y="3236624"/>
            <a:chExt cx="3411852" cy="3159734"/>
          </a:xfrm>
        </p:grpSpPr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879704" y="5971180"/>
              <a:ext cx="2481157" cy="42517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rtl="1"/>
              <a:r>
                <a:rPr lang="en-US" sz="1700" b="1" dirty="0" smtClean="0"/>
                <a:t>Giardia (10 </a:t>
              </a:r>
              <a:r>
                <a:rPr lang="en-US" sz="1700" b="1" dirty="0"/>
                <a:t>µm)</a:t>
              </a:r>
            </a:p>
          </p:txBody>
        </p:sp>
        <p:pic>
          <p:nvPicPr>
            <p:cNvPr id="513030" name="Picture 6" descr="http://www.3dscience.com/img/Products/3D_Models/Biology/Protozoa/Giardia/supporting_images/3d_model_giardia_web1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2" t="9738" b="13740"/>
            <a:stretch/>
          </p:blipFill>
          <p:spPr bwMode="auto">
            <a:xfrm>
              <a:off x="414357" y="3236624"/>
              <a:ext cx="3411852" cy="2736777"/>
            </a:xfrm>
            <a:prstGeom prst="rect">
              <a:avLst/>
            </a:prstGeom>
            <a:noFill/>
            <a:ln w="38100">
              <a:solidFill>
                <a:srgbClr val="A5002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7411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63930"/>
            <a:ext cx="8305800" cy="4619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/>
              <a:t>Designing for the right </a:t>
            </a:r>
            <a:r>
              <a:rPr lang="en-US" dirty="0" smtClean="0"/>
              <a:t>DOSE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9F4A3A-5CDF-499B-94A4-66D9F63EC7A5}" type="slidenum">
              <a:rPr lang="he-IL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7" name="TextBox 11"/>
          <p:cNvSpPr txBox="1">
            <a:spLocks noChangeArrowheads="1"/>
          </p:cNvSpPr>
          <p:nvPr/>
        </p:nvSpPr>
        <p:spPr bwMode="auto">
          <a:xfrm>
            <a:off x="6834116" y="2688771"/>
            <a:ext cx="1885795" cy="329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7320" tIns="48660" rIns="97320" bIns="48660">
            <a:spAutoFit/>
          </a:bodyPr>
          <a:lstStyle/>
          <a:p>
            <a:r>
              <a:rPr lang="en-US" sz="1500" b="1" dirty="0">
                <a:solidFill>
                  <a:srgbClr val="7030A0"/>
                </a:solidFill>
              </a:rPr>
              <a:t>40mJ/cm</a:t>
            </a:r>
            <a:r>
              <a:rPr lang="en-US" sz="1500" b="1" baseline="30000" dirty="0">
                <a:solidFill>
                  <a:srgbClr val="7030A0"/>
                </a:solidFill>
              </a:rPr>
              <a:t>2</a:t>
            </a:r>
            <a:r>
              <a:rPr lang="en-US" sz="1500" b="1" dirty="0">
                <a:solidFill>
                  <a:srgbClr val="7030A0"/>
                </a:solidFill>
              </a:rPr>
              <a:t> Average</a:t>
            </a:r>
            <a:endParaRPr lang="he-IL" sz="1500" b="1" dirty="0">
              <a:solidFill>
                <a:srgbClr val="7030A0"/>
              </a:solidFill>
            </a:endParaRPr>
          </a:p>
        </p:txBody>
      </p:sp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6838234" y="3046784"/>
            <a:ext cx="1710680" cy="329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7320" tIns="48660" rIns="97320" bIns="48660">
            <a:spAutoFit/>
          </a:bodyPr>
          <a:lstStyle/>
          <a:p>
            <a:r>
              <a:rPr lang="en-US" sz="1500" b="1" dirty="0">
                <a:solidFill>
                  <a:srgbClr val="7030A0"/>
                </a:solidFill>
              </a:rPr>
              <a:t>~16mJ/cm</a:t>
            </a:r>
            <a:r>
              <a:rPr lang="en-US" sz="1500" b="1" baseline="30000" dirty="0">
                <a:solidFill>
                  <a:srgbClr val="7030A0"/>
                </a:solidFill>
              </a:rPr>
              <a:t>2</a:t>
            </a:r>
            <a:r>
              <a:rPr lang="en-US" sz="1500" b="1" dirty="0">
                <a:solidFill>
                  <a:srgbClr val="7030A0"/>
                </a:solidFill>
              </a:rPr>
              <a:t> RED</a:t>
            </a:r>
            <a:endParaRPr lang="he-IL" sz="1500" b="1" dirty="0">
              <a:solidFill>
                <a:srgbClr val="7030A0"/>
              </a:solidFill>
            </a:endParaRPr>
          </a:p>
        </p:txBody>
      </p:sp>
      <p:cxnSp>
        <p:nvCxnSpPr>
          <p:cNvPr id="9" name="Straight Connector 10"/>
          <p:cNvCxnSpPr>
            <a:cxnSpLocks noChangeShapeType="1"/>
          </p:cNvCxnSpPr>
          <p:nvPr/>
        </p:nvCxnSpPr>
        <p:spPr bwMode="auto">
          <a:xfrm flipH="1">
            <a:off x="1281092" y="1664360"/>
            <a:ext cx="7511389" cy="0"/>
          </a:xfrm>
          <a:prstGeom prst="line">
            <a:avLst/>
          </a:prstGeom>
          <a:noFill/>
          <a:ln w="28575" algn="ctr">
            <a:solidFill>
              <a:srgbClr val="800080"/>
            </a:solidFill>
            <a:round/>
            <a:headEnd/>
            <a:tailEnd/>
          </a:ln>
        </p:spPr>
      </p:cxn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6530229" y="1374984"/>
            <a:ext cx="2402080" cy="79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7320" tIns="48660" rIns="97320" bIns="48660">
            <a:spAutoFit/>
          </a:bodyPr>
          <a:lstStyle/>
          <a:p>
            <a:r>
              <a:rPr lang="en-US" sz="1500" b="1" dirty="0">
                <a:solidFill>
                  <a:srgbClr val="7030A0"/>
                </a:solidFill>
              </a:rPr>
              <a:t>120 </a:t>
            </a:r>
            <a:r>
              <a:rPr lang="en-US" sz="1500" b="1" dirty="0" err="1">
                <a:solidFill>
                  <a:srgbClr val="7030A0"/>
                </a:solidFill>
              </a:rPr>
              <a:t>mJ</a:t>
            </a:r>
            <a:r>
              <a:rPr lang="en-US" sz="1500" b="1" dirty="0">
                <a:solidFill>
                  <a:srgbClr val="7030A0"/>
                </a:solidFill>
              </a:rPr>
              <a:t>/cm</a:t>
            </a:r>
            <a:r>
              <a:rPr lang="en-US" sz="1500" b="1" baseline="30000" dirty="0">
                <a:solidFill>
                  <a:srgbClr val="7030A0"/>
                </a:solidFill>
              </a:rPr>
              <a:t>2</a:t>
            </a:r>
            <a:r>
              <a:rPr lang="en-US" sz="1500" b="1" dirty="0">
                <a:solidFill>
                  <a:srgbClr val="7030A0"/>
                </a:solidFill>
              </a:rPr>
              <a:t> RED</a:t>
            </a:r>
          </a:p>
          <a:p>
            <a:r>
              <a:rPr lang="en-US" sz="1500" b="1" dirty="0">
                <a:solidFill>
                  <a:srgbClr val="7030A0"/>
                </a:solidFill>
              </a:rPr>
              <a:t>FDA – </a:t>
            </a:r>
          </a:p>
          <a:p>
            <a:r>
              <a:rPr lang="en-US" sz="1500" b="1" dirty="0">
                <a:solidFill>
                  <a:srgbClr val="7030A0"/>
                </a:solidFill>
              </a:rPr>
              <a:t>Pasteurized equivalent</a:t>
            </a:r>
          </a:p>
        </p:txBody>
      </p:sp>
      <p:cxnSp>
        <p:nvCxnSpPr>
          <p:cNvPr id="12" name="Straight Connector 10"/>
          <p:cNvCxnSpPr>
            <a:cxnSpLocks noChangeShapeType="1"/>
          </p:cNvCxnSpPr>
          <p:nvPr/>
        </p:nvCxnSpPr>
        <p:spPr bwMode="auto">
          <a:xfrm flipH="1">
            <a:off x="1252065" y="3453262"/>
            <a:ext cx="7453332" cy="0"/>
          </a:xfrm>
          <a:prstGeom prst="line">
            <a:avLst/>
          </a:prstGeom>
          <a:noFill/>
          <a:ln w="28575" algn="ctr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13" name="Straight Connector 10"/>
          <p:cNvCxnSpPr>
            <a:cxnSpLocks noChangeShapeType="1"/>
          </p:cNvCxnSpPr>
          <p:nvPr/>
        </p:nvCxnSpPr>
        <p:spPr bwMode="auto">
          <a:xfrm flipH="1">
            <a:off x="1252065" y="2967549"/>
            <a:ext cx="7511388" cy="0"/>
          </a:xfrm>
          <a:prstGeom prst="line">
            <a:avLst/>
          </a:prstGeom>
          <a:noFill/>
          <a:ln w="28575" algn="ctr">
            <a:solidFill>
              <a:srgbClr val="000000"/>
            </a:solidFill>
            <a:round/>
            <a:headEnd/>
            <a:tailEnd/>
          </a:ln>
        </p:spPr>
      </p:cxnSp>
      <p:sp>
        <p:nvSpPr>
          <p:cNvPr id="14" name="AutoShape 11"/>
          <p:cNvSpPr>
            <a:spLocks noChangeArrowheads="1"/>
          </p:cNvSpPr>
          <p:nvPr/>
        </p:nvSpPr>
        <p:spPr bwMode="auto">
          <a:xfrm rot="5400000">
            <a:off x="6351222" y="3083490"/>
            <a:ext cx="358012" cy="233999"/>
          </a:xfrm>
          <a:prstGeom prst="rightArrow">
            <a:avLst>
              <a:gd name="adj1" fmla="val 50000"/>
              <a:gd name="adj2" fmla="val 32836"/>
            </a:avLst>
          </a:prstGeom>
          <a:solidFill>
            <a:srgbClr val="FF0000">
              <a:alpha val="52156"/>
            </a:srgbClr>
          </a:solidFill>
          <a:ln w="9525">
            <a:solidFill>
              <a:srgbClr val="F11201"/>
            </a:solidFill>
            <a:miter lim="800000"/>
            <a:headEnd/>
            <a:tailEnd/>
          </a:ln>
        </p:spPr>
        <p:txBody>
          <a:bodyPr wrap="none" lIns="97320" tIns="48660" rIns="97320" bIns="48660" anchor="ctr"/>
          <a:lstStyle/>
          <a:p>
            <a:endParaRPr lang="he-IL"/>
          </a:p>
        </p:txBody>
      </p:sp>
      <p:sp>
        <p:nvSpPr>
          <p:cNvPr id="16" name="TextBox 15"/>
          <p:cNvSpPr txBox="1"/>
          <p:nvPr/>
        </p:nvSpPr>
        <p:spPr>
          <a:xfrm rot="923249">
            <a:off x="516908" y="2607549"/>
            <a:ext cx="8448328" cy="720000"/>
          </a:xfrm>
          <a:prstGeom prst="rect">
            <a:avLst/>
          </a:prstGeom>
          <a:solidFill>
            <a:schemeClr val="bg1">
              <a:alpha val="90000"/>
            </a:schemeClr>
          </a:solidFill>
          <a:ln w="1905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r>
              <a:rPr lang="en-US" sz="39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Atlantium’s Microbial Commitment</a:t>
            </a:r>
            <a:endParaRPr lang="en-US" sz="3900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AutoShape 11"/>
          <p:cNvSpPr>
            <a:spLocks noChangeArrowheads="1"/>
          </p:cNvSpPr>
          <p:nvPr/>
        </p:nvSpPr>
        <p:spPr bwMode="auto">
          <a:xfrm rot="5400000">
            <a:off x="2532615" y="3108900"/>
            <a:ext cx="358012" cy="233999"/>
          </a:xfrm>
          <a:prstGeom prst="rightArrow">
            <a:avLst>
              <a:gd name="adj1" fmla="val 50000"/>
              <a:gd name="adj2" fmla="val 32836"/>
            </a:avLst>
          </a:prstGeom>
          <a:solidFill>
            <a:srgbClr val="FF0000">
              <a:alpha val="52156"/>
            </a:srgbClr>
          </a:solidFill>
          <a:ln w="9525">
            <a:solidFill>
              <a:srgbClr val="F11201"/>
            </a:solidFill>
            <a:miter lim="800000"/>
            <a:headEnd/>
            <a:tailEnd/>
          </a:ln>
        </p:spPr>
        <p:txBody>
          <a:bodyPr wrap="none" lIns="97320" tIns="48660" rIns="97320" bIns="48660" anchor="ctr"/>
          <a:lstStyle/>
          <a:p>
            <a:endParaRPr lang="he-IL"/>
          </a:p>
        </p:txBody>
      </p:sp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05" y="5757061"/>
            <a:ext cx="8571195" cy="703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384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8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4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10" grpId="0"/>
      <p:bldP spid="10" grpId="1"/>
      <p:bldP spid="14" grpId="0" animBg="1"/>
      <p:bldP spid="14" grpId="1" animBg="1"/>
      <p:bldP spid="14" grpId="2" animBg="1"/>
      <p:bldP spid="16" grpId="0" animBg="1"/>
      <p:bldP spid="39" grpId="0" animBg="1"/>
      <p:bldP spid="39" grpId="1" animBg="1"/>
      <p:bldP spid="39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Hydro-Optic Disinfection – Product Lines</a:t>
            </a:r>
          </a:p>
        </p:txBody>
      </p:sp>
      <p:pic>
        <p:nvPicPr>
          <p:cNvPr id="563202" name="Picture 2" descr="P:\Marketing\Marketing Tools\Source Files\PICTURES\RZ300 latest model (ballast)\RZ300\rz300 latest web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75070" y="4284136"/>
            <a:ext cx="4329114" cy="209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03" name="Picture 3" descr="P:\Marketing\Marketing Tools\Source Files\PICTURES\RZ163 latest model (ballast)\rz163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2195" y="2475313"/>
            <a:ext cx="3522131" cy="165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04" name="Picture 4" descr="P:\Marketing\Marketing Tools\Source Files\PICTURES\RZ104 latest model (ballast)\rz104 small prin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7702" y="1063800"/>
            <a:ext cx="2631365" cy="108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58000" y="2057397"/>
            <a:ext cx="1072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RZ104-11</a:t>
            </a:r>
            <a:endParaRPr lang="en-US" dirty="0"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24678" y="3836490"/>
            <a:ext cx="1072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RZ163-12</a:t>
            </a:r>
            <a:endParaRPr lang="en-US" dirty="0"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61632" y="6104459"/>
            <a:ext cx="1072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RZ300-14</a:t>
            </a:r>
            <a:endParaRPr lang="en-US" dirty="0">
              <a:latin typeface="+mn-lt"/>
            </a:endParaRPr>
          </a:p>
        </p:txBody>
      </p:sp>
      <p:sp>
        <p:nvSpPr>
          <p:cNvPr id="2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734425" y="6553200"/>
            <a:ext cx="381000" cy="228600"/>
          </a:xfrm>
        </p:spPr>
        <p:txBody>
          <a:bodyPr/>
          <a:lstStyle/>
          <a:p>
            <a:pPr>
              <a:defRPr/>
            </a:pPr>
            <a:fld id="{3D9F4A3A-5CDF-499B-94A4-66D9F63EC7A5}" type="slidenum">
              <a:rPr lang="he-IL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563206" name="Picture 6" descr="P:\Marketing\Marketing Tools\Source Files\PICTURES\RZ300 latest model (ballast)\Inside view\inside purple 4 lamps web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3332" y="3561670"/>
            <a:ext cx="2452905" cy="2412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623092" y="1191672"/>
            <a:ext cx="2733441" cy="4616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Modular Systems</a:t>
            </a:r>
            <a:endParaRPr lang="en-US" sz="2400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00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33" y="1821263"/>
            <a:ext cx="3767137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838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6" descr="IMG_014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32" y="817680"/>
            <a:ext cx="3787905" cy="2740750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684" name="Chart 1" descr="image00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88" y="3558430"/>
            <a:ext cx="4147038" cy="321571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Oval 10"/>
          <p:cNvSpPr/>
          <p:nvPr/>
        </p:nvSpPr>
        <p:spPr>
          <a:xfrm>
            <a:off x="571500" y="2041525"/>
            <a:ext cx="2155825" cy="10826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Pasteurized Equivalent Water</a:t>
            </a:r>
          </a:p>
        </p:txBody>
      </p:sp>
      <p:pic>
        <p:nvPicPr>
          <p:cNvPr id="28676" name="Picture 5" descr="IMG_013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2" y="5137149"/>
            <a:ext cx="2193925" cy="1644651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8677" name="Picture 6" descr="IMG_014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" y="5137149"/>
            <a:ext cx="2111376" cy="1644651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8678" name="Picture 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1" y="1231900"/>
            <a:ext cx="4276725" cy="3905251"/>
          </a:xfrm>
          <a:prstGeom prst="rect">
            <a:avLst/>
          </a:prstGeom>
          <a:noFill/>
          <a:ln w="349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 bwMode="auto">
          <a:xfrm>
            <a:off x="1641475" y="4618039"/>
            <a:ext cx="2171700" cy="355600"/>
          </a:xfrm>
          <a:prstGeom prst="rect">
            <a:avLst/>
          </a:prstGeom>
          <a:noFill/>
          <a:ln w="698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rgbClr val="FF0000">
                <a:alpha val="31000"/>
              </a:srgbClr>
            </a:outerShdw>
          </a:effectLst>
        </p:spPr>
        <p:txBody>
          <a:bodyPr lIns="91411" tIns="45708" rIns="91411" bIns="45708" rtlCol="1"/>
          <a:lstStyle/>
          <a:p>
            <a:pPr>
              <a:defRPr/>
            </a:pPr>
            <a:endParaRPr lang="he-IL">
              <a:latin typeface="Arial" charset="0"/>
              <a:cs typeface="+mn-cs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4530421" y="1308100"/>
            <a:ext cx="4613579" cy="2560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7320" tIns="48660" rIns="97320" bIns="48660">
            <a:spAutoFit/>
          </a:bodyPr>
          <a:lstStyle/>
          <a:p>
            <a:r>
              <a:rPr lang="en-US" sz="1600" b="1" dirty="0" smtClean="0"/>
              <a:t>In 2009 FDA has defined on its PMO rule, how to make water treatment with UV:</a:t>
            </a:r>
          </a:p>
          <a:p>
            <a:endParaRPr lang="en-US" sz="1600" dirty="0" smtClean="0"/>
          </a:p>
          <a:p>
            <a:r>
              <a:rPr lang="en-US" sz="1600" dirty="0" smtClean="0"/>
              <a:t>“Medium </a:t>
            </a:r>
            <a:r>
              <a:rPr lang="en-US" sz="1600" dirty="0"/>
              <a:t>pressure UV at 120,000 microwatt-seconds per square centimeter or a 4 log adenovirus </a:t>
            </a:r>
            <a:r>
              <a:rPr lang="en-US" sz="1600" dirty="0" smtClean="0"/>
              <a:t>equivalent“ along with several other conditions.</a:t>
            </a:r>
          </a:p>
          <a:p>
            <a:endParaRPr lang="en-US" sz="1600" dirty="0" smtClean="0"/>
          </a:p>
          <a:p>
            <a:r>
              <a:rPr lang="en-US" sz="1600" dirty="0" smtClean="0"/>
              <a:t>Atlantium’s systems comply with all of the terms set by the FDA.</a:t>
            </a:r>
            <a:endParaRPr lang="en-US" sz="1600" dirty="0"/>
          </a:p>
        </p:txBody>
      </p:sp>
      <p:sp>
        <p:nvSpPr>
          <p:cNvPr id="21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734425" y="6553200"/>
            <a:ext cx="381000" cy="228600"/>
          </a:xfrm>
        </p:spPr>
        <p:txBody>
          <a:bodyPr/>
          <a:lstStyle/>
          <a:p>
            <a:pPr>
              <a:defRPr/>
            </a:pPr>
            <a:fld id="{3D9F4A3A-5CDF-499B-94A4-66D9F63EC7A5}" type="slidenum">
              <a:rPr lang="he-IL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030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The Only REAL Validated Virus Protection</a:t>
            </a:r>
          </a:p>
        </p:txBody>
      </p:sp>
      <p:pic>
        <p:nvPicPr>
          <p:cNvPr id="13315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4" y="3406701"/>
            <a:ext cx="1955800" cy="162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718" y="6000755"/>
            <a:ext cx="46736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0" y="2273755"/>
            <a:ext cx="4203700" cy="39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672000" y="5303195"/>
            <a:ext cx="1092459" cy="1054925"/>
            <a:chOff x="4098" y="2735"/>
            <a:chExt cx="1237" cy="1321"/>
          </a:xfrm>
        </p:grpSpPr>
        <p:pic>
          <p:nvPicPr>
            <p:cNvPr id="270347" name="Picture 11" descr="T4bits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8" y="2735"/>
              <a:ext cx="1237" cy="963"/>
            </a:xfrm>
            <a:prstGeom prst="rect">
              <a:avLst/>
            </a:prstGeom>
            <a:noFill/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</p:pic>
        <p:sp>
          <p:nvSpPr>
            <p:cNvPr id="13321" name="Rectangle 12"/>
            <p:cNvSpPr>
              <a:spLocks noChangeArrowheads="1"/>
            </p:cNvSpPr>
            <p:nvPr/>
          </p:nvSpPr>
          <p:spPr bwMode="auto">
            <a:xfrm>
              <a:off x="4133" y="3728"/>
              <a:ext cx="1166" cy="32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buFont typeface="Wingdings" pitchFamily="2" charset="2"/>
                <a:buNone/>
              </a:pPr>
              <a:r>
                <a:rPr lang="en-US" sz="1100" b="1" dirty="0"/>
                <a:t>RNA viruses</a:t>
              </a:r>
            </a:p>
          </p:txBody>
        </p:sp>
      </p:grpSp>
      <p:sp>
        <p:nvSpPr>
          <p:cNvPr id="1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734425" y="6553200"/>
            <a:ext cx="381000" cy="228600"/>
          </a:xfrm>
        </p:spPr>
        <p:txBody>
          <a:bodyPr/>
          <a:lstStyle/>
          <a:p>
            <a:pPr>
              <a:defRPr/>
            </a:pPr>
            <a:fld id="{3D9F4A3A-5CDF-499B-94A4-66D9F63EC7A5}" type="slidenum">
              <a:rPr lang="he-IL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270043" y="921317"/>
            <a:ext cx="8574881" cy="2085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320" tIns="48660" rIns="97320" bIns="4866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15699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15699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cs typeface="Calibri" pitchFamily="34" charset="0"/>
              </a:defRPr>
            </a:lvl2pPr>
            <a:lvl3pPr marL="1143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15699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Calibri" pitchFamily="34" charset="0"/>
              </a:defRPr>
            </a:lvl3pPr>
            <a:lvl4pPr marL="1600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15699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  <a:cs typeface="Calibri" pitchFamily="34" charset="0"/>
              </a:defRPr>
            </a:lvl4pPr>
            <a:lvl5pPr marL="20574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15699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  <a:cs typeface="Calibri" pitchFamily="34" charset="0"/>
              </a:defRPr>
            </a:lvl5pPr>
            <a:lvl6pPr marL="25146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15699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  <a:cs typeface="Calibri" pitchFamily="34" charset="0"/>
              </a:defRPr>
            </a:lvl6pPr>
            <a:lvl7pPr marL="29718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15699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  <a:cs typeface="Calibri" pitchFamily="34" charset="0"/>
              </a:defRPr>
            </a:lvl7pPr>
            <a:lvl8pPr marL="3429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15699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  <a:cs typeface="Calibri" pitchFamily="34" charset="0"/>
              </a:defRPr>
            </a:lvl8pPr>
            <a:lvl9pPr marL="3886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15699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  <a:cs typeface="Calibri" pitchFamily="34" charset="0"/>
              </a:defRPr>
            </a:lvl9pPr>
          </a:lstStyle>
          <a:p>
            <a:pPr>
              <a:buFontTx/>
              <a:buChar char="•"/>
            </a:pPr>
            <a:r>
              <a:rPr lang="en-US" dirty="0" smtClean="0"/>
              <a:t>Atlantium </a:t>
            </a:r>
            <a:r>
              <a:rPr lang="en-US" dirty="0"/>
              <a:t>is the only UV company that validated its system against viruses with live </a:t>
            </a:r>
            <a:r>
              <a:rPr lang="en-US" dirty="0" smtClean="0"/>
              <a:t>Adenovirus</a:t>
            </a:r>
            <a:endParaRPr lang="en-US" dirty="0"/>
          </a:p>
          <a:p>
            <a:pPr>
              <a:buFontTx/>
              <a:buChar char="•"/>
            </a:pPr>
            <a:r>
              <a:rPr lang="en-US" dirty="0" smtClean="0"/>
              <a:t>4 </a:t>
            </a:r>
            <a:r>
              <a:rPr lang="en-US" dirty="0"/>
              <a:t>Log Adenovirus disinfection can be achieved now </a:t>
            </a:r>
          </a:p>
          <a:p>
            <a:pPr>
              <a:buFontTx/>
              <a:buChar char="•"/>
            </a:pPr>
            <a:r>
              <a:rPr lang="en-US" dirty="0" smtClean="0"/>
              <a:t>MP </a:t>
            </a:r>
            <a:r>
              <a:rPr lang="en-US" dirty="0"/>
              <a:t>are more efficient </a:t>
            </a:r>
            <a:r>
              <a:rPr lang="en-US" dirty="0" smtClean="0"/>
              <a:t>than </a:t>
            </a:r>
            <a:r>
              <a:rPr lang="en-US" dirty="0"/>
              <a:t>LP   </a:t>
            </a:r>
            <a:r>
              <a:rPr lang="en-US" dirty="0" smtClean="0"/>
              <a:t>-</a:t>
            </a:r>
            <a:br>
              <a:rPr lang="en-US" dirty="0" smtClean="0"/>
            </a:br>
            <a:r>
              <a:rPr lang="en-US" dirty="0" smtClean="0"/>
              <a:t>lower dose 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32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Company Profile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Clr>
                <a:srgbClr val="1B46A5"/>
              </a:buClr>
              <a:defRPr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Headquarters in Israel – home to renowned innovations in both high-tech and water technologies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None/>
              <a:defRPr/>
            </a:pPr>
            <a:endParaRPr lang="en-US" sz="900" dirty="0" smtClean="0">
              <a:solidFill>
                <a:schemeClr val="tx2">
                  <a:lumMod val="75000"/>
                </a:schemeClr>
              </a:solidFill>
            </a:endParaRPr>
          </a:p>
          <a:p>
            <a:pPr lvl="1" eaLnBrk="1" hangingPunct="1">
              <a:buClr>
                <a:srgbClr val="274589"/>
              </a:buClr>
              <a:defRPr/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USA Office – dedicated sales force for Municipal market and for F&amp;B market </a:t>
            </a:r>
          </a:p>
          <a:p>
            <a:pPr lvl="1" eaLnBrk="1" hangingPunct="1">
              <a:buClr>
                <a:srgbClr val="274589"/>
              </a:buClr>
              <a:defRPr/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West Europe Office – Located in France  </a:t>
            </a:r>
          </a:p>
          <a:p>
            <a:pPr lvl="1" eaLnBrk="1" hangingPunct="1">
              <a:buClr>
                <a:srgbClr val="274589"/>
              </a:buClr>
              <a:defRPr/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Latin America (Argentina, Brazil, &amp; Chile) </a:t>
            </a:r>
          </a:p>
          <a:p>
            <a:pPr lvl="1" eaLnBrk="1" hangingPunct="1">
              <a:buClr>
                <a:schemeClr val="tx1"/>
              </a:buClr>
              <a:defRPr/>
            </a:pPr>
            <a:endParaRPr lang="en-US" sz="1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eaLnBrk="1" hangingPunct="1">
              <a:buClr>
                <a:srgbClr val="1D4AAF"/>
              </a:buClr>
              <a:defRPr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IP- Comprehensive intellectual property portfolio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q"/>
              <a:defRPr/>
            </a:pPr>
            <a:endParaRPr lang="en-US" sz="700" dirty="0" smtClean="0">
              <a:solidFill>
                <a:schemeClr val="tx2">
                  <a:lumMod val="75000"/>
                </a:schemeClr>
              </a:solidFill>
            </a:endParaRPr>
          </a:p>
          <a:p>
            <a:pPr eaLnBrk="1" hangingPunct="1">
              <a:defRPr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Major shareholders – 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Challenger Ltd.</a:t>
            </a:r>
          </a:p>
          <a:p>
            <a:pPr lvl="1" eaLnBrk="1" hangingPunct="1">
              <a:defRPr/>
            </a:pP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Elron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Electronic Industries Ltd.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q"/>
              <a:defRPr/>
            </a:pPr>
            <a:endParaRPr lang="en-US" sz="900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buClr>
                <a:srgbClr val="1B469D"/>
              </a:buClr>
              <a:defRPr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Field-proven technology</a:t>
            </a:r>
            <a:endParaRPr lang="en-US" sz="4000" dirty="0" smtClean="0">
              <a:solidFill>
                <a:schemeClr val="tx2">
                  <a:lumMod val="75000"/>
                </a:schemeClr>
              </a:solidFill>
            </a:endParaRPr>
          </a:p>
          <a:p>
            <a:pPr eaLnBrk="1" hangingPunct="1">
              <a:defRPr/>
            </a:pPr>
            <a:endParaRPr lang="en-US" dirty="0" smtClean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734425" y="6553200"/>
            <a:ext cx="381000" cy="228600"/>
          </a:xfrm>
        </p:spPr>
        <p:txBody>
          <a:bodyPr/>
          <a:lstStyle/>
          <a:p>
            <a:pPr>
              <a:defRPr/>
            </a:pPr>
            <a:fld id="{BCB80C10-FE87-486A-82F9-B3BB1BBEBF88}" type="slidenum">
              <a:rPr lang="he-IL" smtClean="0"/>
              <a:pPr>
                <a:defRPr/>
              </a:pPr>
              <a:t>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5762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 pressure (LP)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Medium Pressure (MP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9F4A3A-5CDF-499B-94A4-66D9F63EC7A5}" type="slidenum">
              <a:rPr lang="he-IL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7" name="Text Box 54"/>
          <p:cNvSpPr txBox="1">
            <a:spLocks noChangeArrowheads="1"/>
          </p:cNvSpPr>
          <p:nvPr/>
        </p:nvSpPr>
        <p:spPr bwMode="auto">
          <a:xfrm>
            <a:off x="4698158" y="1105846"/>
            <a:ext cx="4080937" cy="1944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7320" tIns="48660" rIns="97320" bIns="48660">
            <a:spAutoFit/>
          </a:bodyPr>
          <a:lstStyle/>
          <a:p>
            <a:r>
              <a:rPr lang="en-US" sz="2000" b="1" dirty="0">
                <a:latin typeface="+mn-lt"/>
                <a:cs typeface="+mn-cs"/>
              </a:rPr>
              <a:t>Medium pressure UV </a:t>
            </a:r>
            <a:r>
              <a:rPr lang="en-US" sz="2000" b="1" dirty="0" smtClean="0">
                <a:latin typeface="+mn-lt"/>
                <a:cs typeface="+mn-cs"/>
              </a:rPr>
              <a:t>advantages </a:t>
            </a:r>
            <a:endParaRPr lang="en-US" sz="2000" b="1" dirty="0">
              <a:latin typeface="+mn-lt"/>
              <a:cs typeface="+mn-cs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>
                <a:latin typeface="+mn-lt"/>
                <a:cs typeface="+mn-cs"/>
              </a:rPr>
              <a:t> Broader wave length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>
                <a:latin typeface="+mn-lt"/>
                <a:cs typeface="+mn-cs"/>
              </a:rPr>
              <a:t> Higher output per lamp (less lamps)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>
                <a:latin typeface="+mn-lt"/>
                <a:cs typeface="+mn-cs"/>
              </a:rPr>
              <a:t> Not sensitive to water temperature 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>
                <a:latin typeface="+mn-lt"/>
                <a:cs typeface="+mn-cs"/>
              </a:rPr>
              <a:t> No repair effect of the microbes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>
                <a:latin typeface="+mn-lt"/>
                <a:cs typeface="+mn-cs"/>
              </a:rPr>
              <a:t> Variable output (LP is ON/OFF)</a:t>
            </a:r>
          </a:p>
        </p:txBody>
      </p:sp>
      <p:sp>
        <p:nvSpPr>
          <p:cNvPr id="8" name="Text Box 49"/>
          <p:cNvSpPr txBox="1">
            <a:spLocks noChangeArrowheads="1"/>
          </p:cNvSpPr>
          <p:nvPr/>
        </p:nvSpPr>
        <p:spPr bwMode="auto">
          <a:xfrm>
            <a:off x="529723" y="3005274"/>
            <a:ext cx="3352800" cy="2308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b="1" dirty="0">
                <a:solidFill>
                  <a:schemeClr val="accent4"/>
                </a:solidFill>
                <a:latin typeface="+mn-lt"/>
                <a:cs typeface="+mn-cs"/>
              </a:rPr>
              <a:t>Atlantium’s 10cm High intensity MP lamp</a:t>
            </a:r>
          </a:p>
        </p:txBody>
      </p:sp>
      <p:sp>
        <p:nvSpPr>
          <p:cNvPr id="9" name="Rectangle 8"/>
          <p:cNvSpPr/>
          <p:nvPr/>
        </p:nvSpPr>
        <p:spPr>
          <a:xfrm>
            <a:off x="83820" y="522462"/>
            <a:ext cx="9974580" cy="375269"/>
          </a:xfrm>
          <a:prstGeom prst="rect">
            <a:avLst/>
          </a:prstGeom>
        </p:spPr>
        <p:txBody>
          <a:bodyPr wrap="square" lIns="97320" tIns="48660" rIns="97320" bIns="48660">
            <a:spAutoFit/>
          </a:bodyPr>
          <a:lstStyle/>
          <a:p>
            <a:r>
              <a:rPr lang="en-US" b="1" u="sng" dirty="0">
                <a:latin typeface="+mn-lt"/>
              </a:rPr>
              <a:t>Many</a:t>
            </a:r>
            <a:r>
              <a:rPr lang="en-US" b="1" dirty="0">
                <a:latin typeface="+mn-lt"/>
              </a:rPr>
              <a:t> long low intensity LP lamps Vs. </a:t>
            </a:r>
            <a:r>
              <a:rPr lang="en-US" b="1" u="sng" dirty="0">
                <a:latin typeface="+mn-lt"/>
              </a:rPr>
              <a:t>Fewer</a:t>
            </a:r>
            <a:r>
              <a:rPr lang="en-US" b="1" dirty="0">
                <a:latin typeface="+mn-lt"/>
              </a:rPr>
              <a:t> Atlantium short high intensity MP lamp</a:t>
            </a:r>
          </a:p>
        </p:txBody>
      </p:sp>
      <p:sp>
        <p:nvSpPr>
          <p:cNvPr id="27" name="Text Box 42"/>
          <p:cNvSpPr txBox="1">
            <a:spLocks noChangeArrowheads="1"/>
          </p:cNvSpPr>
          <p:nvPr/>
        </p:nvSpPr>
        <p:spPr bwMode="auto">
          <a:xfrm>
            <a:off x="529723" y="5717862"/>
            <a:ext cx="2572321" cy="230832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00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b="1" dirty="0">
                <a:solidFill>
                  <a:schemeClr val="accent4"/>
                </a:solidFill>
              </a:rPr>
              <a:t>Long LP Lamps LPHO ; 1.5W/cm</a:t>
            </a: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23" y="2237296"/>
            <a:ext cx="1539276" cy="767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9" name="Group 28"/>
          <p:cNvGrpSpPr/>
          <p:nvPr/>
        </p:nvGrpSpPr>
        <p:grpSpPr>
          <a:xfrm>
            <a:off x="528814" y="3561178"/>
            <a:ext cx="8183358" cy="2156684"/>
            <a:chOff x="252165" y="2220279"/>
            <a:chExt cx="7211529" cy="2154689"/>
          </a:xfrm>
        </p:grpSpPr>
        <p:pic>
          <p:nvPicPr>
            <p:cNvPr id="30" name="Picture 8" descr="http://www.made-in-china.com/image/2f0j00fMQaEhtJvVcsM/Amalgam-UV-Lamp.jpg"/>
            <p:cNvPicPr>
              <a:picLocks noChangeAspect="1" noChangeArrowheads="1"/>
            </p:cNvPicPr>
            <p:nvPr/>
          </p:nvPicPr>
          <p:blipFill>
            <a:blip r:embed="rId3" r:link="rId4" cstate="print"/>
            <a:srcRect t="46666" b="41335"/>
            <a:stretch>
              <a:fillRect/>
            </a:stretch>
          </p:blipFill>
          <p:spPr bwMode="auto">
            <a:xfrm>
              <a:off x="252966" y="2220279"/>
              <a:ext cx="7210728" cy="151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9" descr="http://www.made-in-china.com/image/2f0j00fMQaEhtJvVcsM/Amalgam-UV-Lamp.jpg"/>
            <p:cNvPicPr>
              <a:picLocks noChangeAspect="1" noChangeArrowheads="1"/>
            </p:cNvPicPr>
            <p:nvPr/>
          </p:nvPicPr>
          <p:blipFill>
            <a:blip r:embed="rId3" r:link="rId4" cstate="print"/>
            <a:srcRect t="46666" b="41335"/>
            <a:stretch>
              <a:fillRect/>
            </a:stretch>
          </p:blipFill>
          <p:spPr bwMode="auto">
            <a:xfrm>
              <a:off x="252966" y="2353431"/>
              <a:ext cx="7209927" cy="151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11" descr="http://www.made-in-china.com/image/2f0j00fMQaEhtJvVcsM/Amalgam-UV-Lamp.jpg"/>
            <p:cNvPicPr>
              <a:picLocks noChangeAspect="1" noChangeArrowheads="1"/>
            </p:cNvPicPr>
            <p:nvPr/>
          </p:nvPicPr>
          <p:blipFill>
            <a:blip r:embed="rId3" r:link="rId4" cstate="print"/>
            <a:srcRect t="46666" b="41335"/>
            <a:stretch>
              <a:fillRect/>
            </a:stretch>
          </p:blipFill>
          <p:spPr bwMode="auto">
            <a:xfrm>
              <a:off x="252966" y="2486396"/>
              <a:ext cx="7210728" cy="151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Picture 12" descr="http://www.made-in-china.com/image/2f0j00fMQaEhtJvVcsM/Amalgam-UV-Lamp.jpg"/>
            <p:cNvPicPr>
              <a:picLocks noChangeAspect="1" noChangeArrowheads="1"/>
            </p:cNvPicPr>
            <p:nvPr/>
          </p:nvPicPr>
          <p:blipFill>
            <a:blip r:embed="rId3" r:link="rId4" cstate="print"/>
            <a:srcRect t="46666" b="41335"/>
            <a:stretch>
              <a:fillRect/>
            </a:stretch>
          </p:blipFill>
          <p:spPr bwMode="auto">
            <a:xfrm>
              <a:off x="252966" y="2619735"/>
              <a:ext cx="7210728" cy="151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Picture 15" descr="http://www.made-in-china.com/image/2f0j00fMQaEhtJvVcsM/Amalgam-UV-Lamp.jpg"/>
            <p:cNvPicPr>
              <a:picLocks noChangeAspect="1" noChangeArrowheads="1"/>
            </p:cNvPicPr>
            <p:nvPr/>
          </p:nvPicPr>
          <p:blipFill>
            <a:blip r:embed="rId3" r:link="rId4" cstate="print"/>
            <a:srcRect t="46666" b="41335"/>
            <a:stretch>
              <a:fillRect/>
            </a:stretch>
          </p:blipFill>
          <p:spPr bwMode="auto">
            <a:xfrm>
              <a:off x="252966" y="2746261"/>
              <a:ext cx="7210728" cy="151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Picture 16" descr="http://www.made-in-china.com/image/2f0j00fMQaEhtJvVcsM/Amalgam-UV-Lamp.jpg"/>
            <p:cNvPicPr>
              <a:picLocks noChangeAspect="1" noChangeArrowheads="1"/>
            </p:cNvPicPr>
            <p:nvPr/>
          </p:nvPicPr>
          <p:blipFill>
            <a:blip r:embed="rId3" r:link="rId4" cstate="print"/>
            <a:srcRect t="46666" b="41335"/>
            <a:stretch>
              <a:fillRect/>
            </a:stretch>
          </p:blipFill>
          <p:spPr bwMode="auto">
            <a:xfrm>
              <a:off x="252966" y="2879600"/>
              <a:ext cx="7210728" cy="151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18" descr="http://www.made-in-china.com/image/2f0j00fMQaEhtJvVcsM/Amalgam-UV-Lamp.jpg"/>
            <p:cNvPicPr>
              <a:picLocks noChangeAspect="1" noChangeArrowheads="1"/>
            </p:cNvPicPr>
            <p:nvPr/>
          </p:nvPicPr>
          <p:blipFill>
            <a:blip r:embed="rId3" r:link="rId4" cstate="print"/>
            <a:srcRect t="46666" b="41335"/>
            <a:stretch>
              <a:fillRect/>
            </a:stretch>
          </p:blipFill>
          <p:spPr bwMode="auto">
            <a:xfrm>
              <a:off x="252966" y="3012378"/>
              <a:ext cx="7210728" cy="151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Picture 19" descr="http://www.made-in-china.com/image/2f0j00fMQaEhtJvVcsM/Amalgam-UV-Lamp.jpg"/>
            <p:cNvPicPr>
              <a:picLocks noChangeAspect="1" noChangeArrowheads="1"/>
            </p:cNvPicPr>
            <p:nvPr/>
          </p:nvPicPr>
          <p:blipFill>
            <a:blip r:embed="rId3" r:link="rId4" cstate="print"/>
            <a:srcRect t="46666" b="41335"/>
            <a:stretch>
              <a:fillRect/>
            </a:stretch>
          </p:blipFill>
          <p:spPr bwMode="auto">
            <a:xfrm>
              <a:off x="252966" y="3145717"/>
              <a:ext cx="7210728" cy="151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" name="Picture 22" descr="http://www.made-in-china.com/image/2f0j00fMQaEhtJvVcsM/Amalgam-UV-Lamp.jpg"/>
            <p:cNvPicPr>
              <a:picLocks noChangeAspect="1" noChangeArrowheads="1"/>
            </p:cNvPicPr>
            <p:nvPr/>
          </p:nvPicPr>
          <p:blipFill>
            <a:blip r:embed="rId3" r:link="rId4" cstate="print"/>
            <a:srcRect t="46666" b="41335"/>
            <a:stretch>
              <a:fillRect/>
            </a:stretch>
          </p:blipFill>
          <p:spPr bwMode="auto">
            <a:xfrm>
              <a:off x="252966" y="3275744"/>
              <a:ext cx="7210728" cy="151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23" descr="http://www.made-in-china.com/image/2f0j00fMQaEhtJvVcsM/Amalgam-UV-Lamp.jpg"/>
            <p:cNvPicPr>
              <a:picLocks noChangeAspect="1" noChangeArrowheads="1"/>
            </p:cNvPicPr>
            <p:nvPr/>
          </p:nvPicPr>
          <p:blipFill>
            <a:blip r:embed="rId3" r:link="rId4" cstate="print"/>
            <a:srcRect t="46666" b="41335"/>
            <a:stretch>
              <a:fillRect/>
            </a:stretch>
          </p:blipFill>
          <p:spPr bwMode="auto">
            <a:xfrm>
              <a:off x="252966" y="3409083"/>
              <a:ext cx="7210728" cy="151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" name="Picture 25" descr="http://www.made-in-china.com/image/2f0j00fMQaEhtJvVcsM/Amalgam-UV-Lamp.jpg"/>
            <p:cNvPicPr>
              <a:picLocks noChangeAspect="1" noChangeArrowheads="1"/>
            </p:cNvPicPr>
            <p:nvPr/>
          </p:nvPicPr>
          <p:blipFill>
            <a:blip r:embed="rId3" r:link="rId4" cstate="print"/>
            <a:srcRect t="46666" b="41335"/>
            <a:stretch>
              <a:fillRect/>
            </a:stretch>
          </p:blipFill>
          <p:spPr bwMode="auto">
            <a:xfrm>
              <a:off x="252966" y="3541861"/>
              <a:ext cx="7210728" cy="151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" name="Picture 26" descr="http://www.made-in-china.com/image/2f0j00fMQaEhtJvVcsM/Amalgam-UV-Lamp.jpg"/>
            <p:cNvPicPr>
              <a:picLocks noChangeAspect="1" noChangeArrowheads="1"/>
            </p:cNvPicPr>
            <p:nvPr/>
          </p:nvPicPr>
          <p:blipFill>
            <a:blip r:embed="rId3" r:link="rId4" cstate="print"/>
            <a:srcRect t="46666" b="41335"/>
            <a:stretch>
              <a:fillRect/>
            </a:stretch>
          </p:blipFill>
          <p:spPr bwMode="auto">
            <a:xfrm>
              <a:off x="252966" y="3675200"/>
              <a:ext cx="7210728" cy="151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" name="Picture 29" descr="http://www.made-in-china.com/image/2f0j00fMQaEhtJvVcsM/Amalgam-UV-Lamp.jpg"/>
            <p:cNvPicPr>
              <a:picLocks noChangeAspect="1" noChangeArrowheads="1"/>
            </p:cNvPicPr>
            <p:nvPr/>
          </p:nvPicPr>
          <p:blipFill>
            <a:blip r:embed="rId3" r:link="rId4" cstate="print"/>
            <a:srcRect t="46666" b="41335"/>
            <a:stretch>
              <a:fillRect/>
            </a:stretch>
          </p:blipFill>
          <p:spPr bwMode="auto">
            <a:xfrm>
              <a:off x="252165" y="3823606"/>
              <a:ext cx="7210728" cy="1518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" name="Picture 30" descr="http://www.made-in-china.com/image/2f0j00fMQaEhtJvVcsM/Amalgam-UV-Lamp.jpg"/>
            <p:cNvPicPr>
              <a:picLocks noChangeAspect="1" noChangeArrowheads="1"/>
            </p:cNvPicPr>
            <p:nvPr/>
          </p:nvPicPr>
          <p:blipFill>
            <a:blip r:embed="rId3" r:link="rId4" cstate="print"/>
            <a:srcRect t="46666" b="41335"/>
            <a:stretch>
              <a:fillRect/>
            </a:stretch>
          </p:blipFill>
          <p:spPr bwMode="auto">
            <a:xfrm>
              <a:off x="252165" y="3957042"/>
              <a:ext cx="7210728" cy="1518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32" descr="http://www.made-in-china.com/image/2f0j00fMQaEhtJvVcsM/Amalgam-UV-Lamp.jpg"/>
            <p:cNvPicPr>
              <a:picLocks noChangeAspect="1" noChangeArrowheads="1"/>
            </p:cNvPicPr>
            <p:nvPr/>
          </p:nvPicPr>
          <p:blipFill>
            <a:blip r:embed="rId3" r:link="rId4" cstate="print"/>
            <a:srcRect t="46666" b="41335"/>
            <a:stretch>
              <a:fillRect/>
            </a:stretch>
          </p:blipFill>
          <p:spPr bwMode="auto">
            <a:xfrm>
              <a:off x="252165" y="4089542"/>
              <a:ext cx="7210728" cy="1518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33" descr="http://www.made-in-china.com/image/2f0j00fMQaEhtJvVcsM/Amalgam-UV-Lamp.jpg"/>
            <p:cNvPicPr>
              <a:picLocks noChangeAspect="1" noChangeArrowheads="1"/>
            </p:cNvPicPr>
            <p:nvPr/>
          </p:nvPicPr>
          <p:blipFill>
            <a:blip r:embed="rId3" r:link="rId4" cstate="print"/>
            <a:srcRect t="46666" b="41335"/>
            <a:stretch>
              <a:fillRect/>
            </a:stretch>
          </p:blipFill>
          <p:spPr bwMode="auto">
            <a:xfrm>
              <a:off x="252165" y="4223166"/>
              <a:ext cx="7210728" cy="1518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07595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743075" y="95251"/>
            <a:ext cx="6324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LP Not Effective in Cold Water </a:t>
            </a:r>
          </a:p>
        </p:txBody>
      </p:sp>
      <p:pic>
        <p:nvPicPr>
          <p:cNvPr id="562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54" y="1117600"/>
            <a:ext cx="8638046" cy="4567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816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 bwMode="auto">
          <a:xfrm>
            <a:off x="1743075" y="85725"/>
            <a:ext cx="6324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dirty="0"/>
              <a:t>RZ-series – Short &amp; Robust Lamp Tubes</a:t>
            </a:r>
          </a:p>
        </p:txBody>
      </p:sp>
      <p:sp>
        <p:nvSpPr>
          <p:cNvPr id="20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4D2C4-B10E-45C0-9F92-3E280499BBB7}" type="slidenum">
              <a:rPr lang="he-IL"/>
              <a:pPr/>
              <a:t>22</a:t>
            </a:fld>
            <a:endParaRPr lang="en-US"/>
          </a:p>
        </p:txBody>
      </p:sp>
      <p:pic>
        <p:nvPicPr>
          <p:cNvPr id="107008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"/>
          <a:stretch>
            <a:fillRect/>
          </a:stretch>
        </p:blipFill>
        <p:spPr bwMode="auto">
          <a:xfrm>
            <a:off x="2" y="922337"/>
            <a:ext cx="7051675" cy="561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0085" name="AutoShape 4"/>
          <p:cNvSpPr>
            <a:spLocks/>
          </p:cNvSpPr>
          <p:nvPr/>
        </p:nvSpPr>
        <p:spPr bwMode="auto">
          <a:xfrm>
            <a:off x="103904" y="3200400"/>
            <a:ext cx="2169396" cy="342902"/>
          </a:xfrm>
          <a:prstGeom prst="borderCallout2">
            <a:avLst>
              <a:gd name="adj1" fmla="val 26278"/>
              <a:gd name="adj2" fmla="val 104319"/>
              <a:gd name="adj3" fmla="val 26278"/>
              <a:gd name="adj4" fmla="val 110123"/>
              <a:gd name="adj5" fmla="val 177381"/>
              <a:gd name="adj6" fmla="val 113588"/>
            </a:avLst>
          </a:prstGeom>
          <a:solidFill>
            <a:srgbClr val="FFFFFF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lIns="91430" tIns="45716" rIns="91430" bIns="45716" anchor="ctr"/>
          <a:lstStyle/>
          <a:p>
            <a:pPr algn="ctr"/>
            <a:r>
              <a:rPr lang="en-US" sz="1600" dirty="0" smtClean="0"/>
              <a:t>Commonly-used tube</a:t>
            </a:r>
            <a:endParaRPr lang="en-US" sz="1600" dirty="0"/>
          </a:p>
        </p:txBody>
      </p:sp>
      <p:sp>
        <p:nvSpPr>
          <p:cNvPr id="1070086" name="AutoShape 5"/>
          <p:cNvSpPr>
            <a:spLocks/>
          </p:cNvSpPr>
          <p:nvPr/>
        </p:nvSpPr>
        <p:spPr bwMode="auto">
          <a:xfrm>
            <a:off x="4867279" y="2435326"/>
            <a:ext cx="2371722" cy="337064"/>
          </a:xfrm>
          <a:prstGeom prst="borderCallout2">
            <a:avLst>
              <a:gd name="adj1" fmla="val 21949"/>
              <a:gd name="adj2" fmla="val -3069"/>
              <a:gd name="adj3" fmla="val 21949"/>
              <a:gd name="adj4" fmla="val -14139"/>
              <a:gd name="adj5" fmla="val 304880"/>
              <a:gd name="adj6" fmla="val -25079"/>
            </a:avLst>
          </a:prstGeom>
          <a:solidFill>
            <a:srgbClr val="FFFFFF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1600" dirty="0" smtClean="0"/>
              <a:t>Atlantium RZ-series tube</a:t>
            </a:r>
            <a:endParaRPr lang="en-US" sz="1600" dirty="0"/>
          </a:p>
        </p:txBody>
      </p:sp>
      <p:pic>
        <p:nvPicPr>
          <p:cNvPr id="1070087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213" y="925513"/>
            <a:ext cx="1319212" cy="562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0088" name="Picture 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9" y="5881689"/>
            <a:ext cx="4298950" cy="64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68266" y="922340"/>
            <a:ext cx="2459037" cy="1844675"/>
            <a:chOff x="3705" y="8625"/>
            <a:chExt cx="7245" cy="5850"/>
          </a:xfrm>
        </p:grpSpPr>
        <p:pic>
          <p:nvPicPr>
            <p:cNvPr id="1070090" name="Picture 10" descr="quartz tube-flow pressure-stress 2mm thick 1000mm lo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0" y="8730"/>
              <a:ext cx="1774" cy="56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70091" name="Picture 11" descr="quartz tube-flow pressure-stress 2mm thick 1000mm lon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" y="8730"/>
              <a:ext cx="4860" cy="5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70092" name="Text Box 12"/>
            <p:cNvSpPr txBox="1">
              <a:spLocks noChangeArrowheads="1"/>
            </p:cNvSpPr>
            <p:nvPr/>
          </p:nvSpPr>
          <p:spPr bwMode="auto">
            <a:xfrm>
              <a:off x="5010" y="10261"/>
              <a:ext cx="1043" cy="78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45720" tIns="0" rIns="45720" bIns="0">
              <a:spAutoFit/>
            </a:bodyPr>
            <a:lstStyle/>
            <a:p>
              <a:pPr algn="ctr"/>
              <a:r>
                <a:rPr lang="en-US" sz="800" b="1" noProof="1">
                  <a:latin typeface="Times New Roman" pitchFamily="18" charset="0"/>
                </a:rPr>
                <a:t>Max: 18</a:t>
              </a:r>
              <a:endParaRPr lang="en-US" sz="1200" dirty="0"/>
            </a:p>
          </p:txBody>
        </p:sp>
        <p:sp>
          <p:nvSpPr>
            <p:cNvPr id="1070093" name="AutoShape 13"/>
            <p:cNvSpPr>
              <a:spLocks noChangeArrowheads="1"/>
            </p:cNvSpPr>
            <p:nvPr/>
          </p:nvSpPr>
          <p:spPr bwMode="auto">
            <a:xfrm>
              <a:off x="4110" y="8910"/>
              <a:ext cx="2220" cy="510"/>
            </a:xfrm>
            <a:prstGeom prst="wedgeRoundRectCallout">
              <a:avLst>
                <a:gd name="adj1" fmla="val 114819"/>
                <a:gd name="adj2" fmla="val 152352"/>
                <a:gd name="adj3" fmla="val 16667"/>
              </a:avLst>
            </a:prstGeom>
            <a:solidFill>
              <a:srgbClr val="FFFF99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tIns="0" bIns="0"/>
            <a:lstStyle/>
            <a:p>
              <a:pPr algn="ctr"/>
              <a:r>
                <a:rPr lang="en-US" sz="700" b="1" dirty="0">
                  <a:latin typeface="Times New Roman" pitchFamily="18" charset="0"/>
                </a:rPr>
                <a:t>Conventional</a:t>
              </a:r>
              <a:endParaRPr lang="en-US" sz="1000" dirty="0"/>
            </a:p>
          </p:txBody>
        </p:sp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6540" y="11550"/>
              <a:ext cx="2160" cy="2220"/>
              <a:chOff x="6345" y="11130"/>
              <a:chExt cx="2160" cy="2220"/>
            </a:xfrm>
          </p:grpSpPr>
          <p:pic>
            <p:nvPicPr>
              <p:cNvPr id="1070095" name="Picture 15" descr="quartz tube-flow pressure-stress 5mm thick 165mm long"/>
              <p:cNvPicPr>
                <a:picLocks noChangeAspect="1" noChangeArrowheads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40" y="11887"/>
                <a:ext cx="1065" cy="9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70096" name="Picture 16" descr="quartz tube-flow pressure-stress 5mm thick 165mm long"/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42" y="12925"/>
                <a:ext cx="1113" cy="2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70097" name="AutoShape 17"/>
              <p:cNvSpPr>
                <a:spLocks noChangeArrowheads="1"/>
              </p:cNvSpPr>
              <p:nvPr/>
            </p:nvSpPr>
            <p:spPr bwMode="auto">
              <a:xfrm>
                <a:off x="6525" y="11325"/>
                <a:ext cx="1380" cy="510"/>
              </a:xfrm>
              <a:prstGeom prst="wedgeRoundRectCallout">
                <a:avLst>
                  <a:gd name="adj1" fmla="val 43407"/>
                  <a:gd name="adj2" fmla="val 78824"/>
                  <a:gd name="adj3" fmla="val 16667"/>
                </a:avLst>
              </a:prstGeom>
              <a:solidFill>
                <a:srgbClr val="CCFFFF"/>
              </a:solidFill>
              <a:ln w="1905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r>
                  <a:rPr lang="en-US" sz="700" b="1" dirty="0">
                    <a:latin typeface="Times New Roman" pitchFamily="18" charset="0"/>
                  </a:rPr>
                  <a:t>HOD-RZ</a:t>
                </a:r>
                <a:endParaRPr lang="en-US" sz="1000" dirty="0"/>
              </a:p>
            </p:txBody>
          </p:sp>
          <p:sp>
            <p:nvSpPr>
              <p:cNvPr id="1070098" name="Rectangle 18"/>
              <p:cNvSpPr>
                <a:spLocks noChangeArrowheads="1"/>
              </p:cNvSpPr>
              <p:nvPr/>
            </p:nvSpPr>
            <p:spPr bwMode="auto">
              <a:xfrm>
                <a:off x="6345" y="11130"/>
                <a:ext cx="2160" cy="2220"/>
              </a:xfrm>
              <a:prstGeom prst="rect">
                <a:avLst/>
              </a:prstGeom>
              <a:noFill/>
              <a:ln w="1905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he-IL"/>
              </a:p>
            </p:txBody>
          </p:sp>
        </p:grpSp>
        <p:sp>
          <p:nvSpPr>
            <p:cNvPr id="1070099" name="Rectangle 19"/>
            <p:cNvSpPr>
              <a:spLocks noChangeArrowheads="1"/>
            </p:cNvSpPr>
            <p:nvPr/>
          </p:nvSpPr>
          <p:spPr bwMode="auto">
            <a:xfrm>
              <a:off x="3705" y="8625"/>
              <a:ext cx="7245" cy="5850"/>
            </a:xfrm>
            <a:prstGeom prst="rect">
              <a:avLst/>
            </a:prstGeom>
            <a:noFill/>
            <a:ln w="19050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</p:grpSp>
    </p:spTree>
    <p:extLst>
      <p:ext uri="{BB962C8B-B14F-4D97-AF65-F5344CB8AC3E}">
        <p14:creationId xmlns:p14="http://schemas.microsoft.com/office/powerpoint/2010/main" val="171079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Conventional UV Systems Monitoring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9F4A3A-5CDF-499B-94A4-66D9F63EC7A5}" type="slidenum">
              <a:rPr lang="he-IL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5" name="Picture 6" descr="X-Y_85R_0602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49" y="1826841"/>
            <a:ext cx="3794034" cy="2906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338" y="1843314"/>
            <a:ext cx="4977500" cy="2876475"/>
          </a:xfrm>
          <a:prstGeom prst="rect">
            <a:avLst/>
          </a:prstGeom>
          <a:noFill/>
          <a:ln w="12700" algn="ctr">
            <a:solidFill>
              <a:schemeClr val="bg2"/>
            </a:solidFill>
            <a:miter lim="800000"/>
            <a:headEnd/>
            <a:tailEnd/>
          </a:ln>
          <a:effectLst/>
        </p:spPr>
      </p:pic>
      <p:sp>
        <p:nvSpPr>
          <p:cNvPr id="8" name="Oval 42"/>
          <p:cNvSpPr>
            <a:spLocks noChangeArrowheads="1"/>
          </p:cNvSpPr>
          <p:nvPr/>
        </p:nvSpPr>
        <p:spPr bwMode="auto">
          <a:xfrm>
            <a:off x="1519845" y="2042551"/>
            <a:ext cx="648000" cy="648000"/>
          </a:xfrm>
          <a:prstGeom prst="ellipse">
            <a:avLst/>
          </a:prstGeom>
          <a:solidFill>
            <a:schemeClr val="bg2">
              <a:alpha val="5294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97320" tIns="48660" rIns="97320" bIns="48660" anchor="ctr"/>
          <a:lstStyle/>
          <a:p>
            <a:endParaRPr lang="en-US"/>
          </a:p>
        </p:txBody>
      </p:sp>
      <p:sp>
        <p:nvSpPr>
          <p:cNvPr id="9" name="Oval 42"/>
          <p:cNvSpPr>
            <a:spLocks noChangeArrowheads="1"/>
          </p:cNvSpPr>
          <p:nvPr/>
        </p:nvSpPr>
        <p:spPr bwMode="auto">
          <a:xfrm>
            <a:off x="2537479" y="3458027"/>
            <a:ext cx="648000" cy="648000"/>
          </a:xfrm>
          <a:prstGeom prst="ellipse">
            <a:avLst/>
          </a:prstGeom>
          <a:solidFill>
            <a:schemeClr val="bg2">
              <a:alpha val="5294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97320" tIns="48660" rIns="97320" bIns="48660" anchor="ctr"/>
          <a:lstStyle/>
          <a:p>
            <a:endParaRPr lang="en-US"/>
          </a:p>
        </p:txBody>
      </p:sp>
      <p:sp>
        <p:nvSpPr>
          <p:cNvPr id="10" name="Oval 9"/>
          <p:cNvSpPr/>
          <p:nvPr/>
        </p:nvSpPr>
        <p:spPr bwMode="auto">
          <a:xfrm>
            <a:off x="6922479" y="2542826"/>
            <a:ext cx="604325" cy="48190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320" tIns="48660" rIns="97320" bIns="48660" numCol="1" rtlCol="0" anchor="t" anchorCtr="0" compatLnSpc="1">
            <a:prstTxWarp prst="textNoShape">
              <a:avLst/>
            </a:prstTxWarp>
          </a:bodyPr>
          <a:lstStyle/>
          <a:p>
            <a:pPr defTabSz="973196" eaLnBrk="0" hangingPunct="0"/>
            <a:endParaRPr lang="en-US" sz="1900">
              <a:latin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163237" y="1901420"/>
            <a:ext cx="340140" cy="131428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320" tIns="48660" rIns="97320" bIns="48660" numCol="1" rtlCol="0" anchor="t" anchorCtr="0" compatLnSpc="1">
            <a:prstTxWarp prst="textNoShape">
              <a:avLst/>
            </a:prstTxWarp>
          </a:bodyPr>
          <a:lstStyle/>
          <a:p>
            <a:pPr defTabSz="973196" eaLnBrk="0" hangingPunct="0"/>
            <a:endParaRPr lang="en-US" sz="1900">
              <a:latin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2163237" y="1901198"/>
            <a:ext cx="340140" cy="13142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320" tIns="48660" rIns="97320" bIns="48660" numCol="1" rtlCol="0" anchor="t" anchorCtr="0" compatLnSpc="1">
            <a:prstTxWarp prst="textNoShape">
              <a:avLst/>
            </a:prstTxWarp>
          </a:bodyPr>
          <a:lstStyle/>
          <a:p>
            <a:pPr defTabSz="973196" eaLnBrk="0" hangingPunct="0"/>
            <a:endParaRPr lang="en-US" sz="1900">
              <a:latin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74651" y="819835"/>
            <a:ext cx="79692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19408F"/>
              </a:buClr>
              <a:buFont typeface="Wingdings" pitchFamily="2" charset="2"/>
              <a:buChar char="§"/>
            </a:pPr>
            <a:r>
              <a:rPr lang="en-US" sz="2000" b="1" dirty="0" smtClean="0">
                <a:latin typeface="+mn-lt"/>
              </a:rPr>
              <a:t>Only </a:t>
            </a:r>
            <a:r>
              <a:rPr lang="en-US" sz="2000" b="1" dirty="0">
                <a:latin typeface="+mn-lt"/>
              </a:rPr>
              <a:t>one sensor for entire disinfection </a:t>
            </a:r>
            <a:r>
              <a:rPr lang="en-US" sz="2000" b="1" dirty="0" smtClean="0">
                <a:latin typeface="+mn-lt"/>
              </a:rPr>
              <a:t>chamber</a:t>
            </a:r>
            <a:endParaRPr lang="en-US" sz="2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9271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10" grpId="0" animBg="1"/>
      <p:bldP spid="12" grpId="0" animBg="1"/>
      <p:bldP spid="12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9F4A3A-5CDF-499B-94A4-66D9F63EC7A5}" type="slidenum">
              <a:rPr lang="he-IL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5" name="Picture 2" descr="C:\Users\atlant149\Desktop\watch\RZ104-11 FLANGE ICE023400 [REVֹC]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10" y="718740"/>
            <a:ext cx="8143780" cy="575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1743075" y="85725"/>
            <a:ext cx="6324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rtl="0"/>
            <a:r>
              <a:rPr lang="en-US" sz="2400" b="1" dirty="0">
                <a:solidFill>
                  <a:schemeClr val="bg1"/>
                </a:solidFill>
                <a:latin typeface="Calibri" pitchFamily="34" charset="0"/>
              </a:rPr>
              <a:t>Atlantium - Dual sensors configuration</a:t>
            </a:r>
          </a:p>
        </p:txBody>
      </p:sp>
    </p:spTree>
    <p:extLst>
      <p:ext uri="{BB962C8B-B14F-4D97-AF65-F5344CB8AC3E}">
        <p14:creationId xmlns:p14="http://schemas.microsoft.com/office/powerpoint/2010/main" val="84538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549400" y="1262063"/>
            <a:ext cx="5210175" cy="4476750"/>
            <a:chOff x="976" y="795"/>
            <a:chExt cx="3282" cy="2820"/>
          </a:xfrm>
        </p:grpSpPr>
        <p:pic>
          <p:nvPicPr>
            <p:cNvPr id="4609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76" y="795"/>
              <a:ext cx="3282" cy="28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4600" name="Line 4"/>
            <p:cNvSpPr>
              <a:spLocks noChangeShapeType="1"/>
            </p:cNvSpPr>
            <p:nvPr/>
          </p:nvSpPr>
          <p:spPr bwMode="auto">
            <a:xfrm flipV="1">
              <a:off x="1944" y="2266"/>
              <a:ext cx="648" cy="6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4601" name="Line 5"/>
            <p:cNvSpPr>
              <a:spLocks noChangeShapeType="1"/>
            </p:cNvSpPr>
            <p:nvPr/>
          </p:nvSpPr>
          <p:spPr bwMode="auto">
            <a:xfrm>
              <a:off x="1944" y="2326"/>
              <a:ext cx="0" cy="384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374650" y="5219700"/>
            <a:ext cx="3006725" cy="739775"/>
            <a:chOff x="236" y="3315"/>
            <a:chExt cx="1894" cy="466"/>
          </a:xfrm>
        </p:grpSpPr>
        <p:sp>
          <p:nvSpPr>
            <p:cNvPr id="24594" name="Line 16"/>
            <p:cNvSpPr>
              <a:spLocks noChangeShapeType="1"/>
            </p:cNvSpPr>
            <p:nvPr/>
          </p:nvSpPr>
          <p:spPr bwMode="auto">
            <a:xfrm flipV="1">
              <a:off x="2130" y="3315"/>
              <a:ext cx="0" cy="299"/>
            </a:xfrm>
            <a:prstGeom prst="line">
              <a:avLst/>
            </a:prstGeom>
            <a:noFill/>
            <a:ln w="57150">
              <a:solidFill>
                <a:srgbClr val="33CC33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46090" name="Text Box 19"/>
            <p:cNvSpPr txBox="1">
              <a:spLocks noChangeArrowheads="1"/>
            </p:cNvSpPr>
            <p:nvPr/>
          </p:nvSpPr>
          <p:spPr bwMode="auto">
            <a:xfrm>
              <a:off x="236" y="3448"/>
              <a:ext cx="1720" cy="333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109728" rIns="109728" anchor="ctr"/>
            <a:lstStyle/>
            <a:p>
              <a:pPr algn="l" rtl="0" eaLnBrk="0" hangingPunct="0">
                <a:lnSpc>
                  <a:spcPct val="85000"/>
                </a:lnSpc>
                <a:buClr>
                  <a:srgbClr val="7087A0"/>
                </a:buClr>
                <a:buSzPct val="80000"/>
                <a:buFont typeface="Monotype Sorts" pitchFamily="2" charset="2"/>
                <a:buNone/>
                <a:defRPr/>
              </a:pPr>
              <a:r>
                <a:rPr lang="en-US" sz="1600" b="1" dirty="0">
                  <a:solidFill>
                    <a:schemeClr val="bg2"/>
                  </a:solidFill>
                </a:rPr>
                <a:t>Built-in monitor for water Transmittance (UVT)</a:t>
              </a:r>
            </a:p>
          </p:txBody>
        </p:sp>
        <p:sp>
          <p:nvSpPr>
            <p:cNvPr id="24598" name="Line 20"/>
            <p:cNvSpPr>
              <a:spLocks noChangeShapeType="1"/>
            </p:cNvSpPr>
            <p:nvPr/>
          </p:nvSpPr>
          <p:spPr bwMode="auto">
            <a:xfrm flipV="1">
              <a:off x="1961" y="3604"/>
              <a:ext cx="169" cy="4"/>
            </a:xfrm>
            <a:prstGeom prst="line">
              <a:avLst/>
            </a:prstGeom>
            <a:noFill/>
            <a:ln w="5715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</p:grpSp>
      <p:sp>
        <p:nvSpPr>
          <p:cNvPr id="24580" name="Title 1"/>
          <p:cNvSpPr txBox="1">
            <a:spLocks/>
          </p:cNvSpPr>
          <p:nvPr/>
        </p:nvSpPr>
        <p:spPr bwMode="auto">
          <a:xfrm>
            <a:off x="1743075" y="85725"/>
            <a:ext cx="6324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rtl="0"/>
            <a:r>
              <a:rPr lang="en-US" sz="2400" b="1" dirty="0">
                <a:solidFill>
                  <a:schemeClr val="bg1"/>
                </a:solidFill>
                <a:latin typeface="Calibri" pitchFamily="34" charset="0"/>
              </a:rPr>
              <a:t>Atlantium - Dual sensors configuration</a:t>
            </a:r>
          </a:p>
        </p:txBody>
      </p: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350838" y="2208213"/>
            <a:ext cx="2598737" cy="2178050"/>
            <a:chOff x="221" y="1391"/>
            <a:chExt cx="1637" cy="1372"/>
          </a:xfrm>
        </p:grpSpPr>
        <p:sp>
          <p:nvSpPr>
            <p:cNvPr id="24589" name="Line 12"/>
            <p:cNvSpPr>
              <a:spLocks noChangeShapeType="1"/>
            </p:cNvSpPr>
            <p:nvPr/>
          </p:nvSpPr>
          <p:spPr bwMode="auto">
            <a:xfrm>
              <a:off x="827" y="2754"/>
              <a:ext cx="1031" cy="0"/>
            </a:xfrm>
            <a:prstGeom prst="line">
              <a:avLst/>
            </a:prstGeom>
            <a:noFill/>
            <a:ln w="57150">
              <a:solidFill>
                <a:srgbClr val="33CC33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4590" name="Line 13"/>
            <p:cNvSpPr>
              <a:spLocks noChangeShapeType="1"/>
            </p:cNvSpPr>
            <p:nvPr/>
          </p:nvSpPr>
          <p:spPr bwMode="auto">
            <a:xfrm flipH="1">
              <a:off x="827" y="1768"/>
              <a:ext cx="0" cy="995"/>
            </a:xfrm>
            <a:prstGeom prst="line">
              <a:avLst/>
            </a:prstGeom>
            <a:noFill/>
            <a:ln w="5715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46094" name="Text Box 14"/>
            <p:cNvSpPr txBox="1">
              <a:spLocks noChangeArrowheads="1"/>
            </p:cNvSpPr>
            <p:nvPr/>
          </p:nvSpPr>
          <p:spPr bwMode="auto">
            <a:xfrm>
              <a:off x="221" y="1391"/>
              <a:ext cx="1527" cy="373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109728" rIns="109728" anchor="ctr"/>
            <a:lstStyle/>
            <a:p>
              <a:pPr algn="l" rtl="0" eaLnBrk="0" hangingPunct="0">
                <a:lnSpc>
                  <a:spcPct val="85000"/>
                </a:lnSpc>
                <a:buClr>
                  <a:srgbClr val="7087A0"/>
                </a:buClr>
                <a:buSzPct val="80000"/>
                <a:buFont typeface="Monotype Sorts" pitchFamily="2" charset="2"/>
                <a:buNone/>
                <a:defRPr/>
              </a:pPr>
              <a:r>
                <a:rPr lang="en-US" sz="1600" b="1" dirty="0">
                  <a:solidFill>
                    <a:schemeClr val="bg2"/>
                  </a:solidFill>
                </a:rPr>
                <a:t>Direct measurement of UV lamp efficiency</a:t>
              </a:r>
            </a:p>
          </p:txBody>
        </p:sp>
      </p:grp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374650" y="819150"/>
            <a:ext cx="79692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l" rtl="0" eaLnBrk="0" hangingPunct="0">
              <a:buClr>
                <a:srgbClr val="19408F"/>
              </a:buClr>
              <a:buFont typeface="Wingdings" pitchFamily="2" charset="2"/>
              <a:buChar char="§"/>
            </a:pPr>
            <a:r>
              <a:rPr lang="en-US" sz="2000" b="1">
                <a:latin typeface="Calibri" pitchFamily="34" charset="0"/>
                <a:cs typeface="Calibri" pitchFamily="34" charset="0"/>
              </a:rPr>
              <a:t>Dual sensors configuration provides actual dose measurement</a:t>
            </a:r>
          </a:p>
        </p:txBody>
      </p:sp>
      <p:sp>
        <p:nvSpPr>
          <p:cNvPr id="25" name="Line 16"/>
          <p:cNvSpPr>
            <a:spLocks noChangeShapeType="1"/>
          </p:cNvSpPr>
          <p:nvPr/>
        </p:nvSpPr>
        <p:spPr bwMode="auto">
          <a:xfrm flipV="1">
            <a:off x="4114800" y="5176838"/>
            <a:ext cx="0" cy="1003300"/>
          </a:xfrm>
          <a:prstGeom prst="line">
            <a:avLst/>
          </a:prstGeom>
          <a:noFill/>
          <a:ln w="57150">
            <a:solidFill>
              <a:srgbClr val="33CC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e-IL"/>
          </a:p>
        </p:txBody>
      </p:sp>
      <p:sp>
        <p:nvSpPr>
          <p:cNvPr id="26" name="Text Box 14"/>
          <p:cNvSpPr txBox="1">
            <a:spLocks noChangeArrowheads="1"/>
          </p:cNvSpPr>
          <p:nvPr/>
        </p:nvSpPr>
        <p:spPr bwMode="auto">
          <a:xfrm>
            <a:off x="2949576" y="6265863"/>
            <a:ext cx="2424113" cy="59213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09728" rIns="109728" anchor="ctr"/>
          <a:lstStyle/>
          <a:p>
            <a:pPr algn="ctr" rtl="0" eaLnBrk="0" hangingPunct="0">
              <a:lnSpc>
                <a:spcPct val="85000"/>
              </a:lnSpc>
              <a:buClr>
                <a:srgbClr val="7087A0"/>
              </a:buClr>
              <a:buSzPct val="80000"/>
              <a:buFont typeface="Monotype Sorts" pitchFamily="2" charset="2"/>
              <a:buNone/>
              <a:defRPr/>
            </a:pP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Ultrasonic cleaning </a:t>
            </a:r>
          </a:p>
        </p:txBody>
      </p:sp>
    </p:spTree>
    <p:extLst>
      <p:ext uri="{BB962C8B-B14F-4D97-AF65-F5344CB8AC3E}">
        <p14:creationId xmlns:p14="http://schemas.microsoft.com/office/powerpoint/2010/main" val="1039470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UV measurement : </a:t>
            </a:r>
            <a:r>
              <a:rPr lang="en-US" dirty="0" smtClean="0"/>
              <a:t>Conventional UV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9F4A3A-5CDF-499B-94A4-66D9F63EC7A5}" type="slidenum">
              <a:rPr lang="he-IL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7" name="Picture 6" descr="6 aquafine hour counter on unit one 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546" y="4113625"/>
            <a:ext cx="2862217" cy="16775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7 aquafine controls on unit one 7f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172" y="1894008"/>
            <a:ext cx="3802592" cy="348604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4" descr="DSCN3844 (Large)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71" y="1508178"/>
            <a:ext cx="3802592" cy="212885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3200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Atlantium - Advanced </a:t>
            </a:r>
            <a:r>
              <a:rPr lang="en-US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Monitoring </a:t>
            </a:r>
            <a:r>
              <a:rPr lang="en-US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Capabilities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9F4A3A-5CDF-499B-94A4-66D9F63EC7A5}" type="slidenum">
              <a:rPr lang="he-IL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67854" y="934246"/>
            <a:ext cx="8055024" cy="30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eaLnBrk="1" hangingPunct="1">
              <a:spcBef>
                <a:spcPct val="20000"/>
              </a:spcBef>
              <a:buClr>
                <a:srgbClr val="7087A0"/>
              </a:buClr>
            </a:pPr>
            <a:r>
              <a:rPr lang="en-US" b="1" dirty="0">
                <a:latin typeface="+mn-lt"/>
              </a:rPr>
              <a:t>► Accurate monitoring and real-time </a:t>
            </a:r>
            <a:r>
              <a:rPr lang="en-US" b="1" dirty="0" smtClean="0">
                <a:latin typeface="+mn-lt"/>
              </a:rPr>
              <a:t>control - </a:t>
            </a:r>
            <a:r>
              <a:rPr lang="en-US" b="1" i="1" dirty="0">
                <a:latin typeface="Calibri" pitchFamily="34" charset="0"/>
                <a:cs typeface="Calibri" pitchFamily="34" charset="0"/>
              </a:rPr>
              <a:t>Cruise control   </a:t>
            </a:r>
          </a:p>
          <a:p>
            <a:pPr marL="457200" indent="-457200" eaLnBrk="1" hangingPunct="1">
              <a:spcBef>
                <a:spcPct val="20000"/>
              </a:spcBef>
              <a:buClr>
                <a:srgbClr val="7087A0"/>
              </a:buClr>
              <a:buFont typeface="Wingdings" pitchFamily="2" charset="2"/>
              <a:buNone/>
            </a:pPr>
            <a:endParaRPr lang="en-US" b="1" dirty="0">
              <a:latin typeface="+mn-lt"/>
            </a:endParaRPr>
          </a:p>
        </p:txBody>
      </p:sp>
      <p:pic>
        <p:nvPicPr>
          <p:cNvPr id="6" name="Picture 17" descr="H:\Atlantium\Technical resource\Images\DSCF81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78" y="1335116"/>
            <a:ext cx="7958422" cy="4671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844638" y="2345530"/>
            <a:ext cx="2118828" cy="5850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300760" y="2345530"/>
            <a:ext cx="2118828" cy="5850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804666" y="2345530"/>
            <a:ext cx="2618212" cy="5850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470296" y="2957683"/>
            <a:ext cx="2481220" cy="5850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06539" y="2957683"/>
            <a:ext cx="2118828" cy="5850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488252" y="4706533"/>
            <a:ext cx="3990538" cy="83580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694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Comprehensive </a:t>
            </a:r>
            <a:r>
              <a:rPr lang="en-US" dirty="0">
                <a:solidFill>
                  <a:srgbClr val="FFFFFF"/>
                </a:solidFill>
              </a:rPr>
              <a:t>I/O </a:t>
            </a:r>
            <a:r>
              <a:rPr lang="en-US" dirty="0" smtClean="0">
                <a:solidFill>
                  <a:srgbClr val="FFFFFF"/>
                </a:solidFill>
                <a:cs typeface="Calibri" pitchFamily="34" charset="0"/>
              </a:rPr>
              <a:t>Abilities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9F4A3A-5CDF-499B-94A4-66D9F63EC7A5}" type="slidenum">
              <a:rPr lang="he-IL" smtClean="0">
                <a:latin typeface="+mn-lt"/>
              </a:rPr>
              <a:pPr>
                <a:defRPr/>
              </a:pPr>
              <a:t>28</a:t>
            </a:fld>
            <a:endParaRPr lang="en-US">
              <a:latin typeface="+mn-lt"/>
            </a:endParaRPr>
          </a:p>
        </p:txBody>
      </p:sp>
      <p:pic>
        <p:nvPicPr>
          <p:cNvPr id="7" name="Picture 5" descr="imagesCAZJ2GEQ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5" y="5099051"/>
            <a:ext cx="11049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Electric%20Butterflys%20Valv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590" y="5099051"/>
            <a:ext cx="80645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imagesCA62KQWM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40" y="5037139"/>
            <a:ext cx="112395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9" descr="imagesCAVS9AGU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377" y="4994276"/>
            <a:ext cx="9239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0" descr="imagesCAS28OOZ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289" y="5099051"/>
            <a:ext cx="1346900" cy="1100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328615" y="6205539"/>
            <a:ext cx="6046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latin typeface="+mn-lt"/>
              </a:rPr>
              <a:t>SMS</a:t>
            </a: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2360615" y="6199191"/>
            <a:ext cx="8162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latin typeface="+mn-lt"/>
              </a:rPr>
              <a:t>Alarm </a:t>
            </a: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4238094" y="6199191"/>
            <a:ext cx="6678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latin typeface="+mn-lt"/>
              </a:rPr>
              <a:t>Siren</a:t>
            </a:r>
            <a:endParaRPr lang="en-US" b="1" dirty="0">
              <a:latin typeface="+mn-lt"/>
            </a:endParaRP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5928877" y="6205539"/>
            <a:ext cx="9587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latin typeface="+mn-lt"/>
              </a:rPr>
              <a:t>Internet</a:t>
            </a:r>
            <a:endParaRPr lang="en-US" b="1" dirty="0">
              <a:latin typeface="+mn-lt"/>
            </a:endParaRP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7719702" y="6186490"/>
            <a:ext cx="7003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latin typeface="+mn-lt"/>
              </a:rPr>
              <a:t>Valve</a:t>
            </a:r>
            <a:endParaRPr lang="en-US" b="1" dirty="0">
              <a:latin typeface="+mn-lt"/>
            </a:endParaRPr>
          </a:p>
        </p:txBody>
      </p:sp>
      <p:sp>
        <p:nvSpPr>
          <p:cNvPr id="22" name="Text Box 17"/>
          <p:cNvSpPr txBox="1">
            <a:spLocks noChangeArrowheads="1"/>
          </p:cNvSpPr>
          <p:nvPr/>
        </p:nvSpPr>
        <p:spPr bwMode="auto">
          <a:xfrm>
            <a:off x="7402246" y="4636090"/>
            <a:ext cx="5248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latin typeface="+mn-lt"/>
              </a:rPr>
              <a:t>PLC</a:t>
            </a:r>
            <a:endParaRPr lang="en-US" b="1" dirty="0">
              <a:latin typeface="+mn-lt"/>
            </a:endParaRPr>
          </a:p>
        </p:txBody>
      </p:sp>
      <p:pic>
        <p:nvPicPr>
          <p:cNvPr id="567303" name="Picture 7" descr="http://cache.gawkerassets.com/assets/images/4/2008/07/U330_side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607" y="749602"/>
            <a:ext cx="2242166" cy="167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7013616" y="2257384"/>
            <a:ext cx="11388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latin typeface="+mn-lt"/>
              </a:rPr>
              <a:t>Computer</a:t>
            </a:r>
            <a:endParaRPr lang="en-US" b="1" dirty="0">
              <a:latin typeface="+mn-lt"/>
            </a:endParaRPr>
          </a:p>
        </p:txBody>
      </p:sp>
      <p:pic>
        <p:nvPicPr>
          <p:cNvPr id="512002" name="Picture 2" descr="http://www.wichitawaterproject.org/images/content/files/example_of_a_scada_control_screen_big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209" y="2838450"/>
            <a:ext cx="2824963" cy="175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5" y="882308"/>
            <a:ext cx="4427537" cy="3753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0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F19129-FB72-41D3-9370-0DCC8AF59C42}" type="slidenum">
              <a:rPr lang="he-IL" smtClean="0"/>
              <a:pPr>
                <a:defRPr/>
              </a:pPr>
              <a:t>29</a:t>
            </a:fld>
            <a:endParaRPr lang="en-US" smtClean="0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746" y="4191370"/>
            <a:ext cx="933587" cy="99060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565" y="4181845"/>
            <a:ext cx="1363793" cy="101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985" y="4228444"/>
            <a:ext cx="849249" cy="996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 bwMode="auto">
          <a:xfrm>
            <a:off x="0" y="3114607"/>
            <a:ext cx="9144000" cy="593794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/>
          <a:lstStyle/>
          <a:p>
            <a:pPr algn="ctr">
              <a:defRPr/>
            </a:pPr>
            <a:r>
              <a:rPr lang="en-US" sz="3200" b="1" dirty="0" smtClean="0">
                <a:latin typeface="+mn-lt"/>
              </a:rPr>
              <a:t>Applications</a:t>
            </a:r>
            <a:endParaRPr lang="he-IL" sz="3200" b="1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180" y="4196149"/>
            <a:ext cx="931805" cy="9858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530" y="4241802"/>
            <a:ext cx="942886" cy="9401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57504" y="5218611"/>
            <a:ext cx="591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+mn-lt"/>
              </a:rPr>
              <a:t>Safe</a:t>
            </a:r>
            <a:endParaRPr lang="en-US" b="1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88085" y="5218611"/>
            <a:ext cx="765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+mn-lt"/>
              </a:rPr>
              <a:t>Green</a:t>
            </a:r>
            <a:endParaRPr lang="en-US" b="1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63280" y="5218611"/>
            <a:ext cx="626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+mn-lt"/>
              </a:rPr>
              <a:t>Save</a:t>
            </a:r>
            <a:endParaRPr lang="en-US" b="1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25919" y="5218611"/>
            <a:ext cx="528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+mn-lt"/>
              </a:rPr>
              <a:t>ROI</a:t>
            </a:r>
            <a:endParaRPr lang="en-US" b="1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21987" y="5218611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+mn-lt"/>
              </a:rPr>
              <a:t>Quality</a:t>
            </a:r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10791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1095375" y="4813300"/>
            <a:ext cx="184672" cy="369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1" tIns="45708" rIns="91411" bIns="45708">
            <a:spAutoFit/>
          </a:bodyPr>
          <a:lstStyle/>
          <a:p>
            <a:endParaRPr lang="he-IL"/>
          </a:p>
        </p:txBody>
      </p:sp>
      <p:pic>
        <p:nvPicPr>
          <p:cNvPr id="20" name="Picture 4" descr="Coca Cola 240609 with Logo copy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2" y="1231900"/>
            <a:ext cx="8818563" cy="513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107952" y="5645149"/>
            <a:ext cx="8818563" cy="704851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 lIns="91411" tIns="45708" rIns="91411" bIns="45708" anchor="ctr"/>
          <a:lstStyle/>
          <a:p>
            <a:endParaRPr lang="he-IL"/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788" y="1131888"/>
            <a:ext cx="4572000" cy="521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3425826"/>
            <a:ext cx="866775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7" y="4813301"/>
            <a:ext cx="8582025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1743075" y="85725"/>
            <a:ext cx="6324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dirty="0"/>
              <a:t>More than 120 systems sold to Coca </a:t>
            </a:r>
            <a:r>
              <a:rPr lang="en-US" dirty="0" smtClean="0"/>
              <a:t>Cola</a:t>
            </a:r>
            <a:endParaRPr lang="en-US" dirty="0"/>
          </a:p>
        </p:txBody>
      </p:sp>
      <p:sp>
        <p:nvSpPr>
          <p:cNvPr id="1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734425" y="6553200"/>
            <a:ext cx="381000" cy="228600"/>
          </a:xfrm>
        </p:spPr>
        <p:txBody>
          <a:bodyPr/>
          <a:lstStyle/>
          <a:p>
            <a:pPr>
              <a:defRPr/>
            </a:pPr>
            <a:fld id="{BCB80C10-FE87-486A-82F9-B3BB1BBEBF88}" type="slidenum">
              <a:rPr lang="he-IL" smtClean="0"/>
              <a:pPr>
                <a:defRPr/>
              </a:pPr>
              <a:t>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8304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Applications in The Beverage Industry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4DBBB-5940-473A-B0D6-2295D70BDAAC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-4763"/>
            <a:ext cx="261938" cy="83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 anchor="ctr">
            <a:spAutoFit/>
          </a:bodyPr>
          <a:lstStyle/>
          <a:p>
            <a:pPr rtl="1"/>
            <a:endParaRPr lang="en-US" sz="2400">
              <a:latin typeface="Times New Roman" pitchFamily="18" charset="0"/>
            </a:endParaRPr>
          </a:p>
          <a:p>
            <a:endParaRPr lang="en-US" sz="2400">
              <a:latin typeface="Times New Roman" pitchFamily="18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743075" y="865188"/>
            <a:ext cx="5283200" cy="585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6" rIns="91430" bIns="45716"/>
          <a:lstStyle/>
          <a:p>
            <a:pPr defTabSz="914306">
              <a:lnSpc>
                <a:spcPct val="80000"/>
              </a:lnSpc>
              <a:spcBef>
                <a:spcPct val="20000"/>
              </a:spcBef>
              <a:buClr>
                <a:srgbClr val="7087A0"/>
              </a:buClr>
              <a:defRPr/>
            </a:pPr>
            <a:r>
              <a:rPr lang="en-US" sz="2400" b="1" kern="0" dirty="0">
                <a:latin typeface="+mn-lt"/>
                <a:cs typeface="+mn-cs"/>
              </a:rPr>
              <a:t>Beverage</a:t>
            </a:r>
          </a:p>
          <a:p>
            <a:pPr marL="444500" indent="-355600" defTabSz="914306">
              <a:lnSpc>
                <a:spcPct val="90000"/>
              </a:lnSpc>
              <a:spcBef>
                <a:spcPct val="20000"/>
              </a:spcBef>
              <a:buClr>
                <a:srgbClr val="79A8D5"/>
              </a:buClr>
              <a:buFont typeface="Wingdings" pitchFamily="2" charset="2"/>
              <a:buChar char="§"/>
              <a:defRPr/>
            </a:pPr>
            <a:r>
              <a:rPr lang="en-US" sz="2400" kern="0" dirty="0" smtClean="0">
                <a:latin typeface="+mn-lt"/>
                <a:cs typeface="+mn-cs"/>
              </a:rPr>
              <a:t>Chlorine replacement</a:t>
            </a:r>
          </a:p>
          <a:p>
            <a:pPr marL="444500" indent="-355600" defTabSz="914306">
              <a:lnSpc>
                <a:spcPct val="90000"/>
              </a:lnSpc>
              <a:spcBef>
                <a:spcPct val="20000"/>
              </a:spcBef>
              <a:buClr>
                <a:srgbClr val="79A8D5"/>
              </a:buClr>
              <a:buFont typeface="Wingdings" pitchFamily="2" charset="2"/>
              <a:buChar char="§"/>
              <a:defRPr/>
            </a:pPr>
            <a:r>
              <a:rPr lang="en-US" sz="2400" kern="0" dirty="0" smtClean="0">
                <a:latin typeface="+mn-lt"/>
                <a:cs typeface="+mn-cs"/>
              </a:rPr>
              <a:t>Post Active Carbon</a:t>
            </a:r>
            <a:endParaRPr lang="en-US" sz="2400" kern="0" dirty="0">
              <a:latin typeface="+mn-lt"/>
              <a:cs typeface="+mn-cs"/>
            </a:endParaRPr>
          </a:p>
          <a:p>
            <a:pPr marL="444500" indent="-355600" defTabSz="914306">
              <a:lnSpc>
                <a:spcPct val="90000"/>
              </a:lnSpc>
              <a:spcBef>
                <a:spcPct val="20000"/>
              </a:spcBef>
              <a:buClr>
                <a:srgbClr val="79A8D5"/>
              </a:buClr>
              <a:buFont typeface="Wingdings" pitchFamily="2" charset="2"/>
              <a:buChar char="§"/>
              <a:defRPr/>
            </a:pPr>
            <a:r>
              <a:rPr lang="en-US" sz="2400" kern="0" dirty="0">
                <a:latin typeface="+mn-lt"/>
                <a:cs typeface="+mn-cs"/>
              </a:rPr>
              <a:t>Product water disinfection</a:t>
            </a:r>
          </a:p>
          <a:p>
            <a:pPr marL="444500" indent="-355600" defTabSz="914306">
              <a:lnSpc>
                <a:spcPct val="90000"/>
              </a:lnSpc>
              <a:spcBef>
                <a:spcPct val="20000"/>
              </a:spcBef>
              <a:buClr>
                <a:srgbClr val="79A8D5"/>
              </a:buClr>
              <a:buFont typeface="Wingdings" pitchFamily="2" charset="2"/>
              <a:buChar char="§"/>
              <a:defRPr/>
            </a:pPr>
            <a:r>
              <a:rPr lang="en-US" sz="2400" kern="0" dirty="0" smtClean="0">
                <a:latin typeface="+mn-lt"/>
                <a:cs typeface="+mn-cs"/>
              </a:rPr>
              <a:t>Membrane protection</a:t>
            </a:r>
          </a:p>
          <a:p>
            <a:pPr marL="444500" indent="-355600" defTabSz="914306">
              <a:lnSpc>
                <a:spcPct val="90000"/>
              </a:lnSpc>
              <a:spcBef>
                <a:spcPct val="20000"/>
              </a:spcBef>
              <a:buClr>
                <a:srgbClr val="79A8D5"/>
              </a:buClr>
              <a:buFont typeface="Wingdings" pitchFamily="2" charset="2"/>
              <a:buChar char="§"/>
              <a:defRPr/>
            </a:pPr>
            <a:r>
              <a:rPr lang="en-US" sz="2400" kern="0" dirty="0" smtClean="0">
                <a:latin typeface="+mn-lt"/>
                <a:cs typeface="+mn-cs"/>
              </a:rPr>
              <a:t>Ozone </a:t>
            </a:r>
            <a:r>
              <a:rPr lang="en-US" sz="2400" kern="0" dirty="0">
                <a:latin typeface="+mn-lt"/>
                <a:cs typeface="+mn-cs"/>
              </a:rPr>
              <a:t>destruction </a:t>
            </a:r>
          </a:p>
          <a:p>
            <a:pPr defTabSz="914306">
              <a:lnSpc>
                <a:spcPct val="80000"/>
              </a:lnSpc>
              <a:spcBef>
                <a:spcPct val="20000"/>
              </a:spcBef>
              <a:buClr>
                <a:srgbClr val="7087A0"/>
              </a:buClr>
              <a:defRPr/>
            </a:pPr>
            <a:endParaRPr lang="en-US" sz="1000" b="1" kern="0" dirty="0" smtClean="0">
              <a:latin typeface="+mn-lt"/>
              <a:cs typeface="+mn-cs"/>
            </a:endParaRPr>
          </a:p>
          <a:p>
            <a:pPr marL="342865" indent="-342865" defTabSz="914306">
              <a:lnSpc>
                <a:spcPct val="80000"/>
              </a:lnSpc>
              <a:spcBef>
                <a:spcPct val="20000"/>
              </a:spcBef>
              <a:buClr>
                <a:srgbClr val="7087A0"/>
              </a:buClr>
              <a:buFont typeface="Monotype Sorts" pitchFamily="2" charset="2"/>
              <a:buAutoNum type="arabicPeriod"/>
              <a:defRPr/>
            </a:pPr>
            <a:endParaRPr lang="en-US" sz="2400" b="1" kern="0" dirty="0">
              <a:latin typeface="+mn-lt"/>
              <a:cs typeface="+mn-cs"/>
            </a:endParaRPr>
          </a:p>
          <a:p>
            <a:pPr marL="342865" indent="-342865" defTabSz="914306">
              <a:lnSpc>
                <a:spcPct val="80000"/>
              </a:lnSpc>
              <a:spcBef>
                <a:spcPct val="20000"/>
              </a:spcBef>
              <a:buClr>
                <a:srgbClr val="7087A0"/>
              </a:buClr>
              <a:buFont typeface="Monotype Sorts" pitchFamily="2" charset="2"/>
              <a:buAutoNum type="arabicPeriod"/>
              <a:defRPr/>
            </a:pPr>
            <a:endParaRPr lang="en-US" sz="2400" b="1" kern="0" dirty="0">
              <a:latin typeface="+mn-lt"/>
              <a:cs typeface="+mn-cs"/>
            </a:endParaRPr>
          </a:p>
        </p:txBody>
      </p:sp>
      <p:pic>
        <p:nvPicPr>
          <p:cNvPr id="3079" name="Picture 7" descr="C:\Users\atlant149\Desktop\watch\icons presentation01003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00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1939" y="865188"/>
            <a:ext cx="1040782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6092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32393"/>
            <a:ext cx="8856512" cy="4177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3074" y="85725"/>
            <a:ext cx="6486525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Atlantium’s Applications </a:t>
            </a:r>
            <a:r>
              <a:rPr lang="en-US" dirty="0" smtClean="0"/>
              <a:t>– Beverage </a:t>
            </a:r>
            <a:r>
              <a:rPr lang="en-US" dirty="0"/>
              <a:t>plant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4DBBB-5940-473A-B0D6-2295D70BDAAC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2971800" y="2885198"/>
            <a:ext cx="966786" cy="467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320" tIns="48660" rIns="97320" bIns="4866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srgbClr val="009900"/>
                </a:solidFill>
                <a:latin typeface="+mn-lt"/>
              </a:rPr>
              <a:t>Membrane Protection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288780" y="1357003"/>
            <a:ext cx="890441" cy="28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320" tIns="48660" rIns="97320" bIns="4866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srgbClr val="009900"/>
                </a:solidFill>
                <a:latin typeface="+mn-lt"/>
              </a:rPr>
              <a:t>Firewall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094342" y="1359729"/>
            <a:ext cx="1184001" cy="467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320" tIns="48660" rIns="97320" bIns="4866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srgbClr val="009900"/>
                </a:solidFill>
                <a:latin typeface="+mn-lt"/>
              </a:rPr>
              <a:t>Chlorine replacement 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3514408" y="4191000"/>
            <a:ext cx="981392" cy="467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320" tIns="48660" rIns="97320" bIns="4866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srgbClr val="009900"/>
                </a:solidFill>
                <a:latin typeface="+mn-lt"/>
              </a:rPr>
              <a:t>Post </a:t>
            </a:r>
            <a:r>
              <a:rPr lang="en-US" sz="1200" b="1" dirty="0" smtClean="0">
                <a:solidFill>
                  <a:srgbClr val="009900"/>
                </a:solidFill>
                <a:latin typeface="+mn-lt"/>
              </a:rPr>
              <a:t>Active Carbon</a:t>
            </a:r>
            <a:endParaRPr lang="en-US" sz="1200" b="1" dirty="0">
              <a:solidFill>
                <a:srgbClr val="009900"/>
              </a:solidFill>
              <a:latin typeface="+mn-lt"/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" t="30642" r="5035" b="11051"/>
          <a:stretch/>
        </p:blipFill>
        <p:spPr bwMode="auto">
          <a:xfrm>
            <a:off x="1143000" y="1541525"/>
            <a:ext cx="960021" cy="285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" t="30642" r="5035" b="11051"/>
          <a:stretch/>
        </p:blipFill>
        <p:spPr bwMode="auto">
          <a:xfrm>
            <a:off x="3094342" y="1778976"/>
            <a:ext cx="960021" cy="285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" t="30642" r="5035" b="11051"/>
          <a:stretch/>
        </p:blipFill>
        <p:spPr bwMode="auto">
          <a:xfrm>
            <a:off x="3514408" y="4572000"/>
            <a:ext cx="960021" cy="285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" t="30642" r="5035" b="11051"/>
          <a:stretch/>
        </p:blipFill>
        <p:spPr bwMode="auto">
          <a:xfrm>
            <a:off x="2979862" y="3295594"/>
            <a:ext cx="960021" cy="285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6743331" y="1258058"/>
            <a:ext cx="1105269" cy="467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320" tIns="48660" rIns="97320" bIns="4866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dirty="0" smtClean="0">
                <a:solidFill>
                  <a:srgbClr val="009900"/>
                </a:solidFill>
                <a:latin typeface="+mn-lt"/>
              </a:rPr>
              <a:t>Process water disinfection</a:t>
            </a:r>
            <a:endParaRPr lang="en-US" sz="1200" b="1" dirty="0">
              <a:solidFill>
                <a:srgbClr val="009900"/>
              </a:solidFill>
              <a:latin typeface="+mn-lt"/>
            </a:endParaRPr>
          </a:p>
        </p:txBody>
      </p:sp>
      <p:pic>
        <p:nvPicPr>
          <p:cNvPr id="16" name="Picture 9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" t="30642" r="5035" b="11051"/>
          <a:stretch/>
        </p:blipFill>
        <p:spPr bwMode="auto">
          <a:xfrm>
            <a:off x="6743332" y="1658052"/>
            <a:ext cx="960021" cy="285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6285699" y="3627945"/>
            <a:ext cx="2020532" cy="28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320" tIns="48660" rIns="97320" bIns="4866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dirty="0" smtClean="0">
                <a:solidFill>
                  <a:srgbClr val="009900"/>
                </a:solidFill>
                <a:latin typeface="+mn-lt"/>
              </a:rPr>
              <a:t>Product Water Disinfection</a:t>
            </a:r>
            <a:endParaRPr lang="en-US" sz="1200" b="1" dirty="0">
              <a:solidFill>
                <a:srgbClr val="009900"/>
              </a:solidFill>
              <a:latin typeface="+mn-lt"/>
            </a:endParaRPr>
          </a:p>
        </p:txBody>
      </p:sp>
      <p:pic>
        <p:nvPicPr>
          <p:cNvPr id="18" name="Picture 9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" t="30642" r="5035" b="11051"/>
          <a:stretch/>
        </p:blipFill>
        <p:spPr bwMode="auto">
          <a:xfrm>
            <a:off x="7003250" y="3257101"/>
            <a:ext cx="960021" cy="285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 Box 21"/>
          <p:cNvSpPr txBox="1">
            <a:spLocks noChangeArrowheads="1"/>
          </p:cNvSpPr>
          <p:nvPr/>
        </p:nvSpPr>
        <p:spPr bwMode="auto">
          <a:xfrm>
            <a:off x="2351247" y="1371600"/>
            <a:ext cx="573247" cy="775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7320" tIns="48660" rIns="97320" bIns="4866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4400" dirty="0">
                <a:solidFill>
                  <a:srgbClr val="F11201"/>
                </a:solidFill>
              </a:rPr>
              <a:t>X</a:t>
            </a: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6883155" y="2977531"/>
            <a:ext cx="1371600" cy="28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320" tIns="48660" rIns="97320" bIns="4866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dirty="0" smtClean="0">
                <a:solidFill>
                  <a:srgbClr val="009900"/>
                </a:solidFill>
                <a:latin typeface="+mn-lt"/>
              </a:rPr>
              <a:t>Ozone Destruction</a:t>
            </a:r>
            <a:endParaRPr lang="en-US" sz="1200" b="1" dirty="0">
              <a:solidFill>
                <a:srgbClr val="009900"/>
              </a:solidFill>
              <a:latin typeface="+mn-lt"/>
            </a:endParaRPr>
          </a:p>
        </p:txBody>
      </p:sp>
      <p:pic>
        <p:nvPicPr>
          <p:cNvPr id="21" name="Picture 9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" t="30642" r="5035" b="11051"/>
          <a:stretch/>
        </p:blipFill>
        <p:spPr bwMode="auto">
          <a:xfrm>
            <a:off x="6608934" y="3905194"/>
            <a:ext cx="960021" cy="285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6591670" y="4652850"/>
            <a:ext cx="1193752" cy="467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320" tIns="48660" rIns="97320" bIns="4866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dirty="0" smtClean="0">
                <a:solidFill>
                  <a:srgbClr val="009900"/>
                </a:solidFill>
                <a:latin typeface="+mn-lt"/>
              </a:rPr>
              <a:t>Product Water Disinfection</a:t>
            </a:r>
            <a:endParaRPr lang="en-US" sz="1200" b="1" dirty="0">
              <a:solidFill>
                <a:srgbClr val="009900"/>
              </a:solidFill>
              <a:latin typeface="+mn-lt"/>
            </a:endParaRPr>
          </a:p>
        </p:txBody>
      </p:sp>
      <p:pic>
        <p:nvPicPr>
          <p:cNvPr id="23" name="Picture 9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" t="30642" r="5035" b="11051"/>
          <a:stretch/>
        </p:blipFill>
        <p:spPr bwMode="auto">
          <a:xfrm>
            <a:off x="6629400" y="4453646"/>
            <a:ext cx="960021" cy="285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250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5" grpId="0"/>
      <p:bldP spid="17" grpId="0"/>
      <p:bldP spid="19" grpId="0"/>
      <p:bldP spid="20" grpId="0"/>
      <p:bldP spid="2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F19129-FB72-41D3-9370-0DCC8AF59C42}" type="slidenum">
              <a:rPr lang="he-IL" smtClean="0"/>
              <a:pPr>
                <a:defRPr/>
              </a:pPr>
              <a:t>32</a:t>
            </a:fld>
            <a:endParaRPr lang="en-US" smtClean="0"/>
          </a:p>
        </p:txBody>
      </p:sp>
      <p:sp>
        <p:nvSpPr>
          <p:cNvPr id="8" name="Rectangle 7"/>
          <p:cNvSpPr/>
          <p:nvPr/>
        </p:nvSpPr>
        <p:spPr bwMode="auto">
          <a:xfrm>
            <a:off x="0" y="3114607"/>
            <a:ext cx="9144000" cy="593794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/>
          <a:lstStyle/>
          <a:p>
            <a:pPr algn="ctr">
              <a:defRPr/>
            </a:pPr>
            <a:r>
              <a:rPr lang="en-US" sz="3200" b="1" dirty="0" smtClean="0">
                <a:latin typeface="+mn-lt"/>
              </a:rPr>
              <a:t>No Chlorine</a:t>
            </a:r>
            <a:endParaRPr lang="he-IL" sz="3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886727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731962" y="14289"/>
            <a:ext cx="6497638" cy="6080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Chlorination Disadvantages </a:t>
            </a:r>
            <a:endParaRPr lang="he-IL" dirty="0" smtClean="0"/>
          </a:p>
        </p:txBody>
      </p:sp>
      <p:sp>
        <p:nvSpPr>
          <p:cNvPr id="39940" name="Content Placeholder 2"/>
          <p:cNvSpPr>
            <a:spLocks noGrp="1"/>
          </p:cNvSpPr>
          <p:nvPr>
            <p:ph idx="4294967295"/>
          </p:nvPr>
        </p:nvSpPr>
        <p:spPr>
          <a:xfrm>
            <a:off x="215900" y="931863"/>
            <a:ext cx="8369300" cy="4114800"/>
          </a:xfrm>
        </p:spPr>
        <p:txBody>
          <a:bodyPr/>
          <a:lstStyle/>
          <a:p>
            <a:r>
              <a:rPr lang="en-US" sz="1800" b="1" dirty="0" smtClean="0">
                <a:solidFill>
                  <a:srgbClr val="19408F"/>
                </a:solidFill>
              </a:rPr>
              <a:t>Resistive bacteria </a:t>
            </a:r>
          </a:p>
          <a:p>
            <a:pPr lvl="1"/>
            <a:r>
              <a:rPr lang="en-US" sz="1600" dirty="0" smtClean="0"/>
              <a:t>Among others - photogenic species such as</a:t>
            </a:r>
            <a:r>
              <a:rPr lang="en-US" sz="1600" i="1" dirty="0" smtClean="0"/>
              <a:t> cryptosporidium </a:t>
            </a:r>
            <a:r>
              <a:rPr lang="en-US" sz="1600" dirty="0" smtClean="0"/>
              <a:t>and</a:t>
            </a:r>
            <a:r>
              <a:rPr lang="en-US" sz="1600" i="1" dirty="0" smtClean="0"/>
              <a:t> Giardia, </a:t>
            </a:r>
            <a:r>
              <a:rPr lang="en-US" sz="1600" dirty="0" smtClean="0"/>
              <a:t>and</a:t>
            </a:r>
            <a:r>
              <a:rPr lang="en-US" sz="1600" i="1" dirty="0" smtClean="0"/>
              <a:t> </a:t>
            </a:r>
            <a:r>
              <a:rPr lang="en-US" sz="1600" dirty="0" smtClean="0"/>
              <a:t>biofilm forming bacteria such as </a:t>
            </a:r>
            <a:r>
              <a:rPr lang="en-US" sz="1600" i="1" dirty="0" smtClean="0"/>
              <a:t>Pseudomonas</a:t>
            </a:r>
            <a:r>
              <a:rPr lang="en-US" sz="1600" dirty="0" smtClean="0"/>
              <a:t>. </a:t>
            </a:r>
          </a:p>
          <a:p>
            <a:r>
              <a:rPr lang="en-US" sz="1800" b="1" dirty="0" smtClean="0">
                <a:solidFill>
                  <a:srgbClr val="19408F"/>
                </a:solidFill>
              </a:rPr>
              <a:t>Disinfection by-products formation</a:t>
            </a:r>
          </a:p>
          <a:p>
            <a:pPr lvl="1"/>
            <a:r>
              <a:rPr lang="en-US" sz="1600" dirty="0" smtClean="0"/>
              <a:t> Risks human health. </a:t>
            </a:r>
          </a:p>
          <a:p>
            <a:pPr lvl="1"/>
            <a:r>
              <a:rPr lang="en-US" sz="1600" dirty="0" smtClean="0"/>
              <a:t>Known DBPs: THM’s, HAA’s, NDMA and other unknown </a:t>
            </a:r>
            <a:r>
              <a:rPr lang="en-US" sz="1600" dirty="0" err="1" smtClean="0"/>
              <a:t>chloro</a:t>
            </a:r>
            <a:r>
              <a:rPr lang="en-US" sz="1600" dirty="0" smtClean="0"/>
              <a:t>-Organic compounds.</a:t>
            </a:r>
          </a:p>
          <a:p>
            <a:r>
              <a:rPr lang="en-US" sz="1800" b="1" dirty="0" smtClean="0">
                <a:solidFill>
                  <a:srgbClr val="19408F"/>
                </a:solidFill>
              </a:rPr>
              <a:t>Safety hazard </a:t>
            </a:r>
          </a:p>
          <a:p>
            <a:pPr lvl="1"/>
            <a:r>
              <a:rPr lang="en-US" sz="1600" dirty="0" smtClean="0"/>
              <a:t>Chlorination area must be kept cool and ventilated</a:t>
            </a:r>
          </a:p>
          <a:p>
            <a:pPr lvl="1"/>
            <a:r>
              <a:rPr lang="en-US" sz="1600" dirty="0" smtClean="0"/>
              <a:t>Chlorine gas is very poisonous.</a:t>
            </a:r>
          </a:p>
          <a:p>
            <a:r>
              <a:rPr lang="en-US" sz="1800" b="1" dirty="0" smtClean="0">
                <a:solidFill>
                  <a:srgbClr val="19408F"/>
                </a:solidFill>
              </a:rPr>
              <a:t>Overall costs</a:t>
            </a:r>
          </a:p>
          <a:p>
            <a:pPr lvl="1"/>
            <a:r>
              <a:rPr lang="en-US" sz="1600" dirty="0" smtClean="0"/>
              <a:t>Contact tank ,Footprint ,GAC sizing </a:t>
            </a:r>
          </a:p>
          <a:p>
            <a:pPr>
              <a:lnSpc>
                <a:spcPct val="150000"/>
              </a:lnSpc>
            </a:pPr>
            <a:r>
              <a:rPr lang="en-US" sz="1800" b="1" dirty="0" smtClean="0">
                <a:solidFill>
                  <a:srgbClr val="19408F"/>
                </a:solidFill>
              </a:rPr>
              <a:t>Reduced corrosion potential </a:t>
            </a:r>
          </a:p>
          <a:p>
            <a:pPr>
              <a:lnSpc>
                <a:spcPct val="150000"/>
              </a:lnSpc>
            </a:pPr>
            <a:r>
              <a:rPr lang="en-US" sz="1800" b="1" dirty="0" smtClean="0">
                <a:solidFill>
                  <a:srgbClr val="19408F"/>
                </a:solidFill>
              </a:rPr>
              <a:t>Membranes damage potential </a:t>
            </a:r>
            <a:endParaRPr lang="en-US" sz="1800" dirty="0" smtClean="0">
              <a:solidFill>
                <a:srgbClr val="19408F"/>
              </a:solidFill>
            </a:endParaRPr>
          </a:p>
          <a:p>
            <a:r>
              <a:rPr lang="en-US" sz="1800" b="1" dirty="0" smtClean="0">
                <a:solidFill>
                  <a:srgbClr val="19408F"/>
                </a:solidFill>
              </a:rPr>
              <a:t>Chlorine is not a sustainable </a:t>
            </a:r>
            <a:r>
              <a:rPr lang="en-US" sz="1800" b="1" dirty="0" smtClean="0">
                <a:solidFill>
                  <a:srgbClr val="009900"/>
                </a:solidFill>
              </a:rPr>
              <a:t>GREEN</a:t>
            </a:r>
            <a:r>
              <a:rPr lang="en-US" sz="1800" b="1" dirty="0" smtClean="0">
                <a:solidFill>
                  <a:srgbClr val="C00000"/>
                </a:solidFill>
              </a:rPr>
              <a:t> </a:t>
            </a:r>
            <a:r>
              <a:rPr lang="en-US" sz="1800" b="1" dirty="0" smtClean="0">
                <a:solidFill>
                  <a:srgbClr val="19408F"/>
                </a:solidFill>
              </a:rPr>
              <a:t>method</a:t>
            </a:r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he-IL" sz="1800" dirty="0" smtClean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734425" y="6553200"/>
            <a:ext cx="381000" cy="228600"/>
          </a:xfrm>
        </p:spPr>
        <p:txBody>
          <a:bodyPr/>
          <a:lstStyle/>
          <a:p>
            <a:fld id="{6B9548BE-EF98-4FD5-AF42-813714DC634F}" type="slidenum">
              <a:rPr lang="en-US" smtClean="0"/>
              <a:pPr/>
              <a:t>33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909F9-8A8D-45E0-BBF4-FCF03277C4E9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3" name="Picture 8" descr="pepsi 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338" y="914400"/>
            <a:ext cx="1447800" cy="1084262"/>
          </a:xfrm>
          <a:prstGeom prst="rect">
            <a:avLst/>
          </a:prstGeom>
          <a:noFill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743074" y="85725"/>
            <a:ext cx="6486525" cy="4572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PBG </a:t>
            </a:r>
            <a:r>
              <a:rPr lang="en-US" dirty="0" err="1"/>
              <a:t>DoMo</a:t>
            </a:r>
            <a:r>
              <a:rPr lang="en-US" dirty="0"/>
              <a:t> plant –Moscow 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53976" y="838200"/>
            <a:ext cx="6756423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15699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15699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cs typeface="Calibri" pitchFamily="34" charset="0"/>
              </a:defRPr>
            </a:lvl2pPr>
            <a:lvl3pPr marL="1143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15699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Calibri" pitchFamily="34" charset="0"/>
              </a:defRPr>
            </a:lvl3pPr>
            <a:lvl4pPr marL="1600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15699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  <a:cs typeface="Calibri" pitchFamily="34" charset="0"/>
              </a:defRPr>
            </a:lvl4pPr>
            <a:lvl5pPr marL="20574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15699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  <a:cs typeface="Calibri" pitchFamily="34" charset="0"/>
              </a:defRPr>
            </a:lvl5pPr>
            <a:lvl6pPr marL="25146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15699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  <a:cs typeface="Calibri" pitchFamily="34" charset="0"/>
              </a:defRPr>
            </a:lvl6pPr>
            <a:lvl7pPr marL="29718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15699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  <a:cs typeface="Calibri" pitchFamily="34" charset="0"/>
              </a:defRPr>
            </a:lvl7pPr>
            <a:lvl8pPr marL="3429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15699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  <a:cs typeface="Calibri" pitchFamily="34" charset="0"/>
              </a:defRPr>
            </a:lvl8pPr>
            <a:lvl9pPr marL="3886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15699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  <a:cs typeface="Calibri" pitchFamily="34" charset="0"/>
              </a:defRPr>
            </a:lvl9pPr>
          </a:lstStyle>
          <a:p>
            <a:pPr algn="just"/>
            <a:r>
              <a:rPr lang="en-US" sz="2400" dirty="0" smtClean="0"/>
              <a:t>Entire plant complies with No-Chlorine approach obliged in Russia</a:t>
            </a:r>
          </a:p>
          <a:p>
            <a:pPr algn="just"/>
            <a:r>
              <a:rPr lang="en-US" sz="2400" dirty="0" smtClean="0"/>
              <a:t>2 Atlantium systems for disinfection and 2 for Ozone destruction</a:t>
            </a:r>
          </a:p>
        </p:txBody>
      </p:sp>
      <p:pic>
        <p:nvPicPr>
          <p:cNvPr id="6" name="Picture 7" descr="IMG_306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874480"/>
            <a:ext cx="5951538" cy="34945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8906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F19129-FB72-41D3-9370-0DCC8AF59C42}" type="slidenum">
              <a:rPr lang="he-IL" smtClean="0"/>
              <a:pPr>
                <a:defRPr/>
              </a:pPr>
              <a:t>35</a:t>
            </a:fld>
            <a:endParaRPr lang="en-US" smtClean="0"/>
          </a:p>
        </p:txBody>
      </p:sp>
      <p:sp>
        <p:nvSpPr>
          <p:cNvPr id="8" name="Rectangle 7"/>
          <p:cNvSpPr/>
          <p:nvPr/>
        </p:nvSpPr>
        <p:spPr bwMode="auto">
          <a:xfrm>
            <a:off x="0" y="3114607"/>
            <a:ext cx="9144000" cy="593794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/>
          <a:lstStyle/>
          <a:p>
            <a:pPr algn="ctr">
              <a:defRPr/>
            </a:pPr>
            <a:r>
              <a:rPr lang="en-US" sz="3200" b="1" dirty="0" smtClean="0">
                <a:latin typeface="+mn-lt"/>
              </a:rPr>
              <a:t>Membrane Protection</a:t>
            </a:r>
            <a:endParaRPr lang="he-IL" sz="3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749704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60338" y="838200"/>
            <a:ext cx="8450261" cy="5702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087A0"/>
              </a:buClr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A8D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sz="2400" b="0" dirty="0" smtClean="0"/>
              <a:t>The system disinfects water before going into RO membrane filtration</a:t>
            </a:r>
          </a:p>
          <a:p>
            <a:endParaRPr lang="en-US" sz="2400" b="0" dirty="0"/>
          </a:p>
          <a:p>
            <a:r>
              <a:rPr lang="en-US" sz="2400" b="0" dirty="0" smtClean="0"/>
              <a:t>Membrane protection application reduces </a:t>
            </a:r>
            <a:r>
              <a:rPr lang="en-US" sz="2400" b="0" dirty="0" err="1" smtClean="0"/>
              <a:t>biofauling</a:t>
            </a:r>
            <a:r>
              <a:rPr lang="en-US" sz="2400" b="0" dirty="0" smtClean="0"/>
              <a:t> phenomenon and thus decreases pressure on membranes, extends membrane lifetime and reduces energy consumption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9F8243-26B9-43FE-8C1C-6C851F9A4862}" type="slidenum">
              <a:rPr lang="he-IL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3" name="Picture 2" descr="C:\Users\atlant149\Desktop\watch\NESTLE MORENO RZ163-11 INSTALLATION SETUP001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601" b="31847"/>
          <a:stretch/>
        </p:blipFill>
        <p:spPr bwMode="auto">
          <a:xfrm>
            <a:off x="3248258" y="2895600"/>
            <a:ext cx="5256116" cy="375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743074" y="85725"/>
            <a:ext cx="6486525" cy="4572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 Example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7232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1"/>
          <p:cNvSpPr txBox="1">
            <a:spLocks noGrp="1"/>
          </p:cNvSpPr>
          <p:nvPr/>
        </p:nvSpPr>
        <p:spPr bwMode="auto">
          <a:xfrm>
            <a:off x="7239000" y="65405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4A53D075-6140-4B0D-AB1E-43C7B52DB509}" type="slidenum">
              <a:rPr lang="he-IL" sz="1200" b="1">
                <a:cs typeface="+mn-cs"/>
              </a:rPr>
              <a:pPr algn="r">
                <a:defRPr/>
              </a:pPr>
              <a:t>37</a:t>
            </a:fld>
            <a:endParaRPr lang="en-US" sz="1200" b="1">
              <a:cs typeface="+mn-cs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4624" y="3460751"/>
            <a:ext cx="9144000" cy="10287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/>
          <a:lstStyle/>
          <a:p>
            <a:pPr algn="ctr">
              <a:defRPr/>
            </a:pPr>
            <a:r>
              <a:rPr lang="en-US" sz="700" dirty="0" smtClean="0"/>
              <a:t/>
            </a:r>
            <a:br>
              <a:rPr lang="en-US" sz="700" dirty="0" smtClean="0"/>
            </a:br>
            <a:r>
              <a:rPr lang="en-US" sz="2400" b="1" dirty="0" smtClean="0">
                <a:latin typeface="+mn-lt"/>
              </a:rPr>
              <a:t>Product Water Disinfection</a:t>
            </a:r>
          </a:p>
          <a:p>
            <a:pPr algn="ctr">
              <a:defRPr/>
            </a:pPr>
            <a:r>
              <a:rPr lang="en-US" sz="2400" b="1" dirty="0" smtClean="0">
                <a:latin typeface="+mn-lt"/>
              </a:rPr>
              <a:t>Non Preservatives</a:t>
            </a:r>
            <a:endParaRPr lang="he-IL" sz="2400" b="1" dirty="0">
              <a:latin typeface="+mn-lt"/>
            </a:endParaRP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1390" y="4650128"/>
            <a:ext cx="3595410" cy="189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106224" y="977900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itchFamily="34" charset="0"/>
                <a:cs typeface="Lucida Sans Unicode" pitchFamily="34" charset="0"/>
              </a:rPr>
              <a:t>  Higher quality</a:t>
            </a:r>
          </a:p>
          <a:p>
            <a:endParaRPr lang="en-US" b="1" dirty="0" smtClean="0">
              <a:solidFill>
                <a:srgbClr val="009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 Unicode" pitchFamily="34" charset="0"/>
              <a:cs typeface="Lucida Sans Unicode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itchFamily="34" charset="0"/>
                <a:cs typeface="Lucida Sans Unicode" pitchFamily="34" charset="0"/>
              </a:rPr>
              <a:t>  Less Activated Carbon steaming</a:t>
            </a:r>
          </a:p>
          <a:p>
            <a:r>
              <a:rPr lang="en-US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itchFamily="34" charset="0"/>
                <a:cs typeface="Lucida Sans Unicode" pitchFamily="34" charset="0"/>
              </a:rPr>
              <a:t> </a:t>
            </a:r>
          </a:p>
          <a:p>
            <a:pPr>
              <a:buFont typeface="Wingdings" pitchFamily="2" charset="2"/>
              <a:buChar char="ü"/>
            </a:pPr>
            <a:r>
              <a:rPr lang="en-US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itchFamily="34" charset="0"/>
                <a:cs typeface="Lucida Sans Unicode" pitchFamily="34" charset="0"/>
              </a:rPr>
              <a:t>  Less Unexpected CIP</a:t>
            </a:r>
          </a:p>
          <a:p>
            <a:endParaRPr lang="en-US" b="1" dirty="0" smtClean="0">
              <a:solidFill>
                <a:srgbClr val="009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 Unicode" pitchFamily="34" charset="0"/>
              <a:cs typeface="Lucida Sans Unicode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itchFamily="34" charset="0"/>
                <a:cs typeface="Lucida Sans Unicode" pitchFamily="34" charset="0"/>
              </a:rPr>
              <a:t>  Controlled CIP</a:t>
            </a:r>
            <a:endParaRPr lang="he-IL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433" y="1905000"/>
            <a:ext cx="7451475" cy="4669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Coca-Cola Castanet </a:t>
            </a:r>
            <a:r>
              <a:rPr lang="en-US" dirty="0" err="1" smtClean="0"/>
              <a:t>Tolosan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4DBBB-5940-473A-B0D6-2295D70BDAAC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110" y="1930094"/>
            <a:ext cx="6457289" cy="4470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04800" y="838199"/>
            <a:ext cx="5105400" cy="369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15699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15699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cs typeface="Calibri" pitchFamily="34" charset="0"/>
              </a:defRPr>
            </a:lvl2pPr>
            <a:lvl3pPr marL="1143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15699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Calibri" pitchFamily="34" charset="0"/>
              </a:defRPr>
            </a:lvl3pPr>
            <a:lvl4pPr marL="1600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15699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  <a:cs typeface="Calibri" pitchFamily="34" charset="0"/>
              </a:defRPr>
            </a:lvl4pPr>
            <a:lvl5pPr marL="20574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15699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  <a:cs typeface="Calibri" pitchFamily="34" charset="0"/>
              </a:defRPr>
            </a:lvl5pPr>
            <a:lvl6pPr marL="25146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15699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  <a:cs typeface="Calibri" pitchFamily="34" charset="0"/>
              </a:defRPr>
            </a:lvl6pPr>
            <a:lvl7pPr marL="29718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15699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  <a:cs typeface="Calibri" pitchFamily="34" charset="0"/>
              </a:defRPr>
            </a:lvl7pPr>
            <a:lvl8pPr marL="3429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15699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  <a:cs typeface="Calibri" pitchFamily="34" charset="0"/>
              </a:defRPr>
            </a:lvl8pPr>
            <a:lvl9pPr marL="3886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15699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  <a:cs typeface="Calibri" pitchFamily="34" charset="0"/>
              </a:defRPr>
            </a:lvl9pPr>
          </a:lstStyle>
          <a:p>
            <a:pPr>
              <a:spcBef>
                <a:spcPct val="15000"/>
              </a:spcBef>
            </a:pPr>
            <a:r>
              <a:rPr lang="en-US" sz="1900" dirty="0" smtClean="0"/>
              <a:t>Plant suffered from contamination in their product water after Active Carbon filters</a:t>
            </a:r>
          </a:p>
          <a:p>
            <a:pPr>
              <a:spcBef>
                <a:spcPct val="15000"/>
              </a:spcBef>
            </a:pPr>
            <a:r>
              <a:rPr lang="en-US" sz="1900" dirty="0" smtClean="0"/>
              <a:t>Customer installed </a:t>
            </a:r>
            <a:r>
              <a:rPr lang="en-US" sz="1800" dirty="0" smtClean="0"/>
              <a:t>R200 </a:t>
            </a:r>
            <a:r>
              <a:rPr lang="en-US" sz="1800" dirty="0"/>
              <a:t>SL </a:t>
            </a:r>
            <a:r>
              <a:rPr lang="en-US" sz="1900" dirty="0" smtClean="0"/>
              <a:t>ATL system on 2008 to protect its product water</a:t>
            </a:r>
          </a:p>
        </p:txBody>
      </p:sp>
      <p:pic>
        <p:nvPicPr>
          <p:cNvPr id="9" name="Picture 2" descr="http://www.friendsofeurope.org/Portals/13/Logos/Coca-Cola%20Europ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9865" y="769176"/>
            <a:ext cx="2565560" cy="60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70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Coca-Cola </a:t>
            </a:r>
            <a:r>
              <a:rPr lang="en-US" dirty="0"/>
              <a:t>Castanet </a:t>
            </a:r>
            <a:r>
              <a:rPr lang="en-US" dirty="0" err="1"/>
              <a:t>Tolosan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4DBBB-5940-473A-B0D6-2295D70BDAAC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81002" y="1020196"/>
            <a:ext cx="5143498" cy="181190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ct val="20000"/>
              </a:spcBef>
              <a:buClr>
                <a:schemeClr val="folHlink"/>
              </a:buClr>
              <a:buSzPct val="90000"/>
              <a:defRPr/>
            </a:pPr>
            <a:r>
              <a:rPr lang="en-US" b="1" kern="0" dirty="0">
                <a:cs typeface="+mn-cs"/>
              </a:rPr>
              <a:t>Since the 11/08/08 installation Atlantium used as a </a:t>
            </a:r>
            <a:r>
              <a:rPr lang="en-US" b="1" kern="0" dirty="0" smtClean="0">
                <a:cs typeface="+mn-cs"/>
              </a:rPr>
              <a:t>microbial barrier</a:t>
            </a:r>
          </a:p>
          <a:p>
            <a:pPr marL="250057" indent="-250057">
              <a:spcBef>
                <a:spcPct val="20000"/>
              </a:spcBef>
              <a:buClr>
                <a:schemeClr val="folHlink"/>
              </a:buClr>
              <a:buSzPct val="90000"/>
              <a:defRPr/>
            </a:pPr>
            <a:endParaRPr lang="en-US" sz="1100" kern="0" dirty="0" smtClean="0">
              <a:cs typeface="+mn-cs"/>
            </a:endParaRPr>
          </a:p>
          <a:p>
            <a:pPr marL="250057" indent="-250057">
              <a:spcBef>
                <a:spcPct val="20000"/>
              </a:spcBef>
              <a:buClr>
                <a:schemeClr val="folHlink"/>
              </a:buClr>
              <a:buSzPct val="90000"/>
              <a:defRPr/>
            </a:pPr>
            <a:r>
              <a:rPr lang="en-US" sz="1700" kern="0" dirty="0" smtClean="0">
                <a:cs typeface="+mn-cs"/>
              </a:rPr>
              <a:t>GAC </a:t>
            </a:r>
            <a:r>
              <a:rPr lang="en-US" sz="1700" kern="0" dirty="0">
                <a:cs typeface="+mn-cs"/>
              </a:rPr>
              <a:t>&amp; Filters Steaming reduced to as needed </a:t>
            </a:r>
            <a:r>
              <a:rPr lang="en-US" sz="1700" kern="0" dirty="0" smtClean="0">
                <a:cs typeface="+mn-cs"/>
              </a:rPr>
              <a:t>basis:</a:t>
            </a:r>
          </a:p>
          <a:p>
            <a:pPr marL="250057" indent="-250057">
              <a:spcBef>
                <a:spcPct val="20000"/>
              </a:spcBef>
              <a:buClr>
                <a:schemeClr val="folHlink"/>
              </a:buClr>
              <a:buSzPct val="90000"/>
              <a:defRPr/>
            </a:pPr>
            <a:r>
              <a:rPr lang="en-US" sz="1700" kern="0" dirty="0" smtClean="0">
                <a:cs typeface="+mn-cs"/>
              </a:rPr>
              <a:t>From </a:t>
            </a:r>
            <a:r>
              <a:rPr lang="en-US" sz="1700" kern="0" dirty="0">
                <a:cs typeface="+mn-cs"/>
              </a:rPr>
              <a:t>1 per week </a:t>
            </a:r>
            <a:endParaRPr lang="en-US" sz="1700" kern="0" dirty="0" smtClean="0">
              <a:cs typeface="+mn-cs"/>
            </a:endParaRPr>
          </a:p>
          <a:p>
            <a:pPr marL="250057" indent="-250057">
              <a:spcBef>
                <a:spcPct val="20000"/>
              </a:spcBef>
              <a:buClr>
                <a:schemeClr val="folHlink"/>
              </a:buClr>
              <a:buSzPct val="90000"/>
              <a:defRPr/>
            </a:pPr>
            <a:r>
              <a:rPr lang="en-US" sz="1700" kern="0" dirty="0" smtClean="0">
                <a:cs typeface="+mn-cs"/>
              </a:rPr>
              <a:t>on </a:t>
            </a:r>
            <a:r>
              <a:rPr lang="en-US" sz="1700" kern="0" dirty="0">
                <a:cs typeface="+mn-cs"/>
              </a:rPr>
              <a:t>both GAC (not enough in the summer)       </a:t>
            </a:r>
          </a:p>
        </p:txBody>
      </p:sp>
      <p:grpSp>
        <p:nvGrpSpPr>
          <p:cNvPr id="3" name="Groupe 27"/>
          <p:cNvGrpSpPr>
            <a:grpSpLocks/>
          </p:cNvGrpSpPr>
          <p:nvPr/>
        </p:nvGrpSpPr>
        <p:grpSpPr bwMode="auto">
          <a:xfrm>
            <a:off x="1371600" y="3211948"/>
            <a:ext cx="6401753" cy="2960252"/>
            <a:chOff x="3286011" y="1457325"/>
            <a:chExt cx="4400777" cy="3943350"/>
          </a:xfrm>
        </p:grpSpPr>
        <p:graphicFrame>
          <p:nvGraphicFramePr>
            <p:cNvPr id="7" name="Chart 14"/>
            <p:cNvGraphicFramePr>
              <a:graphicFrameLocks/>
            </p:cNvGraphicFramePr>
            <p:nvPr/>
          </p:nvGraphicFramePr>
          <p:xfrm>
            <a:off x="3781538" y="1457325"/>
            <a:ext cx="3905250" cy="334327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8" name="Line 30"/>
            <p:cNvSpPr>
              <a:spLocks noChangeShapeType="1"/>
            </p:cNvSpPr>
            <p:nvPr/>
          </p:nvSpPr>
          <p:spPr bwMode="auto">
            <a:xfrm>
              <a:off x="4676888" y="1885950"/>
              <a:ext cx="45719" cy="3162300"/>
            </a:xfrm>
            <a:prstGeom prst="line">
              <a:avLst/>
            </a:prstGeom>
            <a:noFill/>
            <a:ln w="12700">
              <a:solidFill>
                <a:srgbClr val="4F81BD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 Box 57"/>
            <p:cNvSpPr txBox="1">
              <a:spLocks noChangeArrowheads="1"/>
            </p:cNvSpPr>
            <p:nvPr/>
          </p:nvSpPr>
          <p:spPr bwMode="auto">
            <a:xfrm>
              <a:off x="3286011" y="2993880"/>
              <a:ext cx="739918" cy="67021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27432" tIns="22860" rIns="0" bIns="0"/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rtl="1"/>
              <a:r>
                <a:rPr lang="en-US" sz="1100">
                  <a:solidFill>
                    <a:srgbClr val="000000"/>
                  </a:solidFill>
                </a:rPr>
                <a:t>Total count</a:t>
              </a:r>
            </a:p>
            <a:p>
              <a:pPr rtl="1"/>
              <a:r>
                <a:rPr lang="en-US" sz="1100">
                  <a:solidFill>
                    <a:srgbClr val="000000"/>
                  </a:solidFill>
                </a:rPr>
                <a:t>Regulation</a:t>
              </a:r>
            </a:p>
            <a:p>
              <a:pPr rtl="1"/>
              <a:r>
                <a:rPr lang="en-US" sz="1100">
                  <a:solidFill>
                    <a:srgbClr val="000000"/>
                  </a:solidFill>
                </a:rPr>
                <a:t>&lt;250 CFU/10ml</a:t>
              </a:r>
            </a:p>
          </p:txBody>
        </p:sp>
        <p:sp>
          <p:nvSpPr>
            <p:cNvPr id="10" name="Line Callout 2 37"/>
            <p:cNvSpPr/>
            <p:nvPr/>
          </p:nvSpPr>
          <p:spPr>
            <a:xfrm>
              <a:off x="5467192" y="4886325"/>
              <a:ext cx="1115200" cy="514350"/>
            </a:xfrm>
            <a:prstGeom prst="borderCallout2">
              <a:avLst>
                <a:gd name="adj1" fmla="val 18750"/>
                <a:gd name="adj2" fmla="val -5089"/>
                <a:gd name="adj3" fmla="val 24306"/>
                <a:gd name="adj4" fmla="val -13423"/>
                <a:gd name="adj5" fmla="val -589209"/>
                <a:gd name="adj6" fmla="val -15021"/>
              </a:avLst>
            </a:prstGeom>
            <a:solidFill>
              <a:sysClr val="window" lastClr="FFFFFF"/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b="1" dirty="0">
                  <a:solidFill>
                    <a:sysClr val="windowText" lastClr="000000"/>
                  </a:solidFill>
                </a:rPr>
                <a:t>11.08.08 Last weekly GAC </a:t>
              </a:r>
              <a:r>
                <a:rPr lang="en-US" b="1" dirty="0" smtClean="0">
                  <a:solidFill>
                    <a:sysClr val="windowText" lastClr="000000"/>
                  </a:solidFill>
                </a:rPr>
                <a:t>CIP</a:t>
              </a:r>
              <a:endParaRPr lang="en-US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Line 30"/>
            <p:cNvSpPr>
              <a:spLocks noChangeShapeType="1"/>
            </p:cNvSpPr>
            <p:nvPr/>
          </p:nvSpPr>
          <p:spPr bwMode="auto">
            <a:xfrm>
              <a:off x="4829288" y="1895475"/>
              <a:ext cx="45719" cy="3152775"/>
            </a:xfrm>
            <a:prstGeom prst="line">
              <a:avLst/>
            </a:prstGeom>
            <a:noFill/>
            <a:ln w="12700">
              <a:solidFill>
                <a:srgbClr val="4F81BD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30"/>
            <p:cNvSpPr>
              <a:spLocks noChangeShapeType="1"/>
            </p:cNvSpPr>
            <p:nvPr/>
          </p:nvSpPr>
          <p:spPr bwMode="auto">
            <a:xfrm>
              <a:off x="4981688" y="1895475"/>
              <a:ext cx="45719" cy="3152775"/>
            </a:xfrm>
            <a:prstGeom prst="line">
              <a:avLst/>
            </a:prstGeom>
            <a:noFill/>
            <a:ln w="12700">
              <a:solidFill>
                <a:srgbClr val="4F81BD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30"/>
            <p:cNvSpPr>
              <a:spLocks noChangeShapeType="1"/>
            </p:cNvSpPr>
            <p:nvPr/>
          </p:nvSpPr>
          <p:spPr bwMode="auto">
            <a:xfrm>
              <a:off x="5134088" y="1885950"/>
              <a:ext cx="45719" cy="3152775"/>
            </a:xfrm>
            <a:prstGeom prst="line">
              <a:avLst/>
            </a:prstGeom>
            <a:noFill/>
            <a:ln w="12700">
              <a:solidFill>
                <a:srgbClr val="4F81BD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 Box 37"/>
            <p:cNvSpPr txBox="1">
              <a:spLocks noChangeArrowheads="1"/>
            </p:cNvSpPr>
            <p:nvPr/>
          </p:nvSpPr>
          <p:spPr bwMode="auto">
            <a:xfrm>
              <a:off x="3849944" y="5072530"/>
              <a:ext cx="1465119" cy="318620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36576" tIns="22860" rIns="36576" bIns="0"/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rtl="1"/>
              <a:r>
                <a:rPr lang="en-US" sz="1300">
                  <a:solidFill>
                    <a:srgbClr val="000000"/>
                  </a:solidFill>
                </a:rPr>
                <a:t>Sunday GAC CIP</a:t>
              </a:r>
            </a:p>
          </p:txBody>
        </p:sp>
        <p:cxnSp>
          <p:nvCxnSpPr>
            <p:cNvPr id="15" name="Straight Connector 44"/>
            <p:cNvCxnSpPr>
              <a:cxnSpLocks noChangeShapeType="1"/>
            </p:cNvCxnSpPr>
            <p:nvPr/>
          </p:nvCxnSpPr>
          <p:spPr bwMode="auto">
            <a:xfrm rot="10800000">
              <a:off x="3448163" y="2895600"/>
              <a:ext cx="4095750" cy="1905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6" name="AutoShape 29"/>
          <p:cNvSpPr>
            <a:spLocks noChangeArrowheads="1"/>
          </p:cNvSpPr>
          <p:nvPr/>
        </p:nvSpPr>
        <p:spPr bwMode="auto">
          <a:xfrm>
            <a:off x="4303553" y="4305955"/>
            <a:ext cx="3239294" cy="715037"/>
          </a:xfrm>
          <a:prstGeom prst="leftRightArrow">
            <a:avLst>
              <a:gd name="adj1" fmla="val 50000"/>
              <a:gd name="adj2" fmla="val 43369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7320" tIns="48660" rIns="97320" bIns="48660" anchor="ctr"/>
          <a:lstStyle/>
          <a:p>
            <a:pPr algn="ctr"/>
            <a:r>
              <a:rPr lang="en-US" b="1"/>
              <a:t>No Steaming </a:t>
            </a:r>
          </a:p>
        </p:txBody>
      </p:sp>
      <p:sp>
        <p:nvSpPr>
          <p:cNvPr id="17" name="Right Arrow 27"/>
          <p:cNvSpPr>
            <a:spLocks noChangeArrowheads="1"/>
          </p:cNvSpPr>
          <p:nvPr/>
        </p:nvSpPr>
        <p:spPr bwMode="auto">
          <a:xfrm>
            <a:off x="2024111" y="2207095"/>
            <a:ext cx="366298" cy="133473"/>
          </a:xfrm>
          <a:prstGeom prst="rightArrow">
            <a:avLst>
              <a:gd name="adj1" fmla="val 50000"/>
              <a:gd name="adj2" fmla="val 50002"/>
            </a:avLst>
          </a:prstGeom>
          <a:solidFill>
            <a:srgbClr val="00CC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b" anchorCtr="1"/>
          <a:lstStyle/>
          <a:p>
            <a:pPr algn="ctr" defTabSz="927578"/>
            <a:endParaRPr lang="he-IL" b="1"/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2516378" y="2133983"/>
            <a:ext cx="1482425" cy="27901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250057" indent="-250057">
              <a:spcBef>
                <a:spcPct val="20000"/>
              </a:spcBef>
              <a:buClr>
                <a:schemeClr val="folHlink"/>
              </a:buClr>
              <a:buSzPct val="90000"/>
              <a:defRPr/>
            </a:pPr>
            <a:r>
              <a:rPr lang="en-US" sz="1700" kern="0" dirty="0">
                <a:latin typeface="Arial" pitchFamily="34" charset="0"/>
                <a:cs typeface="+mn-cs"/>
              </a:rPr>
              <a:t>0 in 6 months</a:t>
            </a:r>
          </a:p>
        </p:txBody>
      </p:sp>
      <p:pic>
        <p:nvPicPr>
          <p:cNvPr id="20" name="Picture 2" descr="http://www.friendsofeurope.org/Portals/13/Logos/Coca-Cola%20Europ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9865" y="769176"/>
            <a:ext cx="2565560" cy="60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613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2946401"/>
            <a:ext cx="9144000" cy="10287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/>
          <a:lstStyle/>
          <a:p>
            <a:pPr algn="ctr"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b="1" dirty="0" smtClean="0">
                <a:latin typeface="+mn-lt"/>
              </a:rPr>
              <a:t>Next Generation Hydro Optic UV Disinfection Technology</a:t>
            </a:r>
            <a:endParaRPr lang="he-IL" sz="2400" b="1" dirty="0">
              <a:latin typeface="+mn-lt"/>
            </a:endParaRP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734425" y="6553200"/>
            <a:ext cx="381000" cy="228600"/>
          </a:xfrm>
        </p:spPr>
        <p:txBody>
          <a:bodyPr/>
          <a:lstStyle/>
          <a:p>
            <a:pPr>
              <a:defRPr/>
            </a:pPr>
            <a:fld id="{BCB80C10-FE87-486A-82F9-B3BB1BBEBF88}" type="slidenum">
              <a:rPr lang="he-IL" smtClean="0"/>
              <a:pPr>
                <a:defRPr/>
              </a:pPr>
              <a:t>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371592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Coca-Cola </a:t>
            </a:r>
            <a:r>
              <a:rPr lang="en-US" dirty="0"/>
              <a:t>Castanet </a:t>
            </a:r>
            <a:r>
              <a:rPr lang="en-US" dirty="0" err="1"/>
              <a:t>Tolosan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4DBBB-5940-473A-B0D6-2295D70BDAAC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5" name="TextBox 19"/>
          <p:cNvSpPr txBox="1">
            <a:spLocks noChangeArrowheads="1"/>
          </p:cNvSpPr>
          <p:nvPr/>
        </p:nvSpPr>
        <p:spPr bwMode="auto">
          <a:xfrm>
            <a:off x="381000" y="1720609"/>
            <a:ext cx="3606143" cy="929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320" tIns="48660" rIns="97320" bIns="4866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dirty="0"/>
              <a:t>Using the same standards in revising pipe CIP schedule from</a:t>
            </a:r>
          </a:p>
          <a:p>
            <a:r>
              <a:rPr lang="en-US" b="1" dirty="0"/>
              <a:t>1 per week</a:t>
            </a:r>
          </a:p>
        </p:txBody>
      </p:sp>
      <p:sp>
        <p:nvSpPr>
          <p:cNvPr id="6" name="ZoneTexte 42"/>
          <p:cNvSpPr txBox="1"/>
          <p:nvPr/>
        </p:nvSpPr>
        <p:spPr>
          <a:xfrm>
            <a:off x="389892" y="914400"/>
            <a:ext cx="5312408" cy="652268"/>
          </a:xfrm>
          <a:prstGeom prst="rect">
            <a:avLst/>
          </a:prstGeom>
          <a:noFill/>
        </p:spPr>
        <p:txBody>
          <a:bodyPr wrap="square" lIns="97320" tIns="48660" rIns="97320" bIns="48660">
            <a:spAutoFit/>
          </a:bodyPr>
          <a:lstStyle/>
          <a:p>
            <a:pPr>
              <a:spcBef>
                <a:spcPct val="20000"/>
              </a:spcBef>
              <a:buClr>
                <a:schemeClr val="folHlink"/>
              </a:buClr>
              <a:buSzPct val="90000"/>
              <a:defRPr/>
            </a:pPr>
            <a:r>
              <a:rPr lang="en-US" kern="0" dirty="0" smtClean="0">
                <a:latin typeface="Arial" pitchFamily="34" charset="0"/>
                <a:cs typeface="+mn-cs"/>
              </a:rPr>
              <a:t>Sampling at far away points (Blender </a:t>
            </a:r>
            <a:r>
              <a:rPr lang="en-US" kern="0" dirty="0">
                <a:latin typeface="Arial" pitchFamily="34" charset="0"/>
                <a:cs typeface="+mn-cs"/>
              </a:rPr>
              <a:t>&amp; syrup </a:t>
            </a:r>
            <a:r>
              <a:rPr lang="en-US" kern="0" dirty="0" smtClean="0">
                <a:latin typeface="Arial" pitchFamily="34" charset="0"/>
                <a:cs typeface="+mn-cs"/>
              </a:rPr>
              <a:t>room) were also significantly improved</a:t>
            </a:r>
            <a:endParaRPr lang="en-US" dirty="0">
              <a:latin typeface="Arial" pitchFamily="34" charset="0"/>
              <a:cs typeface="+mn-cs"/>
            </a:endParaRPr>
          </a:p>
        </p:txBody>
      </p:sp>
      <p:grpSp>
        <p:nvGrpSpPr>
          <p:cNvPr id="3" name="Groupe 58"/>
          <p:cNvGrpSpPr>
            <a:grpSpLocks/>
          </p:cNvGrpSpPr>
          <p:nvPr/>
        </p:nvGrpSpPr>
        <p:grpSpPr bwMode="auto">
          <a:xfrm>
            <a:off x="1295400" y="3348785"/>
            <a:ext cx="6489065" cy="3052015"/>
            <a:chOff x="2017023" y="1453805"/>
            <a:chExt cx="4276725" cy="4066501"/>
          </a:xfrm>
        </p:grpSpPr>
        <p:graphicFrame>
          <p:nvGraphicFramePr>
            <p:cNvPr id="8" name="Chart 15"/>
            <p:cNvGraphicFramePr>
              <a:graphicFrameLocks/>
            </p:cNvGraphicFramePr>
            <p:nvPr/>
          </p:nvGraphicFramePr>
          <p:xfrm>
            <a:off x="2045598" y="1453805"/>
            <a:ext cx="4248150" cy="343852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9" name="Rectangle 51"/>
            <p:cNvSpPr>
              <a:spLocks noChangeArrowheads="1"/>
            </p:cNvSpPr>
            <p:nvPr/>
          </p:nvSpPr>
          <p:spPr bwMode="auto">
            <a:xfrm>
              <a:off x="3490949" y="1942538"/>
              <a:ext cx="2633618" cy="2063968"/>
            </a:xfrm>
            <a:prstGeom prst="rect">
              <a:avLst/>
            </a:prstGeom>
            <a:solidFill>
              <a:srgbClr val="CCFFCC">
                <a:alpha val="16862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he-IL" b="1"/>
            </a:p>
          </p:txBody>
        </p:sp>
        <p:sp>
          <p:nvSpPr>
            <p:cNvPr id="10" name="Text Box 53"/>
            <p:cNvSpPr txBox="1">
              <a:spLocks noChangeArrowheads="1"/>
            </p:cNvSpPr>
            <p:nvPr/>
          </p:nvSpPr>
          <p:spPr bwMode="auto">
            <a:xfrm>
              <a:off x="2694577" y="1980090"/>
              <a:ext cx="1292803" cy="200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7432" tIns="22860" rIns="0" bIns="0"/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rtl="1"/>
              <a:r>
                <a:rPr lang="en-US" sz="1100" b="1">
                  <a:solidFill>
                    <a:srgbClr val="000000"/>
                  </a:solidFill>
                </a:rPr>
                <a:t>Before installing HOD</a:t>
              </a:r>
            </a:p>
          </p:txBody>
        </p:sp>
        <p:sp>
          <p:nvSpPr>
            <p:cNvPr id="11" name="Text Box 54"/>
            <p:cNvSpPr txBox="1">
              <a:spLocks noChangeArrowheads="1"/>
            </p:cNvSpPr>
            <p:nvPr/>
          </p:nvSpPr>
          <p:spPr bwMode="auto">
            <a:xfrm>
              <a:off x="4415096" y="2115708"/>
              <a:ext cx="1285875" cy="18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7432" tIns="22860" rIns="0" bIns="0"/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rtl="1"/>
              <a:r>
                <a:rPr lang="en-US" sz="1100" b="1">
                  <a:solidFill>
                    <a:srgbClr val="000000"/>
                  </a:solidFill>
                </a:rPr>
                <a:t>After installing HOD</a:t>
              </a:r>
            </a:p>
          </p:txBody>
        </p:sp>
        <p:sp>
          <p:nvSpPr>
            <p:cNvPr id="12" name="Line 58"/>
            <p:cNvSpPr>
              <a:spLocks noChangeShapeType="1"/>
            </p:cNvSpPr>
            <p:nvPr/>
          </p:nvSpPr>
          <p:spPr bwMode="auto">
            <a:xfrm>
              <a:off x="2017023" y="3577880"/>
              <a:ext cx="4086225" cy="381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4528275" y="2363647"/>
              <a:ext cx="1613554" cy="1638668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16862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b="1" dirty="0" smtClean="0"/>
            </a:p>
            <a:p>
              <a:pPr algn="ctr">
                <a:defRPr/>
              </a:pPr>
              <a:endParaRPr lang="en-US" b="1" dirty="0" smtClean="0"/>
            </a:p>
            <a:p>
              <a:pPr algn="ctr">
                <a:defRPr/>
              </a:pPr>
              <a:endParaRPr lang="en-US" b="1" dirty="0" smtClean="0"/>
            </a:p>
            <a:p>
              <a:pPr algn="ctr">
                <a:defRPr/>
              </a:pPr>
              <a:r>
                <a:rPr lang="en-US" sz="1500" b="1" dirty="0"/>
                <a:t>pipe CIP - twice a year</a:t>
              </a:r>
            </a:p>
          </p:txBody>
        </p:sp>
        <p:sp>
          <p:nvSpPr>
            <p:cNvPr id="14" name="Line Callout 2 38"/>
            <p:cNvSpPr/>
            <p:nvPr/>
          </p:nvSpPr>
          <p:spPr>
            <a:xfrm>
              <a:off x="4704362" y="5005840"/>
              <a:ext cx="1551406" cy="514466"/>
            </a:xfrm>
            <a:prstGeom prst="borderCallout2">
              <a:avLst>
                <a:gd name="adj1" fmla="val 18750"/>
                <a:gd name="adj2" fmla="val -868"/>
                <a:gd name="adj3" fmla="val 18750"/>
                <a:gd name="adj4" fmla="val -12001"/>
                <a:gd name="adj5" fmla="val -515589"/>
                <a:gd name="adj6" fmla="val -12069"/>
              </a:avLst>
            </a:prstGeom>
            <a:solidFill>
              <a:sysClr val="window" lastClr="FFFFFF"/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b="1" dirty="0">
                  <a:solidFill>
                    <a:sysClr val="windowText" lastClr="000000"/>
                  </a:solidFill>
                </a:rPr>
                <a:t>2.11.08 Last weekly pipe </a:t>
              </a:r>
              <a:r>
                <a:rPr lang="en-US" b="1" dirty="0" smtClean="0">
                  <a:solidFill>
                    <a:sysClr val="windowText" lastClr="000000"/>
                  </a:solidFill>
                </a:rPr>
                <a:t>CIP</a:t>
              </a:r>
              <a:endParaRPr lang="en-US" b="1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5" name="AutoShape 37"/>
          <p:cNvSpPr>
            <a:spLocks noChangeArrowheads="1"/>
          </p:cNvSpPr>
          <p:nvPr/>
        </p:nvSpPr>
        <p:spPr bwMode="auto">
          <a:xfrm>
            <a:off x="2311718" y="4355795"/>
            <a:ext cx="2820193" cy="321767"/>
          </a:xfrm>
          <a:prstGeom prst="leftRightArrow">
            <a:avLst>
              <a:gd name="adj1" fmla="val 50000"/>
              <a:gd name="adj2" fmla="val 10268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7320" tIns="48660" rIns="97320" bIns="48660" anchor="ctr"/>
          <a:lstStyle/>
          <a:p>
            <a:pPr algn="ctr"/>
            <a:r>
              <a:rPr lang="en-US" sz="1700" b="1"/>
              <a:t>CIP Once/week</a:t>
            </a:r>
          </a:p>
        </p:txBody>
      </p:sp>
      <p:sp>
        <p:nvSpPr>
          <p:cNvPr id="16" name="Right Arrow 28"/>
          <p:cNvSpPr>
            <a:spLocks noChangeArrowheads="1"/>
          </p:cNvSpPr>
          <p:nvPr/>
        </p:nvSpPr>
        <p:spPr bwMode="auto">
          <a:xfrm>
            <a:off x="1732596" y="2417348"/>
            <a:ext cx="387343" cy="133473"/>
          </a:xfrm>
          <a:prstGeom prst="rightArrow">
            <a:avLst>
              <a:gd name="adj1" fmla="val 50000"/>
              <a:gd name="adj2" fmla="val 50002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b" anchorCtr="1"/>
          <a:lstStyle/>
          <a:p>
            <a:pPr algn="ctr" defTabSz="927578"/>
            <a:endParaRPr lang="he-IL" b="1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2150268" y="2291731"/>
            <a:ext cx="1551958" cy="375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320" tIns="48660" rIns="97320" bIns="48660">
            <a:spAutoFit/>
          </a:bodyPr>
          <a:lstStyle/>
          <a:p>
            <a:pPr algn="ctr"/>
            <a:r>
              <a:rPr lang="en-US" b="1" dirty="0"/>
              <a:t>2 per year</a:t>
            </a:r>
            <a:endParaRPr lang="he-IL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1524000" y="2819400"/>
            <a:ext cx="6045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6600"/>
                </a:solidFill>
              </a:rPr>
              <a:t>Estimated Savings to the plant – over 100,000€ a year</a:t>
            </a:r>
            <a:endParaRPr lang="en-US" b="1" dirty="0">
              <a:solidFill>
                <a:srgbClr val="006600"/>
              </a:solidFill>
            </a:endParaRPr>
          </a:p>
        </p:txBody>
      </p:sp>
      <p:pic>
        <p:nvPicPr>
          <p:cNvPr id="570370" name="Picture 2" descr="http://www.friendsofeurope.org/Portals/13/Logos/Coca-Cola%20Europ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9865" y="769176"/>
            <a:ext cx="2565560" cy="60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785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/>
      <p:bldP spid="21" grpId="0" build="allAtOnce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3" name="Freeform 3"/>
          <p:cNvSpPr>
            <a:spLocks/>
          </p:cNvSpPr>
          <p:nvPr/>
        </p:nvSpPr>
        <p:spPr bwMode="auto">
          <a:xfrm>
            <a:off x="5448300" y="4064001"/>
            <a:ext cx="3263900" cy="1917700"/>
          </a:xfrm>
          <a:custGeom>
            <a:avLst/>
            <a:gdLst/>
            <a:ahLst/>
            <a:cxnLst>
              <a:cxn ang="0">
                <a:pos x="48" y="0"/>
              </a:cxn>
              <a:cxn ang="0">
                <a:pos x="48" y="416"/>
              </a:cxn>
              <a:cxn ang="0">
                <a:pos x="2056" y="416"/>
              </a:cxn>
              <a:cxn ang="0">
                <a:pos x="2056" y="1208"/>
              </a:cxn>
              <a:cxn ang="0">
                <a:pos x="0" y="1208"/>
              </a:cxn>
            </a:cxnLst>
            <a:rect l="0" t="0" r="r" b="b"/>
            <a:pathLst>
              <a:path w="2056" h="1208">
                <a:moveTo>
                  <a:pt x="48" y="0"/>
                </a:moveTo>
                <a:lnTo>
                  <a:pt x="48" y="416"/>
                </a:lnTo>
                <a:lnTo>
                  <a:pt x="2056" y="416"/>
                </a:lnTo>
                <a:lnTo>
                  <a:pt x="2056" y="1208"/>
                </a:lnTo>
                <a:lnTo>
                  <a:pt x="0" y="1208"/>
                </a:lnTo>
              </a:path>
            </a:pathLst>
          </a:custGeom>
          <a:noFill/>
          <a:ln w="38100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he-IL"/>
          </a:p>
        </p:txBody>
      </p:sp>
      <p:sp>
        <p:nvSpPr>
          <p:cNvPr id="296964" name="Freeform 4"/>
          <p:cNvSpPr>
            <a:spLocks/>
          </p:cNvSpPr>
          <p:nvPr/>
        </p:nvSpPr>
        <p:spPr bwMode="auto">
          <a:xfrm>
            <a:off x="1308100" y="2794001"/>
            <a:ext cx="4064000" cy="1943100"/>
          </a:xfrm>
          <a:custGeom>
            <a:avLst/>
            <a:gdLst/>
            <a:ahLst/>
            <a:cxnLst>
              <a:cxn ang="0">
                <a:pos x="0" y="1224"/>
              </a:cxn>
              <a:cxn ang="0">
                <a:pos x="1944" y="1224"/>
              </a:cxn>
              <a:cxn ang="0">
                <a:pos x="1944" y="0"/>
              </a:cxn>
              <a:cxn ang="0">
                <a:pos x="2560" y="0"/>
              </a:cxn>
              <a:cxn ang="0">
                <a:pos x="2560" y="136"/>
              </a:cxn>
            </a:cxnLst>
            <a:rect l="0" t="0" r="r" b="b"/>
            <a:pathLst>
              <a:path w="2560" h="1224">
                <a:moveTo>
                  <a:pt x="0" y="1224"/>
                </a:moveTo>
                <a:lnTo>
                  <a:pt x="1944" y="1224"/>
                </a:lnTo>
                <a:lnTo>
                  <a:pt x="1944" y="0"/>
                </a:lnTo>
                <a:lnTo>
                  <a:pt x="2560" y="0"/>
                </a:lnTo>
                <a:lnTo>
                  <a:pt x="2560" y="136"/>
                </a:lnTo>
              </a:path>
            </a:pathLst>
          </a:custGeom>
          <a:noFill/>
          <a:ln w="38100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he-IL"/>
          </a:p>
        </p:txBody>
      </p:sp>
      <p:sp>
        <p:nvSpPr>
          <p:cNvPr id="296965" name="Freeform 5"/>
          <p:cNvSpPr>
            <a:spLocks/>
          </p:cNvSpPr>
          <p:nvPr/>
        </p:nvSpPr>
        <p:spPr bwMode="auto">
          <a:xfrm>
            <a:off x="1333500" y="1993900"/>
            <a:ext cx="6629400" cy="1041400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4176" y="0"/>
              </a:cxn>
              <a:cxn ang="0">
                <a:pos x="4176" y="456"/>
              </a:cxn>
              <a:cxn ang="0">
                <a:pos x="2792" y="456"/>
              </a:cxn>
              <a:cxn ang="0">
                <a:pos x="2792" y="656"/>
              </a:cxn>
            </a:cxnLst>
            <a:rect l="0" t="0" r="r" b="b"/>
            <a:pathLst>
              <a:path w="4176" h="656">
                <a:moveTo>
                  <a:pt x="0" y="16"/>
                </a:moveTo>
                <a:lnTo>
                  <a:pt x="4176" y="0"/>
                </a:lnTo>
                <a:lnTo>
                  <a:pt x="4176" y="456"/>
                </a:lnTo>
                <a:lnTo>
                  <a:pt x="2792" y="456"/>
                </a:lnTo>
                <a:lnTo>
                  <a:pt x="2792" y="656"/>
                </a:lnTo>
              </a:path>
            </a:pathLst>
          </a:custGeom>
          <a:noFill/>
          <a:ln w="38100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he-IL"/>
          </a:p>
        </p:txBody>
      </p:sp>
      <p:sp>
        <p:nvSpPr>
          <p:cNvPr id="296966" name="Rectangle 6"/>
          <p:cNvSpPr>
            <a:spLocks noGrp="1" noChangeArrowheads="1"/>
          </p:cNvSpPr>
          <p:nvPr>
            <p:ph type="title"/>
          </p:nvPr>
        </p:nvSpPr>
        <p:spPr>
          <a:xfrm>
            <a:off x="1749453" y="-325"/>
            <a:ext cx="6497637" cy="608012"/>
          </a:xfrm>
          <a:noFill/>
          <a:ln/>
        </p:spPr>
        <p:txBody>
          <a:bodyPr/>
          <a:lstStyle/>
          <a:p>
            <a:r>
              <a:rPr lang="en-US" dirty="0" err="1" smtClean="0"/>
              <a:t>Femsa</a:t>
            </a:r>
            <a:r>
              <a:rPr lang="en-US" dirty="0" smtClean="0"/>
              <a:t> Veracruz, Mexico</a:t>
            </a: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287338" y="1458912"/>
            <a:ext cx="1046162" cy="1003300"/>
            <a:chOff x="431" y="1539"/>
            <a:chExt cx="499" cy="485"/>
          </a:xfrm>
        </p:grpSpPr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431" y="1611"/>
              <a:ext cx="499" cy="413"/>
              <a:chOff x="431" y="1611"/>
              <a:chExt cx="499" cy="413"/>
            </a:xfrm>
          </p:grpSpPr>
          <p:sp>
            <p:nvSpPr>
              <p:cNvPr id="296969" name="Rectangle 9"/>
              <p:cNvSpPr>
                <a:spLocks noChangeArrowheads="1"/>
              </p:cNvSpPr>
              <p:nvPr/>
            </p:nvSpPr>
            <p:spPr bwMode="auto">
              <a:xfrm rot="10800000">
                <a:off x="431" y="1611"/>
                <a:ext cx="499" cy="413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296970" name="Text Box 10"/>
              <p:cNvSpPr txBox="1">
                <a:spLocks noChangeArrowheads="1"/>
              </p:cNvSpPr>
              <p:nvPr/>
            </p:nvSpPr>
            <p:spPr bwMode="auto">
              <a:xfrm>
                <a:off x="482" y="1697"/>
                <a:ext cx="397" cy="2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rtl="1" eaLnBrk="1" hangingPunct="1"/>
                <a:r>
                  <a:rPr lang="es-ES_tradnl" sz="1400" b="1">
                    <a:solidFill>
                      <a:schemeClr val="bg2"/>
                    </a:solidFill>
                    <a:latin typeface="Calibri" pitchFamily="34" charset="0"/>
                  </a:rPr>
                  <a:t>Cisterna </a:t>
                </a:r>
              </a:p>
              <a:p>
                <a:pPr algn="ctr" rtl="1" eaLnBrk="1" hangingPunct="1"/>
                <a:r>
                  <a:rPr lang="es-ES_tradnl" sz="1400" b="1">
                    <a:solidFill>
                      <a:schemeClr val="bg2"/>
                    </a:solidFill>
                    <a:latin typeface="Calibri" pitchFamily="34" charset="0"/>
                  </a:rPr>
                  <a:t>Pozo</a:t>
                </a:r>
                <a:endParaRPr lang="es-MX" sz="1400" b="1">
                  <a:solidFill>
                    <a:schemeClr val="bg2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296971" name="AutoShape 11"/>
            <p:cNvSpPr>
              <a:spLocks noChangeArrowheads="1"/>
            </p:cNvSpPr>
            <p:nvPr/>
          </p:nvSpPr>
          <p:spPr bwMode="auto">
            <a:xfrm rot="16200000" flipV="1">
              <a:off x="649" y="1321"/>
              <a:ext cx="64" cy="499"/>
            </a:xfrm>
            <a:prstGeom prst="flowChartDelay">
              <a:avLst/>
            </a:prstGeom>
            <a:gradFill rotWithShape="0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192670" y="4227512"/>
            <a:ext cx="1241851" cy="1003299"/>
            <a:chOff x="385" y="1539"/>
            <a:chExt cx="594" cy="485"/>
          </a:xfrm>
        </p:grpSpPr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385" y="1611"/>
              <a:ext cx="594" cy="413"/>
              <a:chOff x="385" y="1611"/>
              <a:chExt cx="594" cy="413"/>
            </a:xfrm>
          </p:grpSpPr>
          <p:sp>
            <p:nvSpPr>
              <p:cNvPr id="296974" name="Rectangle 14"/>
              <p:cNvSpPr>
                <a:spLocks noChangeArrowheads="1"/>
              </p:cNvSpPr>
              <p:nvPr/>
            </p:nvSpPr>
            <p:spPr bwMode="auto">
              <a:xfrm rot="10800000">
                <a:off x="431" y="1611"/>
                <a:ext cx="499" cy="413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296975" name="Text Box 15"/>
              <p:cNvSpPr txBox="1">
                <a:spLocks noChangeArrowheads="1"/>
              </p:cNvSpPr>
              <p:nvPr/>
            </p:nvSpPr>
            <p:spPr bwMode="auto">
              <a:xfrm>
                <a:off x="385" y="1696"/>
                <a:ext cx="594" cy="2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rtl="1" eaLnBrk="1" hangingPunct="1"/>
                <a:r>
                  <a:rPr lang="es-ES_tradnl" sz="1400" b="1">
                    <a:solidFill>
                      <a:schemeClr val="bg2"/>
                    </a:solidFill>
                    <a:latin typeface="Calibri" pitchFamily="34" charset="0"/>
                  </a:rPr>
                  <a:t>Cisterna </a:t>
                </a:r>
              </a:p>
              <a:p>
                <a:pPr algn="ctr" rtl="1" eaLnBrk="1" hangingPunct="1"/>
                <a:r>
                  <a:rPr lang="en-US" sz="1400" b="1">
                    <a:solidFill>
                      <a:schemeClr val="bg2"/>
                    </a:solidFill>
                    <a:latin typeface="Calibri" pitchFamily="34" charset="0"/>
                  </a:rPr>
                  <a:t>Red municipal</a:t>
                </a:r>
                <a:endParaRPr lang="es-MX" sz="1400" b="1">
                  <a:solidFill>
                    <a:schemeClr val="bg2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296976" name="AutoShape 16"/>
            <p:cNvSpPr>
              <a:spLocks noChangeArrowheads="1"/>
            </p:cNvSpPr>
            <p:nvPr/>
          </p:nvSpPr>
          <p:spPr bwMode="auto">
            <a:xfrm rot="16200000" flipV="1">
              <a:off x="649" y="1321"/>
              <a:ext cx="64" cy="499"/>
            </a:xfrm>
            <a:prstGeom prst="flowChartDelay">
              <a:avLst/>
            </a:prstGeom>
            <a:gradFill rotWithShape="0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7" name="Group 17"/>
          <p:cNvGrpSpPr>
            <a:grpSpLocks/>
          </p:cNvGrpSpPr>
          <p:nvPr/>
        </p:nvGrpSpPr>
        <p:grpSpPr bwMode="auto">
          <a:xfrm>
            <a:off x="2124075" y="1462089"/>
            <a:ext cx="431800" cy="784225"/>
            <a:chOff x="380" y="148"/>
            <a:chExt cx="52" cy="94"/>
          </a:xfrm>
        </p:grpSpPr>
        <p:sp>
          <p:nvSpPr>
            <p:cNvPr id="296978" name="AutoShape 18"/>
            <p:cNvSpPr>
              <a:spLocks noChangeArrowheads="1"/>
            </p:cNvSpPr>
            <p:nvPr/>
          </p:nvSpPr>
          <p:spPr bwMode="auto">
            <a:xfrm rot="-5400000">
              <a:off x="396" y="132"/>
              <a:ext cx="20" cy="52"/>
            </a:xfrm>
            <a:prstGeom prst="flowChartDelay">
              <a:avLst/>
            </a:prstGeom>
            <a:gradFill rotWithShape="0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96979" name="AutoShape 19"/>
            <p:cNvSpPr>
              <a:spLocks noChangeArrowheads="1"/>
            </p:cNvSpPr>
            <p:nvPr/>
          </p:nvSpPr>
          <p:spPr bwMode="auto">
            <a:xfrm rot="5400000" flipV="1">
              <a:off x="397" y="207"/>
              <a:ext cx="18" cy="52"/>
            </a:xfrm>
            <a:prstGeom prst="flowChartDelay">
              <a:avLst/>
            </a:prstGeom>
            <a:gradFill rotWithShape="0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96980" name="Rectangle 20"/>
            <p:cNvSpPr>
              <a:spLocks noChangeArrowheads="1"/>
            </p:cNvSpPr>
            <p:nvPr/>
          </p:nvSpPr>
          <p:spPr bwMode="auto">
            <a:xfrm>
              <a:off x="380" y="168"/>
              <a:ext cx="52" cy="56"/>
            </a:xfrm>
            <a:prstGeom prst="rect">
              <a:avLst/>
            </a:prstGeom>
            <a:gradFill rotWithShape="0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96981" name="Line 21"/>
            <p:cNvSpPr>
              <a:spLocks noChangeShapeType="1"/>
            </p:cNvSpPr>
            <p:nvPr/>
          </p:nvSpPr>
          <p:spPr bwMode="auto">
            <a:xfrm>
              <a:off x="380" y="168"/>
              <a:ext cx="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96982" name="Line 22"/>
            <p:cNvSpPr>
              <a:spLocks noChangeShapeType="1"/>
            </p:cNvSpPr>
            <p:nvPr/>
          </p:nvSpPr>
          <p:spPr bwMode="auto">
            <a:xfrm>
              <a:off x="380" y="223"/>
              <a:ext cx="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8" name="Group 23"/>
          <p:cNvGrpSpPr>
            <a:grpSpLocks/>
          </p:cNvGrpSpPr>
          <p:nvPr/>
        </p:nvGrpSpPr>
        <p:grpSpPr bwMode="auto">
          <a:xfrm>
            <a:off x="2339975" y="1677989"/>
            <a:ext cx="431800" cy="784225"/>
            <a:chOff x="380" y="148"/>
            <a:chExt cx="52" cy="94"/>
          </a:xfrm>
        </p:grpSpPr>
        <p:sp>
          <p:nvSpPr>
            <p:cNvPr id="296984" name="AutoShape 24"/>
            <p:cNvSpPr>
              <a:spLocks noChangeArrowheads="1"/>
            </p:cNvSpPr>
            <p:nvPr/>
          </p:nvSpPr>
          <p:spPr bwMode="auto">
            <a:xfrm rot="-5400000">
              <a:off x="396" y="132"/>
              <a:ext cx="20" cy="52"/>
            </a:xfrm>
            <a:prstGeom prst="flowChartDelay">
              <a:avLst/>
            </a:prstGeom>
            <a:gradFill rotWithShape="0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96985" name="AutoShape 25"/>
            <p:cNvSpPr>
              <a:spLocks noChangeArrowheads="1"/>
            </p:cNvSpPr>
            <p:nvPr/>
          </p:nvSpPr>
          <p:spPr bwMode="auto">
            <a:xfrm rot="5400000" flipV="1">
              <a:off x="397" y="207"/>
              <a:ext cx="18" cy="52"/>
            </a:xfrm>
            <a:prstGeom prst="flowChartDelay">
              <a:avLst/>
            </a:prstGeom>
            <a:gradFill rotWithShape="0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96986" name="Rectangle 26"/>
            <p:cNvSpPr>
              <a:spLocks noChangeArrowheads="1"/>
            </p:cNvSpPr>
            <p:nvPr/>
          </p:nvSpPr>
          <p:spPr bwMode="auto">
            <a:xfrm>
              <a:off x="380" y="168"/>
              <a:ext cx="52" cy="56"/>
            </a:xfrm>
            <a:prstGeom prst="rect">
              <a:avLst/>
            </a:prstGeom>
            <a:gradFill rotWithShape="0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96987" name="Line 27"/>
            <p:cNvSpPr>
              <a:spLocks noChangeShapeType="1"/>
            </p:cNvSpPr>
            <p:nvPr/>
          </p:nvSpPr>
          <p:spPr bwMode="auto">
            <a:xfrm>
              <a:off x="380" y="168"/>
              <a:ext cx="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96988" name="Line 28"/>
            <p:cNvSpPr>
              <a:spLocks noChangeShapeType="1"/>
            </p:cNvSpPr>
            <p:nvPr/>
          </p:nvSpPr>
          <p:spPr bwMode="auto">
            <a:xfrm>
              <a:off x="380" y="223"/>
              <a:ext cx="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9" name="Group 29"/>
          <p:cNvGrpSpPr>
            <a:grpSpLocks/>
          </p:cNvGrpSpPr>
          <p:nvPr/>
        </p:nvGrpSpPr>
        <p:grpSpPr bwMode="auto">
          <a:xfrm>
            <a:off x="2124075" y="4294189"/>
            <a:ext cx="431800" cy="784225"/>
            <a:chOff x="380" y="148"/>
            <a:chExt cx="52" cy="94"/>
          </a:xfrm>
        </p:grpSpPr>
        <p:sp>
          <p:nvSpPr>
            <p:cNvPr id="296990" name="AutoShape 30"/>
            <p:cNvSpPr>
              <a:spLocks noChangeArrowheads="1"/>
            </p:cNvSpPr>
            <p:nvPr/>
          </p:nvSpPr>
          <p:spPr bwMode="auto">
            <a:xfrm rot="-5400000">
              <a:off x="396" y="132"/>
              <a:ext cx="20" cy="52"/>
            </a:xfrm>
            <a:prstGeom prst="flowChartDelay">
              <a:avLst/>
            </a:prstGeom>
            <a:gradFill rotWithShape="0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96991" name="AutoShape 31"/>
            <p:cNvSpPr>
              <a:spLocks noChangeArrowheads="1"/>
            </p:cNvSpPr>
            <p:nvPr/>
          </p:nvSpPr>
          <p:spPr bwMode="auto">
            <a:xfrm rot="5400000" flipV="1">
              <a:off x="397" y="207"/>
              <a:ext cx="18" cy="52"/>
            </a:xfrm>
            <a:prstGeom prst="flowChartDelay">
              <a:avLst/>
            </a:prstGeom>
            <a:gradFill rotWithShape="0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96992" name="Rectangle 32"/>
            <p:cNvSpPr>
              <a:spLocks noChangeArrowheads="1"/>
            </p:cNvSpPr>
            <p:nvPr/>
          </p:nvSpPr>
          <p:spPr bwMode="auto">
            <a:xfrm>
              <a:off x="380" y="168"/>
              <a:ext cx="52" cy="56"/>
            </a:xfrm>
            <a:prstGeom prst="rect">
              <a:avLst/>
            </a:prstGeom>
            <a:gradFill rotWithShape="0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96993" name="Line 33"/>
            <p:cNvSpPr>
              <a:spLocks noChangeShapeType="1"/>
            </p:cNvSpPr>
            <p:nvPr/>
          </p:nvSpPr>
          <p:spPr bwMode="auto">
            <a:xfrm>
              <a:off x="380" y="168"/>
              <a:ext cx="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96994" name="Line 34"/>
            <p:cNvSpPr>
              <a:spLocks noChangeShapeType="1"/>
            </p:cNvSpPr>
            <p:nvPr/>
          </p:nvSpPr>
          <p:spPr bwMode="auto">
            <a:xfrm>
              <a:off x="380" y="223"/>
              <a:ext cx="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10" name="Group 35"/>
          <p:cNvGrpSpPr>
            <a:grpSpLocks/>
          </p:cNvGrpSpPr>
          <p:nvPr/>
        </p:nvGrpSpPr>
        <p:grpSpPr bwMode="auto">
          <a:xfrm>
            <a:off x="3267075" y="4319589"/>
            <a:ext cx="431800" cy="784225"/>
            <a:chOff x="380" y="148"/>
            <a:chExt cx="52" cy="94"/>
          </a:xfrm>
        </p:grpSpPr>
        <p:sp>
          <p:nvSpPr>
            <p:cNvPr id="296996" name="AutoShape 36"/>
            <p:cNvSpPr>
              <a:spLocks noChangeArrowheads="1"/>
            </p:cNvSpPr>
            <p:nvPr/>
          </p:nvSpPr>
          <p:spPr bwMode="auto">
            <a:xfrm rot="-5400000">
              <a:off x="396" y="132"/>
              <a:ext cx="20" cy="52"/>
            </a:xfrm>
            <a:prstGeom prst="flowChartDelay">
              <a:avLst/>
            </a:prstGeom>
            <a:gradFill rotWithShape="0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96997" name="AutoShape 37"/>
            <p:cNvSpPr>
              <a:spLocks noChangeArrowheads="1"/>
            </p:cNvSpPr>
            <p:nvPr/>
          </p:nvSpPr>
          <p:spPr bwMode="auto">
            <a:xfrm rot="5400000" flipV="1">
              <a:off x="397" y="207"/>
              <a:ext cx="18" cy="52"/>
            </a:xfrm>
            <a:prstGeom prst="flowChartDelay">
              <a:avLst/>
            </a:prstGeom>
            <a:gradFill rotWithShape="0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96998" name="Rectangle 38"/>
            <p:cNvSpPr>
              <a:spLocks noChangeArrowheads="1"/>
            </p:cNvSpPr>
            <p:nvPr/>
          </p:nvSpPr>
          <p:spPr bwMode="auto">
            <a:xfrm>
              <a:off x="380" y="168"/>
              <a:ext cx="52" cy="56"/>
            </a:xfrm>
            <a:prstGeom prst="rect">
              <a:avLst/>
            </a:prstGeom>
            <a:gradFill rotWithShape="0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96999" name="Line 39"/>
            <p:cNvSpPr>
              <a:spLocks noChangeShapeType="1"/>
            </p:cNvSpPr>
            <p:nvPr/>
          </p:nvSpPr>
          <p:spPr bwMode="auto">
            <a:xfrm>
              <a:off x="380" y="168"/>
              <a:ext cx="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97000" name="Line 40"/>
            <p:cNvSpPr>
              <a:spLocks noChangeShapeType="1"/>
            </p:cNvSpPr>
            <p:nvPr/>
          </p:nvSpPr>
          <p:spPr bwMode="auto">
            <a:xfrm>
              <a:off x="380" y="223"/>
              <a:ext cx="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</p:grpSp>
      <p:sp>
        <p:nvSpPr>
          <p:cNvPr id="297001" name="AutoShape 41"/>
          <p:cNvSpPr>
            <a:spLocks noChangeArrowheads="1"/>
          </p:cNvSpPr>
          <p:nvPr/>
        </p:nvSpPr>
        <p:spPr bwMode="auto">
          <a:xfrm rot="-5400000">
            <a:off x="3539333" y="1418432"/>
            <a:ext cx="166687" cy="431800"/>
          </a:xfrm>
          <a:prstGeom prst="flowChartDelay">
            <a:avLst/>
          </a:prstGeom>
          <a:gradFill rotWithShape="0">
            <a:gsLst>
              <a:gs pos="0">
                <a:srgbClr val="FFFFFF">
                  <a:gamma/>
                  <a:shade val="46275"/>
                  <a:invGamma/>
                </a:srgbClr>
              </a:gs>
              <a:gs pos="50000">
                <a:srgbClr val="FFFFFF"/>
              </a:gs>
              <a:gs pos="100000">
                <a:srgbClr val="FFFFFF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e-IL"/>
          </a:p>
        </p:txBody>
      </p:sp>
      <p:sp>
        <p:nvSpPr>
          <p:cNvPr id="297002" name="AutoShape 42"/>
          <p:cNvSpPr>
            <a:spLocks noChangeArrowheads="1"/>
          </p:cNvSpPr>
          <p:nvPr/>
        </p:nvSpPr>
        <p:spPr bwMode="auto">
          <a:xfrm rot="5400000" flipV="1">
            <a:off x="3547269" y="2043907"/>
            <a:ext cx="150813" cy="431800"/>
          </a:xfrm>
          <a:prstGeom prst="flowChartDelay">
            <a:avLst/>
          </a:prstGeom>
          <a:gradFill rotWithShape="0">
            <a:gsLst>
              <a:gs pos="0">
                <a:srgbClr val="FFFFFF">
                  <a:gamma/>
                  <a:shade val="46275"/>
                  <a:invGamma/>
                </a:srgbClr>
              </a:gs>
              <a:gs pos="50000">
                <a:srgbClr val="FFFFFF"/>
              </a:gs>
              <a:gs pos="100000">
                <a:srgbClr val="FFFFFF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e-IL"/>
          </a:p>
        </p:txBody>
      </p:sp>
      <p:sp>
        <p:nvSpPr>
          <p:cNvPr id="297003" name="Rectangle 43"/>
          <p:cNvSpPr>
            <a:spLocks noChangeArrowheads="1"/>
          </p:cNvSpPr>
          <p:nvPr/>
        </p:nvSpPr>
        <p:spPr bwMode="auto">
          <a:xfrm>
            <a:off x="3406775" y="1717676"/>
            <a:ext cx="431800" cy="466725"/>
          </a:xfrm>
          <a:prstGeom prst="rect">
            <a:avLst/>
          </a:prstGeom>
          <a:gradFill rotWithShape="0">
            <a:gsLst>
              <a:gs pos="0">
                <a:srgbClr val="FFFFFF">
                  <a:gamma/>
                  <a:shade val="46275"/>
                  <a:invGamma/>
                </a:srgbClr>
              </a:gs>
              <a:gs pos="50000">
                <a:srgbClr val="FFFFFF"/>
              </a:gs>
              <a:gs pos="100000">
                <a:srgbClr val="FFFFFF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e-IL"/>
          </a:p>
        </p:txBody>
      </p:sp>
      <p:sp>
        <p:nvSpPr>
          <p:cNvPr id="297004" name="Line 44"/>
          <p:cNvSpPr>
            <a:spLocks noChangeShapeType="1"/>
          </p:cNvSpPr>
          <p:nvPr/>
        </p:nvSpPr>
        <p:spPr bwMode="auto">
          <a:xfrm>
            <a:off x="3406775" y="1717675"/>
            <a:ext cx="4318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he-IL"/>
          </a:p>
        </p:txBody>
      </p:sp>
      <p:sp>
        <p:nvSpPr>
          <p:cNvPr id="297005" name="Line 45"/>
          <p:cNvSpPr>
            <a:spLocks noChangeShapeType="1"/>
          </p:cNvSpPr>
          <p:nvPr/>
        </p:nvSpPr>
        <p:spPr bwMode="auto">
          <a:xfrm>
            <a:off x="3406775" y="2176463"/>
            <a:ext cx="4318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he-IL"/>
          </a:p>
        </p:txBody>
      </p:sp>
      <p:grpSp>
        <p:nvGrpSpPr>
          <p:cNvPr id="11" name="Group 46"/>
          <p:cNvGrpSpPr>
            <a:grpSpLocks/>
          </p:cNvGrpSpPr>
          <p:nvPr/>
        </p:nvGrpSpPr>
        <p:grpSpPr bwMode="auto">
          <a:xfrm>
            <a:off x="5746750" y="1822449"/>
            <a:ext cx="1371600" cy="476251"/>
            <a:chOff x="80" y="448"/>
            <a:chExt cx="144" cy="50"/>
          </a:xfrm>
        </p:grpSpPr>
        <p:sp>
          <p:nvSpPr>
            <p:cNvPr id="297007" name="Rectangle 47"/>
            <p:cNvSpPr>
              <a:spLocks noChangeArrowheads="1"/>
            </p:cNvSpPr>
            <p:nvPr/>
          </p:nvSpPr>
          <p:spPr bwMode="auto">
            <a:xfrm>
              <a:off x="111" y="448"/>
              <a:ext cx="96" cy="14"/>
            </a:xfrm>
            <a:prstGeom prst="rect">
              <a:avLst/>
            </a:prstGeom>
            <a:gradFill rotWithShape="0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28575" algn="ctr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Wireframe">
              <a:bevelT w="13500" h="13500" prst="angle"/>
              <a:bevelB w="13500" h="13500" prst="angle"/>
              <a:extrusionClr>
                <a:srgbClr val="FFFFFF"/>
              </a:extrusionClr>
            </a:sp3d>
          </p:spPr>
          <p:txBody>
            <a:bodyPr>
              <a:flatTx/>
            </a:bodyPr>
            <a:lstStyle/>
            <a:p>
              <a:endParaRPr lang="he-IL"/>
            </a:p>
          </p:txBody>
        </p:sp>
        <p:sp>
          <p:nvSpPr>
            <p:cNvPr id="297008" name="Rectangle 48"/>
            <p:cNvSpPr>
              <a:spLocks noChangeArrowheads="1"/>
            </p:cNvSpPr>
            <p:nvPr/>
          </p:nvSpPr>
          <p:spPr bwMode="auto">
            <a:xfrm>
              <a:off x="111" y="466"/>
              <a:ext cx="96" cy="14"/>
            </a:xfrm>
            <a:prstGeom prst="rect">
              <a:avLst/>
            </a:prstGeom>
            <a:gradFill rotWithShape="0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28575" algn="ctr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Wireframe">
              <a:bevelT w="13500" h="13500" prst="angle"/>
              <a:bevelB w="13500" h="13500" prst="angle"/>
              <a:extrusionClr>
                <a:srgbClr val="FFFFFF"/>
              </a:extrusionClr>
            </a:sp3d>
          </p:spPr>
          <p:txBody>
            <a:bodyPr>
              <a:flatTx/>
            </a:bodyPr>
            <a:lstStyle/>
            <a:p>
              <a:endParaRPr lang="he-IL"/>
            </a:p>
          </p:txBody>
        </p:sp>
        <p:sp>
          <p:nvSpPr>
            <p:cNvPr id="297009" name="Rectangle 49"/>
            <p:cNvSpPr>
              <a:spLocks noChangeArrowheads="1"/>
            </p:cNvSpPr>
            <p:nvPr/>
          </p:nvSpPr>
          <p:spPr bwMode="auto">
            <a:xfrm>
              <a:off x="111" y="484"/>
              <a:ext cx="96" cy="14"/>
            </a:xfrm>
            <a:prstGeom prst="rect">
              <a:avLst/>
            </a:prstGeom>
            <a:gradFill rotWithShape="0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28575" algn="ctr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Wireframe">
              <a:bevelT w="13500" h="13500" prst="angle"/>
              <a:bevelB w="13500" h="13500" prst="angle"/>
              <a:extrusionClr>
                <a:srgbClr val="FFFFFF"/>
              </a:extrusionClr>
            </a:sp3d>
          </p:spPr>
          <p:txBody>
            <a:bodyPr>
              <a:flatTx/>
            </a:bodyPr>
            <a:lstStyle/>
            <a:p>
              <a:endParaRPr lang="he-IL"/>
            </a:p>
          </p:txBody>
        </p:sp>
        <p:sp>
          <p:nvSpPr>
            <p:cNvPr id="297010" name="Line 50"/>
            <p:cNvSpPr>
              <a:spLocks noChangeShapeType="1"/>
            </p:cNvSpPr>
            <p:nvPr/>
          </p:nvSpPr>
          <p:spPr bwMode="auto">
            <a:xfrm>
              <a:off x="207" y="456"/>
              <a:ext cx="17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Wireframe">
              <a:bevelT w="13500" h="13500" prst="angle"/>
              <a:bevelB w="13500" h="13500" prst="angle"/>
              <a:extrusionClr>
                <a:srgbClr val="000000"/>
              </a:extrusionClr>
            </a:sp3d>
          </p:spPr>
          <p:txBody>
            <a:bodyPr>
              <a:flatTx/>
            </a:bodyPr>
            <a:lstStyle/>
            <a:p>
              <a:endParaRPr lang="he-IL"/>
            </a:p>
          </p:txBody>
        </p:sp>
        <p:sp>
          <p:nvSpPr>
            <p:cNvPr id="297011" name="Line 51"/>
            <p:cNvSpPr>
              <a:spLocks noChangeShapeType="1"/>
            </p:cNvSpPr>
            <p:nvPr/>
          </p:nvSpPr>
          <p:spPr bwMode="auto">
            <a:xfrm>
              <a:off x="207" y="473"/>
              <a:ext cx="17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Wireframe">
              <a:bevelT w="13500" h="13500" prst="angle"/>
              <a:bevelB w="13500" h="13500" prst="angle"/>
              <a:extrusionClr>
                <a:srgbClr val="000000"/>
              </a:extrusionClr>
            </a:sp3d>
          </p:spPr>
          <p:txBody>
            <a:bodyPr>
              <a:flatTx/>
            </a:bodyPr>
            <a:lstStyle/>
            <a:p>
              <a:endParaRPr lang="he-IL"/>
            </a:p>
          </p:txBody>
        </p:sp>
        <p:sp>
          <p:nvSpPr>
            <p:cNvPr id="297012" name="Line 52"/>
            <p:cNvSpPr>
              <a:spLocks noChangeShapeType="1"/>
            </p:cNvSpPr>
            <p:nvPr/>
          </p:nvSpPr>
          <p:spPr bwMode="auto">
            <a:xfrm>
              <a:off x="207" y="491"/>
              <a:ext cx="17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Wireframe">
              <a:bevelT w="13500" h="13500" prst="angle"/>
              <a:bevelB w="13500" h="13500" prst="angle"/>
              <a:extrusionClr>
                <a:srgbClr val="000000"/>
              </a:extrusionClr>
            </a:sp3d>
          </p:spPr>
          <p:txBody>
            <a:bodyPr>
              <a:flatTx/>
            </a:bodyPr>
            <a:lstStyle/>
            <a:p>
              <a:endParaRPr lang="he-IL"/>
            </a:p>
          </p:txBody>
        </p:sp>
        <p:sp>
          <p:nvSpPr>
            <p:cNvPr id="297013" name="Line 53"/>
            <p:cNvSpPr>
              <a:spLocks noChangeShapeType="1"/>
            </p:cNvSpPr>
            <p:nvPr/>
          </p:nvSpPr>
          <p:spPr bwMode="auto">
            <a:xfrm flipH="1">
              <a:off x="80" y="456"/>
              <a:ext cx="31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Wireframe">
              <a:bevelT w="13500" h="13500" prst="angle"/>
              <a:bevelB w="13500" h="13500" prst="angle"/>
              <a:extrusionClr>
                <a:srgbClr val="000000"/>
              </a:extrusionClr>
            </a:sp3d>
          </p:spPr>
          <p:txBody>
            <a:bodyPr>
              <a:flatTx/>
            </a:bodyPr>
            <a:lstStyle/>
            <a:p>
              <a:endParaRPr lang="he-IL"/>
            </a:p>
          </p:txBody>
        </p:sp>
        <p:sp>
          <p:nvSpPr>
            <p:cNvPr id="297014" name="Line 54"/>
            <p:cNvSpPr>
              <a:spLocks noChangeShapeType="1"/>
            </p:cNvSpPr>
            <p:nvPr/>
          </p:nvSpPr>
          <p:spPr bwMode="auto">
            <a:xfrm flipH="1">
              <a:off x="80" y="473"/>
              <a:ext cx="31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Wireframe">
              <a:bevelT w="13500" h="13500" prst="angle"/>
              <a:bevelB w="13500" h="13500" prst="angle"/>
              <a:extrusionClr>
                <a:srgbClr val="000000"/>
              </a:extrusionClr>
            </a:sp3d>
          </p:spPr>
          <p:txBody>
            <a:bodyPr>
              <a:flatTx/>
            </a:bodyPr>
            <a:lstStyle/>
            <a:p>
              <a:endParaRPr lang="he-IL"/>
            </a:p>
          </p:txBody>
        </p:sp>
        <p:sp>
          <p:nvSpPr>
            <p:cNvPr id="297015" name="Line 55"/>
            <p:cNvSpPr>
              <a:spLocks noChangeShapeType="1"/>
            </p:cNvSpPr>
            <p:nvPr/>
          </p:nvSpPr>
          <p:spPr bwMode="auto">
            <a:xfrm flipH="1">
              <a:off x="80" y="491"/>
              <a:ext cx="31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Wireframe">
              <a:bevelT w="13500" h="13500" prst="angle"/>
              <a:bevelB w="13500" h="13500" prst="angle"/>
              <a:extrusionClr>
                <a:srgbClr val="000000"/>
              </a:extrusionClr>
            </a:sp3d>
          </p:spPr>
          <p:txBody>
            <a:bodyPr>
              <a:flatTx/>
            </a:bodyPr>
            <a:lstStyle/>
            <a:p>
              <a:endParaRPr lang="he-IL"/>
            </a:p>
          </p:txBody>
        </p:sp>
      </p:grpSp>
      <p:sp>
        <p:nvSpPr>
          <p:cNvPr id="297016" name="Text Box 56"/>
          <p:cNvSpPr txBox="1">
            <a:spLocks noChangeArrowheads="1"/>
          </p:cNvSpPr>
          <p:nvPr/>
        </p:nvSpPr>
        <p:spPr bwMode="auto">
          <a:xfrm>
            <a:off x="1651000" y="2462214"/>
            <a:ext cx="252730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bg2"/>
                </a:solidFill>
                <a:latin typeface="Calibri" pitchFamily="34" charset="0"/>
              </a:rPr>
              <a:t>Filtros de Arena Verde</a:t>
            </a:r>
          </a:p>
        </p:txBody>
      </p:sp>
      <p:sp>
        <p:nvSpPr>
          <p:cNvPr id="297017" name="Text Box 57"/>
          <p:cNvSpPr txBox="1">
            <a:spLocks noChangeArrowheads="1"/>
          </p:cNvSpPr>
          <p:nvPr/>
        </p:nvSpPr>
        <p:spPr bwMode="auto">
          <a:xfrm>
            <a:off x="2765425" y="1268414"/>
            <a:ext cx="25273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bg2"/>
                </a:solidFill>
                <a:latin typeface="Calibri" pitchFamily="34" charset="0"/>
              </a:rPr>
              <a:t>Filtro de carbon activado</a:t>
            </a:r>
          </a:p>
        </p:txBody>
      </p:sp>
      <p:sp>
        <p:nvSpPr>
          <p:cNvPr id="297018" name="Text Box 58"/>
          <p:cNvSpPr txBox="1">
            <a:spLocks noChangeArrowheads="1"/>
          </p:cNvSpPr>
          <p:nvPr/>
        </p:nvSpPr>
        <p:spPr bwMode="auto">
          <a:xfrm>
            <a:off x="5689600" y="2259014"/>
            <a:ext cx="186055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chemeClr val="bg2"/>
                </a:solidFill>
                <a:latin typeface="Calibri" pitchFamily="34" charset="0"/>
              </a:rPr>
              <a:t>Osmosis inversa</a:t>
            </a:r>
          </a:p>
        </p:txBody>
      </p:sp>
      <p:grpSp>
        <p:nvGrpSpPr>
          <p:cNvPr id="12" name="Group 59"/>
          <p:cNvGrpSpPr>
            <a:grpSpLocks/>
          </p:cNvGrpSpPr>
          <p:nvPr/>
        </p:nvGrpSpPr>
        <p:grpSpPr bwMode="auto">
          <a:xfrm>
            <a:off x="4994275" y="3059112"/>
            <a:ext cx="1047750" cy="1003300"/>
            <a:chOff x="431" y="1539"/>
            <a:chExt cx="499" cy="485"/>
          </a:xfrm>
        </p:grpSpPr>
        <p:grpSp>
          <p:nvGrpSpPr>
            <p:cNvPr id="13" name="Group 60"/>
            <p:cNvGrpSpPr>
              <a:grpSpLocks/>
            </p:cNvGrpSpPr>
            <p:nvPr/>
          </p:nvGrpSpPr>
          <p:grpSpPr bwMode="auto">
            <a:xfrm>
              <a:off x="431" y="1611"/>
              <a:ext cx="499" cy="413"/>
              <a:chOff x="431" y="1611"/>
              <a:chExt cx="499" cy="413"/>
            </a:xfrm>
          </p:grpSpPr>
          <p:sp>
            <p:nvSpPr>
              <p:cNvPr id="297021" name="Rectangle 61"/>
              <p:cNvSpPr>
                <a:spLocks noChangeArrowheads="1"/>
              </p:cNvSpPr>
              <p:nvPr/>
            </p:nvSpPr>
            <p:spPr bwMode="auto">
              <a:xfrm rot="10800000">
                <a:off x="431" y="1611"/>
                <a:ext cx="499" cy="413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297022" name="Text Box 62"/>
              <p:cNvSpPr txBox="1">
                <a:spLocks noChangeArrowheads="1"/>
              </p:cNvSpPr>
              <p:nvPr/>
            </p:nvSpPr>
            <p:spPr bwMode="auto">
              <a:xfrm>
                <a:off x="446" y="1697"/>
                <a:ext cx="472" cy="2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rtl="1" eaLnBrk="1" hangingPunct="1"/>
                <a:r>
                  <a:rPr lang="es-ES_tradnl" sz="1400" b="1">
                    <a:solidFill>
                      <a:schemeClr val="bg2"/>
                    </a:solidFill>
                    <a:latin typeface="Calibri" pitchFamily="34" charset="0"/>
                  </a:rPr>
                  <a:t>Tanque de </a:t>
                </a:r>
              </a:p>
              <a:p>
                <a:pPr algn="ctr" rtl="1" eaLnBrk="1" hangingPunct="1"/>
                <a:r>
                  <a:rPr lang="es-ES_tradnl" sz="1400" b="1">
                    <a:solidFill>
                      <a:schemeClr val="bg2"/>
                    </a:solidFill>
                    <a:latin typeface="Calibri" pitchFamily="34" charset="0"/>
                  </a:rPr>
                  <a:t>mezcla</a:t>
                </a:r>
                <a:endParaRPr lang="es-MX" sz="1400" b="1">
                  <a:solidFill>
                    <a:schemeClr val="bg2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297023" name="AutoShape 63"/>
            <p:cNvSpPr>
              <a:spLocks noChangeArrowheads="1"/>
            </p:cNvSpPr>
            <p:nvPr/>
          </p:nvSpPr>
          <p:spPr bwMode="auto">
            <a:xfrm rot="16200000" flipV="1">
              <a:off x="649" y="1321"/>
              <a:ext cx="64" cy="499"/>
            </a:xfrm>
            <a:prstGeom prst="flowChartDelay">
              <a:avLst/>
            </a:prstGeom>
            <a:gradFill rotWithShape="0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</p:grpSp>
      <p:sp>
        <p:nvSpPr>
          <p:cNvPr id="297024" name="Text Box 64"/>
          <p:cNvSpPr txBox="1">
            <a:spLocks noChangeArrowheads="1"/>
          </p:cNvSpPr>
          <p:nvPr/>
        </p:nvSpPr>
        <p:spPr bwMode="auto">
          <a:xfrm>
            <a:off x="1524000" y="5103814"/>
            <a:ext cx="1882775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bg2"/>
                </a:solidFill>
                <a:latin typeface="Calibri" pitchFamily="34" charset="0"/>
              </a:rPr>
              <a:t>Filtros de Arena Verde</a:t>
            </a:r>
          </a:p>
        </p:txBody>
      </p:sp>
      <p:sp>
        <p:nvSpPr>
          <p:cNvPr id="297025" name="Text Box 65"/>
          <p:cNvSpPr txBox="1">
            <a:spLocks noChangeArrowheads="1"/>
          </p:cNvSpPr>
          <p:nvPr/>
        </p:nvSpPr>
        <p:spPr bwMode="auto">
          <a:xfrm>
            <a:off x="2917825" y="3833813"/>
            <a:ext cx="13589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bg2"/>
                </a:solidFill>
                <a:latin typeface="Calibri" pitchFamily="34" charset="0"/>
              </a:rPr>
              <a:t>Filtro de lecho profundo</a:t>
            </a:r>
          </a:p>
        </p:txBody>
      </p:sp>
      <p:grpSp>
        <p:nvGrpSpPr>
          <p:cNvPr id="14" name="Group 66"/>
          <p:cNvGrpSpPr>
            <a:grpSpLocks/>
          </p:cNvGrpSpPr>
          <p:nvPr/>
        </p:nvGrpSpPr>
        <p:grpSpPr bwMode="auto">
          <a:xfrm>
            <a:off x="5235575" y="4319588"/>
            <a:ext cx="635000" cy="796925"/>
            <a:chOff x="380" y="148"/>
            <a:chExt cx="52" cy="94"/>
          </a:xfrm>
        </p:grpSpPr>
        <p:sp>
          <p:nvSpPr>
            <p:cNvPr id="297027" name="AutoShape 67"/>
            <p:cNvSpPr>
              <a:spLocks noChangeArrowheads="1"/>
            </p:cNvSpPr>
            <p:nvPr/>
          </p:nvSpPr>
          <p:spPr bwMode="auto">
            <a:xfrm rot="-5400000">
              <a:off x="396" y="132"/>
              <a:ext cx="20" cy="52"/>
            </a:xfrm>
            <a:prstGeom prst="flowChartDelay">
              <a:avLst/>
            </a:prstGeom>
            <a:gradFill rotWithShape="0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97028" name="AutoShape 68"/>
            <p:cNvSpPr>
              <a:spLocks noChangeArrowheads="1"/>
            </p:cNvSpPr>
            <p:nvPr/>
          </p:nvSpPr>
          <p:spPr bwMode="auto">
            <a:xfrm rot="5400000" flipV="1">
              <a:off x="397" y="207"/>
              <a:ext cx="18" cy="52"/>
            </a:xfrm>
            <a:prstGeom prst="flowChartDelay">
              <a:avLst/>
            </a:prstGeom>
            <a:gradFill rotWithShape="0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97029" name="Rectangle 69"/>
            <p:cNvSpPr>
              <a:spLocks noChangeArrowheads="1"/>
            </p:cNvSpPr>
            <p:nvPr/>
          </p:nvSpPr>
          <p:spPr bwMode="auto">
            <a:xfrm>
              <a:off x="380" y="168"/>
              <a:ext cx="52" cy="56"/>
            </a:xfrm>
            <a:prstGeom prst="rect">
              <a:avLst/>
            </a:prstGeom>
            <a:gradFill rotWithShape="0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97030" name="Line 70"/>
            <p:cNvSpPr>
              <a:spLocks noChangeShapeType="1"/>
            </p:cNvSpPr>
            <p:nvPr/>
          </p:nvSpPr>
          <p:spPr bwMode="auto">
            <a:xfrm>
              <a:off x="380" y="168"/>
              <a:ext cx="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97031" name="Line 71"/>
            <p:cNvSpPr>
              <a:spLocks noChangeShapeType="1"/>
            </p:cNvSpPr>
            <p:nvPr/>
          </p:nvSpPr>
          <p:spPr bwMode="auto">
            <a:xfrm>
              <a:off x="380" y="223"/>
              <a:ext cx="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</p:grpSp>
      <p:sp>
        <p:nvSpPr>
          <p:cNvPr id="297032" name="Text Box 72"/>
          <p:cNvSpPr txBox="1">
            <a:spLocks noChangeArrowheads="1"/>
          </p:cNvSpPr>
          <p:nvPr/>
        </p:nvSpPr>
        <p:spPr bwMode="auto">
          <a:xfrm>
            <a:off x="4514852" y="5145089"/>
            <a:ext cx="2143125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bg2"/>
                </a:solidFill>
                <a:latin typeface="Calibri" pitchFamily="34" charset="0"/>
              </a:rPr>
              <a:t>Filtro de carbon activado</a:t>
            </a:r>
          </a:p>
        </p:txBody>
      </p:sp>
      <p:grpSp>
        <p:nvGrpSpPr>
          <p:cNvPr id="15" name="Group 73"/>
          <p:cNvGrpSpPr>
            <a:grpSpLocks/>
          </p:cNvGrpSpPr>
          <p:nvPr/>
        </p:nvGrpSpPr>
        <p:grpSpPr bwMode="auto">
          <a:xfrm>
            <a:off x="6348413" y="5383214"/>
            <a:ext cx="863600" cy="1152525"/>
            <a:chOff x="438" y="582"/>
            <a:chExt cx="764" cy="1182"/>
          </a:xfrm>
        </p:grpSpPr>
        <p:sp>
          <p:nvSpPr>
            <p:cNvPr id="297034" name="AutoShape 74"/>
            <p:cNvSpPr>
              <a:spLocks noChangeArrowheads="1"/>
            </p:cNvSpPr>
            <p:nvPr/>
          </p:nvSpPr>
          <p:spPr bwMode="auto">
            <a:xfrm>
              <a:off x="530" y="1428"/>
              <a:ext cx="440" cy="330"/>
            </a:xfrm>
            <a:prstGeom prst="can">
              <a:avLst>
                <a:gd name="adj" fmla="val 25000"/>
              </a:avLst>
            </a:prstGeom>
            <a:gradFill rotWithShape="0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97035" name="Text Box 75"/>
            <p:cNvSpPr txBox="1">
              <a:spLocks noChangeArrowheads="1"/>
            </p:cNvSpPr>
            <p:nvPr/>
          </p:nvSpPr>
          <p:spPr bwMode="auto">
            <a:xfrm>
              <a:off x="438" y="1560"/>
              <a:ext cx="764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 rtl="1" eaLnBrk="1" hangingPunct="1"/>
              <a:endParaRPr lang="en-US" sz="1000"/>
            </a:p>
          </p:txBody>
        </p:sp>
        <p:sp>
          <p:nvSpPr>
            <p:cNvPr id="297036" name="Oval 76"/>
            <p:cNvSpPr>
              <a:spLocks noChangeArrowheads="1"/>
            </p:cNvSpPr>
            <p:nvPr/>
          </p:nvSpPr>
          <p:spPr bwMode="auto">
            <a:xfrm>
              <a:off x="530" y="1428"/>
              <a:ext cx="440" cy="84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97037" name="AutoShape 77"/>
            <p:cNvSpPr>
              <a:spLocks noChangeArrowheads="1"/>
            </p:cNvSpPr>
            <p:nvPr/>
          </p:nvSpPr>
          <p:spPr bwMode="auto">
            <a:xfrm>
              <a:off x="652" y="1200"/>
              <a:ext cx="202" cy="270"/>
            </a:xfrm>
            <a:prstGeom prst="can">
              <a:avLst>
                <a:gd name="adj" fmla="val 33416"/>
              </a:avLst>
            </a:prstGeom>
            <a:gradFill rotWithShape="0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97038" name="AutoShape 78"/>
            <p:cNvSpPr>
              <a:spLocks noChangeArrowheads="1"/>
            </p:cNvSpPr>
            <p:nvPr/>
          </p:nvSpPr>
          <p:spPr bwMode="auto">
            <a:xfrm>
              <a:off x="652" y="996"/>
              <a:ext cx="202" cy="276"/>
            </a:xfrm>
            <a:prstGeom prst="can">
              <a:avLst>
                <a:gd name="adj" fmla="val 34158"/>
              </a:avLst>
            </a:prstGeom>
            <a:gradFill rotWithShape="0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97039" name="AutoShape 79"/>
            <p:cNvSpPr>
              <a:spLocks noChangeArrowheads="1"/>
            </p:cNvSpPr>
            <p:nvPr/>
          </p:nvSpPr>
          <p:spPr bwMode="auto">
            <a:xfrm>
              <a:off x="652" y="798"/>
              <a:ext cx="202" cy="270"/>
            </a:xfrm>
            <a:prstGeom prst="can">
              <a:avLst>
                <a:gd name="adj" fmla="val 33416"/>
              </a:avLst>
            </a:prstGeom>
            <a:gradFill rotWithShape="0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97040" name="AutoShape 80"/>
            <p:cNvSpPr>
              <a:spLocks noChangeArrowheads="1"/>
            </p:cNvSpPr>
            <p:nvPr/>
          </p:nvSpPr>
          <p:spPr bwMode="auto">
            <a:xfrm>
              <a:off x="652" y="588"/>
              <a:ext cx="202" cy="294"/>
            </a:xfrm>
            <a:prstGeom prst="can">
              <a:avLst>
                <a:gd name="adj" fmla="val 36386"/>
              </a:avLst>
            </a:prstGeom>
            <a:gradFill rotWithShape="0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97041" name="Oval 81"/>
            <p:cNvSpPr>
              <a:spLocks noChangeArrowheads="1"/>
            </p:cNvSpPr>
            <p:nvPr/>
          </p:nvSpPr>
          <p:spPr bwMode="auto">
            <a:xfrm>
              <a:off x="652" y="582"/>
              <a:ext cx="202" cy="84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16" name="Group 82"/>
          <p:cNvGrpSpPr>
            <a:grpSpLocks/>
          </p:cNvGrpSpPr>
          <p:nvPr/>
        </p:nvGrpSpPr>
        <p:grpSpPr bwMode="auto">
          <a:xfrm>
            <a:off x="7118352" y="4513264"/>
            <a:ext cx="1114425" cy="439737"/>
            <a:chOff x="3222" y="3667"/>
            <a:chExt cx="702" cy="277"/>
          </a:xfrm>
        </p:grpSpPr>
        <p:sp>
          <p:nvSpPr>
            <p:cNvPr id="297043" name="AutoShape 83"/>
            <p:cNvSpPr>
              <a:spLocks noChangeArrowheads="1"/>
            </p:cNvSpPr>
            <p:nvPr/>
          </p:nvSpPr>
          <p:spPr bwMode="auto">
            <a:xfrm>
              <a:off x="3222" y="3667"/>
              <a:ext cx="494" cy="125"/>
            </a:xfrm>
            <a:prstGeom prst="flowChartMagneticDrum">
              <a:avLst/>
            </a:prstGeom>
            <a:gradFill rotWithShape="0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e-IL"/>
            </a:p>
          </p:txBody>
        </p:sp>
        <p:sp>
          <p:nvSpPr>
            <p:cNvPr id="297044" name="AutoShape 84"/>
            <p:cNvSpPr>
              <a:spLocks noChangeArrowheads="1"/>
            </p:cNvSpPr>
            <p:nvPr/>
          </p:nvSpPr>
          <p:spPr bwMode="auto">
            <a:xfrm>
              <a:off x="3310" y="3747"/>
              <a:ext cx="494" cy="125"/>
            </a:xfrm>
            <a:prstGeom prst="flowChartMagneticDrum">
              <a:avLst/>
            </a:prstGeom>
            <a:gradFill rotWithShape="0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e-IL"/>
            </a:p>
          </p:txBody>
        </p:sp>
        <p:sp>
          <p:nvSpPr>
            <p:cNvPr id="297045" name="AutoShape 85"/>
            <p:cNvSpPr>
              <a:spLocks noChangeArrowheads="1"/>
            </p:cNvSpPr>
            <p:nvPr/>
          </p:nvSpPr>
          <p:spPr bwMode="auto">
            <a:xfrm>
              <a:off x="3430" y="3819"/>
              <a:ext cx="494" cy="125"/>
            </a:xfrm>
            <a:prstGeom prst="flowChartMagneticDrum">
              <a:avLst/>
            </a:prstGeom>
            <a:gradFill rotWithShape="0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17" name="Group 86"/>
          <p:cNvGrpSpPr>
            <a:grpSpLocks/>
          </p:cNvGrpSpPr>
          <p:nvPr/>
        </p:nvGrpSpPr>
        <p:grpSpPr bwMode="auto">
          <a:xfrm>
            <a:off x="6378577" y="4486276"/>
            <a:ext cx="212725" cy="479425"/>
            <a:chOff x="380" y="148"/>
            <a:chExt cx="52" cy="94"/>
          </a:xfrm>
        </p:grpSpPr>
        <p:sp>
          <p:nvSpPr>
            <p:cNvPr id="297047" name="AutoShape 87"/>
            <p:cNvSpPr>
              <a:spLocks noChangeArrowheads="1"/>
            </p:cNvSpPr>
            <p:nvPr/>
          </p:nvSpPr>
          <p:spPr bwMode="auto">
            <a:xfrm rot="-5400000">
              <a:off x="396" y="132"/>
              <a:ext cx="20" cy="52"/>
            </a:xfrm>
            <a:prstGeom prst="flowChartDelay">
              <a:avLst/>
            </a:prstGeom>
            <a:gradFill rotWithShape="0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97048" name="AutoShape 88"/>
            <p:cNvSpPr>
              <a:spLocks noChangeArrowheads="1"/>
            </p:cNvSpPr>
            <p:nvPr/>
          </p:nvSpPr>
          <p:spPr bwMode="auto">
            <a:xfrm rot="5400000" flipV="1">
              <a:off x="397" y="207"/>
              <a:ext cx="18" cy="52"/>
            </a:xfrm>
            <a:prstGeom prst="flowChartDelay">
              <a:avLst/>
            </a:prstGeom>
            <a:gradFill rotWithShape="0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97049" name="Rectangle 89"/>
            <p:cNvSpPr>
              <a:spLocks noChangeArrowheads="1"/>
            </p:cNvSpPr>
            <p:nvPr/>
          </p:nvSpPr>
          <p:spPr bwMode="auto">
            <a:xfrm>
              <a:off x="380" y="168"/>
              <a:ext cx="52" cy="56"/>
            </a:xfrm>
            <a:prstGeom prst="rect">
              <a:avLst/>
            </a:prstGeom>
            <a:gradFill rotWithShape="0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97050" name="Line 90"/>
            <p:cNvSpPr>
              <a:spLocks noChangeShapeType="1"/>
            </p:cNvSpPr>
            <p:nvPr/>
          </p:nvSpPr>
          <p:spPr bwMode="auto">
            <a:xfrm>
              <a:off x="380" y="168"/>
              <a:ext cx="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97051" name="Line 91"/>
            <p:cNvSpPr>
              <a:spLocks noChangeShapeType="1"/>
            </p:cNvSpPr>
            <p:nvPr/>
          </p:nvSpPr>
          <p:spPr bwMode="auto">
            <a:xfrm>
              <a:off x="380" y="223"/>
              <a:ext cx="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18" name="Group 92"/>
          <p:cNvGrpSpPr>
            <a:grpSpLocks/>
          </p:cNvGrpSpPr>
          <p:nvPr/>
        </p:nvGrpSpPr>
        <p:grpSpPr bwMode="auto">
          <a:xfrm>
            <a:off x="7750177" y="5775326"/>
            <a:ext cx="212725" cy="479425"/>
            <a:chOff x="380" y="148"/>
            <a:chExt cx="52" cy="94"/>
          </a:xfrm>
        </p:grpSpPr>
        <p:sp>
          <p:nvSpPr>
            <p:cNvPr id="297053" name="AutoShape 93"/>
            <p:cNvSpPr>
              <a:spLocks noChangeArrowheads="1"/>
            </p:cNvSpPr>
            <p:nvPr/>
          </p:nvSpPr>
          <p:spPr bwMode="auto">
            <a:xfrm rot="-5400000">
              <a:off x="396" y="132"/>
              <a:ext cx="20" cy="52"/>
            </a:xfrm>
            <a:prstGeom prst="flowChartDelay">
              <a:avLst/>
            </a:prstGeom>
            <a:gradFill rotWithShape="0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97054" name="AutoShape 94"/>
            <p:cNvSpPr>
              <a:spLocks noChangeArrowheads="1"/>
            </p:cNvSpPr>
            <p:nvPr/>
          </p:nvSpPr>
          <p:spPr bwMode="auto">
            <a:xfrm rot="5400000" flipV="1">
              <a:off x="397" y="207"/>
              <a:ext cx="18" cy="52"/>
            </a:xfrm>
            <a:prstGeom prst="flowChartDelay">
              <a:avLst/>
            </a:prstGeom>
            <a:gradFill rotWithShape="0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97055" name="Rectangle 95"/>
            <p:cNvSpPr>
              <a:spLocks noChangeArrowheads="1"/>
            </p:cNvSpPr>
            <p:nvPr/>
          </p:nvSpPr>
          <p:spPr bwMode="auto">
            <a:xfrm>
              <a:off x="380" y="168"/>
              <a:ext cx="52" cy="56"/>
            </a:xfrm>
            <a:prstGeom prst="rect">
              <a:avLst/>
            </a:prstGeom>
            <a:gradFill rotWithShape="0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97056" name="Line 96"/>
            <p:cNvSpPr>
              <a:spLocks noChangeShapeType="1"/>
            </p:cNvSpPr>
            <p:nvPr/>
          </p:nvSpPr>
          <p:spPr bwMode="auto">
            <a:xfrm>
              <a:off x="380" y="168"/>
              <a:ext cx="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97057" name="Line 97"/>
            <p:cNvSpPr>
              <a:spLocks noChangeShapeType="1"/>
            </p:cNvSpPr>
            <p:nvPr/>
          </p:nvSpPr>
          <p:spPr bwMode="auto">
            <a:xfrm>
              <a:off x="380" y="223"/>
              <a:ext cx="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</p:grpSp>
      <p:sp>
        <p:nvSpPr>
          <p:cNvPr id="297058" name="Text Box 98"/>
          <p:cNvSpPr txBox="1">
            <a:spLocks noChangeArrowheads="1"/>
          </p:cNvSpPr>
          <p:nvPr/>
        </p:nvSpPr>
        <p:spPr bwMode="auto">
          <a:xfrm>
            <a:off x="6042025" y="4171952"/>
            <a:ext cx="1169988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bg2"/>
                </a:solidFill>
                <a:latin typeface="Calibri" pitchFamily="34" charset="0"/>
              </a:rPr>
              <a:t>Filtro de 1µ</a:t>
            </a:r>
          </a:p>
        </p:txBody>
      </p:sp>
      <p:sp>
        <p:nvSpPr>
          <p:cNvPr id="297059" name="Text Box 99"/>
          <p:cNvSpPr txBox="1">
            <a:spLocks noChangeArrowheads="1"/>
          </p:cNvSpPr>
          <p:nvPr/>
        </p:nvSpPr>
        <p:spPr bwMode="auto">
          <a:xfrm>
            <a:off x="7212015" y="4171950"/>
            <a:ext cx="14747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bg2"/>
                </a:solidFill>
              </a:rPr>
              <a:t>UV battery</a:t>
            </a:r>
          </a:p>
        </p:txBody>
      </p:sp>
      <p:sp>
        <p:nvSpPr>
          <p:cNvPr id="297060" name="Text Box 100"/>
          <p:cNvSpPr txBox="1">
            <a:spLocks noChangeArrowheads="1"/>
          </p:cNvSpPr>
          <p:nvPr/>
        </p:nvSpPr>
        <p:spPr bwMode="auto">
          <a:xfrm>
            <a:off x="7258052" y="5430838"/>
            <a:ext cx="1196975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bg2"/>
                </a:solidFill>
                <a:latin typeface="Calibri" pitchFamily="34" charset="0"/>
              </a:rPr>
              <a:t>Filtro de 5µ</a:t>
            </a:r>
          </a:p>
        </p:txBody>
      </p:sp>
      <p:sp>
        <p:nvSpPr>
          <p:cNvPr id="297061" name="Text Box 101"/>
          <p:cNvSpPr txBox="1">
            <a:spLocks noChangeArrowheads="1"/>
          </p:cNvSpPr>
          <p:nvPr/>
        </p:nvSpPr>
        <p:spPr bwMode="auto">
          <a:xfrm>
            <a:off x="3908425" y="5600701"/>
            <a:ext cx="147955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chemeClr val="bg2"/>
                </a:solidFill>
                <a:latin typeface="Calibri" pitchFamily="34" charset="0"/>
              </a:rPr>
              <a:t>To production</a:t>
            </a:r>
          </a:p>
        </p:txBody>
      </p:sp>
      <p:sp>
        <p:nvSpPr>
          <p:cNvPr id="297062" name="Text Box 102"/>
          <p:cNvSpPr txBox="1">
            <a:spLocks noChangeArrowheads="1"/>
          </p:cNvSpPr>
          <p:nvPr/>
        </p:nvSpPr>
        <p:spPr bwMode="auto">
          <a:xfrm>
            <a:off x="3921125" y="6096001"/>
            <a:ext cx="184785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chemeClr val="bg2"/>
                </a:solidFill>
                <a:latin typeface="Calibri" pitchFamily="34" charset="0"/>
              </a:rPr>
              <a:t>Flow rate: 60 m3/hr</a:t>
            </a:r>
          </a:p>
        </p:txBody>
      </p:sp>
      <p:sp>
        <p:nvSpPr>
          <p:cNvPr id="297063" name="Line 103"/>
          <p:cNvSpPr>
            <a:spLocks noChangeShapeType="1"/>
          </p:cNvSpPr>
          <p:nvPr/>
        </p:nvSpPr>
        <p:spPr bwMode="auto">
          <a:xfrm>
            <a:off x="5746750" y="1835151"/>
            <a:ext cx="0" cy="3333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he-IL"/>
          </a:p>
        </p:txBody>
      </p:sp>
      <p:sp>
        <p:nvSpPr>
          <p:cNvPr id="297064" name="Line 104"/>
          <p:cNvSpPr>
            <a:spLocks noChangeShapeType="1"/>
          </p:cNvSpPr>
          <p:nvPr/>
        </p:nvSpPr>
        <p:spPr bwMode="auto">
          <a:xfrm>
            <a:off x="7105650" y="1822451"/>
            <a:ext cx="0" cy="3333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he-IL"/>
          </a:p>
        </p:txBody>
      </p:sp>
      <p:sp>
        <p:nvSpPr>
          <p:cNvPr id="297065" name="Text Box 105"/>
          <p:cNvSpPr txBox="1">
            <a:spLocks noChangeArrowheads="1"/>
          </p:cNvSpPr>
          <p:nvPr/>
        </p:nvSpPr>
        <p:spPr bwMode="auto">
          <a:xfrm>
            <a:off x="6878640" y="6234114"/>
            <a:ext cx="2071687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bg2"/>
                </a:solidFill>
                <a:latin typeface="Calibri" pitchFamily="34" charset="0"/>
              </a:rPr>
              <a:t>Torre de Ozono</a:t>
            </a:r>
          </a:p>
        </p:txBody>
      </p:sp>
      <p:grpSp>
        <p:nvGrpSpPr>
          <p:cNvPr id="19" name="Group 106"/>
          <p:cNvGrpSpPr>
            <a:grpSpLocks/>
          </p:cNvGrpSpPr>
          <p:nvPr/>
        </p:nvGrpSpPr>
        <p:grpSpPr bwMode="auto">
          <a:xfrm>
            <a:off x="534988" y="3284537"/>
            <a:ext cx="406400" cy="334963"/>
            <a:chOff x="5220" y="1422"/>
            <a:chExt cx="192" cy="120"/>
          </a:xfrm>
        </p:grpSpPr>
        <p:sp>
          <p:nvSpPr>
            <p:cNvPr id="297067" name="Rectangle 107"/>
            <p:cNvSpPr>
              <a:spLocks noChangeArrowheads="1"/>
            </p:cNvSpPr>
            <p:nvPr/>
          </p:nvSpPr>
          <p:spPr bwMode="auto">
            <a:xfrm>
              <a:off x="5238" y="1422"/>
              <a:ext cx="174" cy="102"/>
            </a:xfrm>
            <a:prstGeom prst="rect">
              <a:avLst/>
            </a:prstGeom>
            <a:solidFill>
              <a:srgbClr val="6666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97068" name="Rectangle 108"/>
            <p:cNvSpPr>
              <a:spLocks noChangeArrowheads="1"/>
            </p:cNvSpPr>
            <p:nvPr/>
          </p:nvSpPr>
          <p:spPr bwMode="auto">
            <a:xfrm>
              <a:off x="5220" y="1440"/>
              <a:ext cx="18" cy="6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grpSp>
          <p:nvGrpSpPr>
            <p:cNvPr id="20" name="Group 109"/>
            <p:cNvGrpSpPr>
              <a:grpSpLocks/>
            </p:cNvGrpSpPr>
            <p:nvPr/>
          </p:nvGrpSpPr>
          <p:grpSpPr bwMode="auto">
            <a:xfrm>
              <a:off x="5274" y="1524"/>
              <a:ext cx="84" cy="18"/>
              <a:chOff x="130" y="489"/>
              <a:chExt cx="14" cy="3"/>
            </a:xfrm>
          </p:grpSpPr>
          <p:sp>
            <p:nvSpPr>
              <p:cNvPr id="297070" name="Line 110"/>
              <p:cNvSpPr>
                <a:spLocks noChangeShapeType="1"/>
              </p:cNvSpPr>
              <p:nvPr/>
            </p:nvSpPr>
            <p:spPr bwMode="auto">
              <a:xfrm flipH="1">
                <a:off x="130" y="492"/>
                <a:ext cx="1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297071" name="Line 111"/>
              <p:cNvSpPr>
                <a:spLocks noChangeShapeType="1"/>
              </p:cNvSpPr>
              <p:nvPr/>
            </p:nvSpPr>
            <p:spPr bwMode="auto">
              <a:xfrm flipH="1" flipV="1">
                <a:off x="142" y="489"/>
                <a:ext cx="2" cy="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297072" name="Line 112"/>
              <p:cNvSpPr>
                <a:spLocks noChangeShapeType="1"/>
              </p:cNvSpPr>
              <p:nvPr/>
            </p:nvSpPr>
            <p:spPr bwMode="auto">
              <a:xfrm flipV="1">
                <a:off x="130" y="489"/>
                <a:ext cx="2" cy="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e-IL"/>
              </a:p>
            </p:txBody>
          </p:sp>
        </p:grpSp>
      </p:grpSp>
      <p:sp>
        <p:nvSpPr>
          <p:cNvPr id="297073" name="Text Box 113"/>
          <p:cNvSpPr txBox="1">
            <a:spLocks noChangeArrowheads="1"/>
          </p:cNvSpPr>
          <p:nvPr/>
        </p:nvSpPr>
        <p:spPr bwMode="auto">
          <a:xfrm>
            <a:off x="935039" y="3208338"/>
            <a:ext cx="1836737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bg2"/>
                </a:solidFill>
                <a:latin typeface="Calibri" pitchFamily="34" charset="0"/>
              </a:rPr>
              <a:t>Chlorination (7-8 ppm) for CIP</a:t>
            </a:r>
          </a:p>
        </p:txBody>
      </p:sp>
      <p:sp>
        <p:nvSpPr>
          <p:cNvPr id="297074" name="Line 114"/>
          <p:cNvSpPr>
            <a:spLocks noChangeShapeType="1"/>
          </p:cNvSpPr>
          <p:nvPr/>
        </p:nvSpPr>
        <p:spPr bwMode="auto">
          <a:xfrm flipV="1">
            <a:off x="755650" y="2462214"/>
            <a:ext cx="0" cy="822325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e-IL"/>
          </a:p>
        </p:txBody>
      </p:sp>
      <p:sp>
        <p:nvSpPr>
          <p:cNvPr id="297075" name="Line 115"/>
          <p:cNvSpPr>
            <a:spLocks noChangeShapeType="1"/>
          </p:cNvSpPr>
          <p:nvPr/>
        </p:nvSpPr>
        <p:spPr bwMode="auto">
          <a:xfrm>
            <a:off x="755650" y="3665539"/>
            <a:ext cx="0" cy="561975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e-IL"/>
          </a:p>
        </p:txBody>
      </p:sp>
      <p:sp>
        <p:nvSpPr>
          <p:cNvPr id="297076" name="Freeform 116"/>
          <p:cNvSpPr>
            <a:spLocks/>
          </p:cNvSpPr>
          <p:nvPr/>
        </p:nvSpPr>
        <p:spPr bwMode="auto">
          <a:xfrm>
            <a:off x="6819900" y="4724400"/>
            <a:ext cx="1892300" cy="1270000"/>
          </a:xfrm>
          <a:custGeom>
            <a:avLst/>
            <a:gdLst/>
            <a:ahLst/>
            <a:cxnLst>
              <a:cxn ang="0">
                <a:pos x="824" y="0"/>
              </a:cxn>
              <a:cxn ang="0">
                <a:pos x="1192" y="0"/>
              </a:cxn>
              <a:cxn ang="0">
                <a:pos x="1192" y="800"/>
              </a:cxn>
              <a:cxn ang="0">
                <a:pos x="0" y="792"/>
              </a:cxn>
            </a:cxnLst>
            <a:rect l="0" t="0" r="r" b="b"/>
            <a:pathLst>
              <a:path w="1192" h="800">
                <a:moveTo>
                  <a:pt x="824" y="0"/>
                </a:moveTo>
                <a:lnTo>
                  <a:pt x="1192" y="0"/>
                </a:lnTo>
                <a:lnTo>
                  <a:pt x="1192" y="800"/>
                </a:lnTo>
                <a:lnTo>
                  <a:pt x="0" y="792"/>
                </a:lnTo>
              </a:path>
            </a:pathLst>
          </a:custGeom>
          <a:noFill/>
          <a:ln w="38100" cmpd="sng">
            <a:solidFill>
              <a:srgbClr val="00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he-IL"/>
          </a:p>
        </p:txBody>
      </p:sp>
      <p:pic>
        <p:nvPicPr>
          <p:cNvPr id="297077" name="Picture 117" descr="PICT0002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825" y="4241800"/>
            <a:ext cx="1593850" cy="1041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grpSp>
        <p:nvGrpSpPr>
          <p:cNvPr id="21" name="Group 118"/>
          <p:cNvGrpSpPr>
            <a:grpSpLocks/>
          </p:cNvGrpSpPr>
          <p:nvPr/>
        </p:nvGrpSpPr>
        <p:grpSpPr bwMode="auto">
          <a:xfrm>
            <a:off x="5235575" y="4319588"/>
            <a:ext cx="635000" cy="796925"/>
            <a:chOff x="380" y="148"/>
            <a:chExt cx="52" cy="94"/>
          </a:xfrm>
        </p:grpSpPr>
        <p:sp>
          <p:nvSpPr>
            <p:cNvPr id="297079" name="AutoShape 119"/>
            <p:cNvSpPr>
              <a:spLocks noChangeArrowheads="1"/>
            </p:cNvSpPr>
            <p:nvPr/>
          </p:nvSpPr>
          <p:spPr bwMode="auto">
            <a:xfrm rot="-5400000">
              <a:off x="396" y="132"/>
              <a:ext cx="20" cy="52"/>
            </a:xfrm>
            <a:prstGeom prst="flowChartDelay">
              <a:avLst/>
            </a:prstGeom>
            <a:gradFill rotWithShape="0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rgbClr val="00FF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97080" name="AutoShape 120"/>
            <p:cNvSpPr>
              <a:spLocks noChangeArrowheads="1"/>
            </p:cNvSpPr>
            <p:nvPr/>
          </p:nvSpPr>
          <p:spPr bwMode="auto">
            <a:xfrm rot="5400000" flipV="1">
              <a:off x="397" y="207"/>
              <a:ext cx="18" cy="52"/>
            </a:xfrm>
            <a:prstGeom prst="flowChartDelay">
              <a:avLst/>
            </a:prstGeom>
            <a:gradFill rotWithShape="0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rgbClr val="00FF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97081" name="Rectangle 121"/>
            <p:cNvSpPr>
              <a:spLocks noChangeArrowheads="1"/>
            </p:cNvSpPr>
            <p:nvPr/>
          </p:nvSpPr>
          <p:spPr bwMode="auto">
            <a:xfrm>
              <a:off x="380" y="168"/>
              <a:ext cx="52" cy="56"/>
            </a:xfrm>
            <a:prstGeom prst="rect">
              <a:avLst/>
            </a:prstGeom>
            <a:gradFill rotWithShape="0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rgbClr val="00FF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97082" name="Line 122"/>
            <p:cNvSpPr>
              <a:spLocks noChangeShapeType="1"/>
            </p:cNvSpPr>
            <p:nvPr/>
          </p:nvSpPr>
          <p:spPr bwMode="auto">
            <a:xfrm>
              <a:off x="380" y="168"/>
              <a:ext cx="52" cy="0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97083" name="Line 123"/>
            <p:cNvSpPr>
              <a:spLocks noChangeShapeType="1"/>
            </p:cNvSpPr>
            <p:nvPr/>
          </p:nvSpPr>
          <p:spPr bwMode="auto">
            <a:xfrm>
              <a:off x="380" y="223"/>
              <a:ext cx="52" cy="0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22" name="Group 124"/>
          <p:cNvGrpSpPr>
            <a:grpSpLocks/>
          </p:cNvGrpSpPr>
          <p:nvPr/>
        </p:nvGrpSpPr>
        <p:grpSpPr bwMode="auto">
          <a:xfrm>
            <a:off x="6365877" y="4486276"/>
            <a:ext cx="212725" cy="479425"/>
            <a:chOff x="380" y="148"/>
            <a:chExt cx="52" cy="94"/>
          </a:xfrm>
        </p:grpSpPr>
        <p:sp>
          <p:nvSpPr>
            <p:cNvPr id="297085" name="AutoShape 125"/>
            <p:cNvSpPr>
              <a:spLocks noChangeArrowheads="1"/>
            </p:cNvSpPr>
            <p:nvPr/>
          </p:nvSpPr>
          <p:spPr bwMode="auto">
            <a:xfrm rot="-5400000">
              <a:off x="396" y="132"/>
              <a:ext cx="20" cy="52"/>
            </a:xfrm>
            <a:prstGeom prst="flowChartDelay">
              <a:avLst/>
            </a:prstGeom>
            <a:gradFill rotWithShape="0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rgbClr val="00FF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97086" name="AutoShape 126"/>
            <p:cNvSpPr>
              <a:spLocks noChangeArrowheads="1"/>
            </p:cNvSpPr>
            <p:nvPr/>
          </p:nvSpPr>
          <p:spPr bwMode="auto">
            <a:xfrm rot="5400000" flipV="1">
              <a:off x="397" y="207"/>
              <a:ext cx="18" cy="52"/>
            </a:xfrm>
            <a:prstGeom prst="flowChartDelay">
              <a:avLst/>
            </a:prstGeom>
            <a:gradFill rotWithShape="0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rgbClr val="00FF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97087" name="Rectangle 127"/>
            <p:cNvSpPr>
              <a:spLocks noChangeArrowheads="1"/>
            </p:cNvSpPr>
            <p:nvPr/>
          </p:nvSpPr>
          <p:spPr bwMode="auto">
            <a:xfrm>
              <a:off x="380" y="168"/>
              <a:ext cx="52" cy="56"/>
            </a:xfrm>
            <a:prstGeom prst="rect">
              <a:avLst/>
            </a:prstGeom>
            <a:gradFill rotWithShape="0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rgbClr val="00FF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97088" name="Line 128"/>
            <p:cNvSpPr>
              <a:spLocks noChangeShapeType="1"/>
            </p:cNvSpPr>
            <p:nvPr/>
          </p:nvSpPr>
          <p:spPr bwMode="auto">
            <a:xfrm>
              <a:off x="380" y="168"/>
              <a:ext cx="52" cy="0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97089" name="Line 129"/>
            <p:cNvSpPr>
              <a:spLocks noChangeShapeType="1"/>
            </p:cNvSpPr>
            <p:nvPr/>
          </p:nvSpPr>
          <p:spPr bwMode="auto">
            <a:xfrm>
              <a:off x="380" y="223"/>
              <a:ext cx="52" cy="0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</p:grpSp>
      <p:sp>
        <p:nvSpPr>
          <p:cNvPr id="297091" name="AutoShape 131"/>
          <p:cNvSpPr>
            <a:spLocks noChangeArrowheads="1"/>
          </p:cNvSpPr>
          <p:nvPr/>
        </p:nvSpPr>
        <p:spPr bwMode="auto">
          <a:xfrm>
            <a:off x="6042025" y="2794002"/>
            <a:ext cx="2908300" cy="1109663"/>
          </a:xfrm>
          <a:prstGeom prst="wedgeRectCallout">
            <a:avLst>
              <a:gd name="adj1" fmla="val 6657"/>
              <a:gd name="adj2" fmla="val 107366"/>
            </a:avLst>
          </a:prstGeom>
          <a:solidFill>
            <a:srgbClr val="FFFFFF"/>
          </a:solidFill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b="1" u="sng"/>
              <a:t>8 UV reactors (18 lamps) </a:t>
            </a:r>
          </a:p>
          <a:p>
            <a:pPr algn="ctr"/>
            <a:r>
              <a:rPr lang="en-US" b="1"/>
              <a:t> 7 with 1 lamp each</a:t>
            </a:r>
          </a:p>
          <a:p>
            <a:pPr algn="ctr"/>
            <a:r>
              <a:rPr lang="en-US" b="1"/>
              <a:t> 1 with 11 lamps </a:t>
            </a:r>
          </a:p>
        </p:txBody>
      </p:sp>
      <p:sp>
        <p:nvSpPr>
          <p:cNvPr id="297092" name="AutoShape 132"/>
          <p:cNvSpPr>
            <a:spLocks noChangeArrowheads="1"/>
          </p:cNvSpPr>
          <p:nvPr/>
        </p:nvSpPr>
        <p:spPr bwMode="auto">
          <a:xfrm>
            <a:off x="6070600" y="2573337"/>
            <a:ext cx="2908300" cy="1314451"/>
          </a:xfrm>
          <a:prstGeom prst="wedgeRectCallout">
            <a:avLst>
              <a:gd name="adj1" fmla="val 6657"/>
              <a:gd name="adj2" fmla="val 98431"/>
            </a:avLst>
          </a:prstGeom>
          <a:solidFill>
            <a:srgbClr val="FFFFFF"/>
          </a:solidFill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b="1" u="sng"/>
              <a:t>8 UV reactors (18 lamps) </a:t>
            </a:r>
          </a:p>
          <a:p>
            <a:pPr algn="ctr"/>
            <a:r>
              <a:rPr lang="en-US" b="1"/>
              <a:t> 7 with 1 lamp each</a:t>
            </a:r>
          </a:p>
          <a:p>
            <a:pPr algn="ctr"/>
            <a:r>
              <a:rPr lang="en-US" b="1"/>
              <a:t> 1 with 11 lamps</a:t>
            </a:r>
          </a:p>
          <a:p>
            <a:pPr algn="ctr"/>
            <a:r>
              <a:rPr lang="en-US" sz="2000" b="1" u="sng"/>
              <a:t>1 HOD (2 Lamps)</a:t>
            </a:r>
            <a:r>
              <a:rPr lang="en-US" b="1"/>
              <a:t> </a:t>
            </a:r>
          </a:p>
        </p:txBody>
      </p:sp>
      <p:sp>
        <p:nvSpPr>
          <p:cNvPr id="297093" name="Line 133"/>
          <p:cNvSpPr>
            <a:spLocks noChangeShapeType="1"/>
          </p:cNvSpPr>
          <p:nvPr/>
        </p:nvSpPr>
        <p:spPr bwMode="auto">
          <a:xfrm>
            <a:off x="6070600" y="2700338"/>
            <a:ext cx="2616200" cy="72866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he-IL"/>
          </a:p>
        </p:txBody>
      </p:sp>
      <p:sp>
        <p:nvSpPr>
          <p:cNvPr id="297094" name="Line 134"/>
          <p:cNvSpPr>
            <a:spLocks noChangeShapeType="1"/>
          </p:cNvSpPr>
          <p:nvPr/>
        </p:nvSpPr>
        <p:spPr bwMode="auto">
          <a:xfrm flipV="1">
            <a:off x="6348415" y="2801938"/>
            <a:ext cx="2363787" cy="62706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he-IL"/>
          </a:p>
        </p:txBody>
      </p:sp>
      <p:sp>
        <p:nvSpPr>
          <p:cNvPr id="2" name="Rectangle 1"/>
          <p:cNvSpPr/>
          <p:nvPr/>
        </p:nvSpPr>
        <p:spPr>
          <a:xfrm>
            <a:off x="381560" y="806917"/>
            <a:ext cx="68764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19408F"/>
              </a:buClr>
              <a:buFont typeface="Wingdings" pitchFamily="2" charset="2"/>
              <a:buChar char="§"/>
            </a:pPr>
            <a:r>
              <a:rPr lang="en-US" b="1" dirty="0" smtClean="0"/>
              <a:t>Post Active Carbon </a:t>
            </a:r>
            <a:r>
              <a:rPr lang="en-US" b="1" dirty="0"/>
              <a:t>&amp; </a:t>
            </a:r>
            <a:r>
              <a:rPr lang="en-US" b="1" dirty="0" smtClean="0"/>
              <a:t>Product Water Disinfection</a:t>
            </a:r>
            <a:endParaRPr lang="en-US" b="1" dirty="0"/>
          </a:p>
        </p:txBody>
      </p:sp>
      <p:pic>
        <p:nvPicPr>
          <p:cNvPr id="135" name="Picture 2" descr="http://images.all-free-download.com/images/graphiclarge/coca_cola_femsa_13429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08900" y="737616"/>
            <a:ext cx="1277940" cy="71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97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297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2970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59" grpId="0"/>
      <p:bldP spid="297060" grpId="0"/>
      <p:bldP spid="297076" grpId="0" animBg="1"/>
      <p:bldP spid="297091" grpId="0" animBg="1"/>
      <p:bldP spid="297092" grpId="0" animBg="1"/>
      <p:bldP spid="297093" grpId="0" animBg="1"/>
      <p:bldP spid="29709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058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1473201"/>
            <a:ext cx="4313237" cy="399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/>
          </p:cNvSpPr>
          <p:nvPr/>
        </p:nvSpPr>
        <p:spPr bwMode="auto">
          <a:xfrm>
            <a:off x="1735138" y="1"/>
            <a:ext cx="6497637" cy="60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400" b="1" dirty="0" err="1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Femsa</a:t>
            </a:r>
            <a:r>
              <a:rPr lang="en-US" sz="2400" b="1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sz="2400" b="1" dirty="0" err="1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Coatepec</a:t>
            </a:r>
            <a:endParaRPr lang="he-IL" sz="2400" b="1" dirty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301061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477" y="1473200"/>
            <a:ext cx="4551363" cy="402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1062" name="Text Box 6"/>
          <p:cNvSpPr txBox="1">
            <a:spLocks noChangeArrowheads="1"/>
          </p:cNvSpPr>
          <p:nvPr/>
        </p:nvSpPr>
        <p:spPr bwMode="auto">
          <a:xfrm>
            <a:off x="46038" y="5688014"/>
            <a:ext cx="8820150" cy="735586"/>
          </a:xfrm>
          <a:prstGeom prst="rect">
            <a:avLst/>
          </a:prstGeom>
          <a:solidFill>
            <a:srgbClr val="92D050"/>
          </a:solidFill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buSzPct val="140000"/>
              <a:buFont typeface="Wingdings" pitchFamily="2" charset="2"/>
              <a:buNone/>
            </a:pPr>
            <a:r>
              <a:rPr lang="en-US" sz="1900" b="1" dirty="0">
                <a:latin typeface="Calibri" pitchFamily="34" charset="0"/>
                <a:cs typeface="Calibri" pitchFamily="34" charset="0"/>
                <a:sym typeface="Wingdings" pitchFamily="2" charset="2"/>
              </a:rPr>
              <a:t> </a:t>
            </a:r>
            <a:r>
              <a:rPr lang="en-US" sz="1900" b="1" dirty="0">
                <a:latin typeface="Calibri" pitchFamily="34" charset="0"/>
                <a:cs typeface="Calibri" pitchFamily="34" charset="0"/>
              </a:rPr>
              <a:t>QA and plant engineers have reported that during this period they </a:t>
            </a:r>
            <a:r>
              <a:rPr lang="en-US" sz="1900" b="1" u="sng" dirty="0">
                <a:latin typeface="Calibri" pitchFamily="34" charset="0"/>
                <a:cs typeface="Calibri" pitchFamily="34" charset="0"/>
              </a:rPr>
              <a:t>did not </a:t>
            </a:r>
            <a:r>
              <a:rPr lang="en-US" sz="1900" b="1" u="sng" dirty="0" smtClean="0">
                <a:latin typeface="Calibri" pitchFamily="34" charset="0"/>
                <a:cs typeface="Calibri" pitchFamily="34" charset="0"/>
              </a:rPr>
              <a:t>have </a:t>
            </a:r>
            <a:r>
              <a:rPr lang="en-US" sz="1900" b="1" u="sng" dirty="0">
                <a:latin typeface="Calibri" pitchFamily="34" charset="0"/>
                <a:cs typeface="Calibri" pitchFamily="34" charset="0"/>
              </a:rPr>
              <a:t>any unexpected CIP events</a:t>
            </a:r>
            <a:r>
              <a:rPr lang="en-US" sz="1900" b="1" dirty="0">
                <a:latin typeface="Calibri" pitchFamily="34" charset="0"/>
                <a:cs typeface="Calibri" pitchFamily="34" charset="0"/>
              </a:rPr>
              <a:t> and the site is </a:t>
            </a:r>
            <a:r>
              <a:rPr lang="en-US" sz="1900" b="1" dirty="0" smtClean="0">
                <a:latin typeface="Calibri" pitchFamily="34" charset="0"/>
                <a:cs typeface="Calibri" pitchFamily="34" charset="0"/>
              </a:rPr>
              <a:t>operating </a:t>
            </a:r>
            <a:r>
              <a:rPr lang="en-US" sz="1900" b="1" dirty="0">
                <a:latin typeface="Calibri" pitchFamily="34" charset="0"/>
                <a:cs typeface="Calibri" pitchFamily="34" charset="0"/>
              </a:rPr>
              <a:t>according to FEMSA standards </a:t>
            </a:r>
          </a:p>
        </p:txBody>
      </p:sp>
      <p:sp>
        <p:nvSpPr>
          <p:cNvPr id="3" name="Rectangle 2"/>
          <p:cNvSpPr/>
          <p:nvPr/>
        </p:nvSpPr>
        <p:spPr>
          <a:xfrm>
            <a:off x="261938" y="864616"/>
            <a:ext cx="64714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buClr>
                <a:srgbClr val="19408F"/>
              </a:buClr>
              <a:buFont typeface="Wingdings" pitchFamily="2" charset="2"/>
              <a:buChar char="§"/>
            </a:pPr>
            <a:r>
              <a:rPr lang="en-US" sz="2000" b="1" dirty="0"/>
              <a:t>6 months after </a:t>
            </a:r>
            <a:r>
              <a:rPr lang="en-US" sz="2000" b="1" dirty="0" smtClean="0"/>
              <a:t>installation: follow-up </a:t>
            </a:r>
            <a:r>
              <a:rPr lang="en-US" sz="2000" b="1" dirty="0"/>
              <a:t>for 30 days</a:t>
            </a:r>
            <a:endParaRPr lang="he-IL" sz="2000" b="1" dirty="0"/>
          </a:p>
        </p:txBody>
      </p:sp>
      <p:pic>
        <p:nvPicPr>
          <p:cNvPr id="569346" name="Picture 2" descr="http://images.all-free-download.com/images/graphiclarge/coca_cola_femsa_13429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08900" y="737616"/>
            <a:ext cx="1277940" cy="71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F19129-FB72-41D3-9370-0DCC8AF59C42}" type="slidenum">
              <a:rPr lang="he-IL" smtClean="0"/>
              <a:pPr>
                <a:defRPr/>
              </a:pPr>
              <a:t>43</a:t>
            </a:fld>
            <a:endParaRPr lang="en-US" smtClean="0"/>
          </a:p>
        </p:txBody>
      </p:sp>
      <p:sp>
        <p:nvSpPr>
          <p:cNvPr id="8" name="Rectangle 7"/>
          <p:cNvSpPr/>
          <p:nvPr/>
        </p:nvSpPr>
        <p:spPr bwMode="auto">
          <a:xfrm>
            <a:off x="0" y="3114607"/>
            <a:ext cx="9144000" cy="593794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/>
          <a:lstStyle/>
          <a:p>
            <a:pPr algn="ctr">
              <a:defRPr/>
            </a:pPr>
            <a:r>
              <a:rPr lang="en-US" sz="3200" b="1" dirty="0" smtClean="0">
                <a:latin typeface="+mn-lt"/>
              </a:rPr>
              <a:t>Rainmaker – Reused Water Disinfection</a:t>
            </a:r>
            <a:endParaRPr lang="he-IL" sz="3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797994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 Stages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162CC7-D1EB-4710-8AE2-983A311E664B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1026" name="Picture 2" descr="H:\Asia\India\Coca Cola\TCCC Ahmedabad\Rainmaker Pilot\Pictures\IMG00222-20110725-17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629" y="1483602"/>
            <a:ext cx="6576741" cy="493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83628" y="4520153"/>
            <a:ext cx="1153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n w="3175">
                  <a:solidFill>
                    <a:srgbClr val="33CC33"/>
                  </a:solidFill>
                </a:ln>
                <a:solidFill>
                  <a:schemeClr val="accent5"/>
                </a:solidFill>
              </a:rPr>
              <a:t>Equalization tanks</a:t>
            </a:r>
            <a:endParaRPr lang="en-US" sz="1200" b="1" dirty="0">
              <a:ln w="3175">
                <a:solidFill>
                  <a:srgbClr val="33CC33"/>
                </a:solidFill>
              </a:ln>
              <a:solidFill>
                <a:schemeClr val="accent5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66229" y="4520153"/>
            <a:ext cx="1281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n w="3175">
                  <a:solidFill>
                    <a:srgbClr val="33CC33"/>
                  </a:solidFill>
                </a:ln>
                <a:solidFill>
                  <a:schemeClr val="accent5"/>
                </a:solidFill>
              </a:rPr>
              <a:t>Sedimentation Basin</a:t>
            </a:r>
            <a:endParaRPr lang="en-US" sz="1200" b="1" dirty="0">
              <a:ln w="3175">
                <a:solidFill>
                  <a:srgbClr val="33CC33"/>
                </a:solidFill>
              </a:ln>
              <a:solidFill>
                <a:schemeClr val="accent5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11364" y="4520153"/>
            <a:ext cx="952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n w="3175">
                  <a:solidFill>
                    <a:srgbClr val="33CC33"/>
                  </a:solidFill>
                </a:ln>
                <a:solidFill>
                  <a:schemeClr val="accent5"/>
                </a:solidFill>
              </a:rPr>
              <a:t>Aeration Basin</a:t>
            </a:r>
            <a:endParaRPr lang="en-US" sz="1200" b="1" dirty="0">
              <a:ln w="3175">
                <a:solidFill>
                  <a:srgbClr val="33CC33"/>
                </a:solidFill>
              </a:ln>
              <a:solidFill>
                <a:schemeClr val="accent5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58528" y="4499838"/>
            <a:ext cx="683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n w="3175">
                  <a:solidFill>
                    <a:srgbClr val="33CC33"/>
                  </a:solidFill>
                </a:ln>
                <a:solidFill>
                  <a:schemeClr val="accent5"/>
                </a:solidFill>
              </a:rPr>
              <a:t>Post MBR</a:t>
            </a:r>
            <a:endParaRPr lang="en-US" sz="1200" b="1" dirty="0">
              <a:ln w="3175">
                <a:solidFill>
                  <a:srgbClr val="33CC33"/>
                </a:solidFill>
              </a:ln>
              <a:solidFill>
                <a:schemeClr val="accent5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92973" y="4509120"/>
            <a:ext cx="594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n w="3175">
                  <a:solidFill>
                    <a:srgbClr val="33CC33"/>
                  </a:solidFill>
                </a:ln>
                <a:solidFill>
                  <a:schemeClr val="accent5"/>
                </a:solidFill>
              </a:rPr>
              <a:t>Post RO</a:t>
            </a:r>
            <a:endParaRPr lang="en-US" sz="1200" b="1" dirty="0">
              <a:ln w="3175">
                <a:solidFill>
                  <a:srgbClr val="33CC33"/>
                </a:solidFill>
              </a:ln>
              <a:solidFill>
                <a:schemeClr val="accent5"/>
              </a:solidFill>
            </a:endParaRPr>
          </a:p>
        </p:txBody>
      </p:sp>
      <p:pic>
        <p:nvPicPr>
          <p:cNvPr id="11" name="Picture 10" descr="http://www.brandlicensingexpert.com/Portals/55890/images/800px-Coca-Cola_logo_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8040" y="858651"/>
            <a:ext cx="1908246" cy="62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97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b="1" dirty="0" smtClean="0"/>
              <a:t>Stabilizing </a:t>
            </a:r>
            <a:r>
              <a:rPr lang="en-US" b="1" dirty="0"/>
              <a:t>the inlet </a:t>
            </a:r>
            <a:r>
              <a:rPr lang="en-US" b="1" dirty="0" smtClean="0"/>
              <a:t>flow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Flocculation</a:t>
            </a:r>
          </a:p>
          <a:p>
            <a:pPr>
              <a:buFont typeface="Arial" pitchFamily="34" charset="0"/>
              <a:buChar char="•"/>
            </a:pPr>
            <a:r>
              <a:rPr lang="en-US" b="1" dirty="0"/>
              <a:t>Aeration </a:t>
            </a:r>
            <a:r>
              <a:rPr lang="en-US" b="1" dirty="0" smtClean="0"/>
              <a:t>Basin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MBR</a:t>
            </a:r>
          </a:p>
          <a:p>
            <a:pPr>
              <a:buFont typeface="Arial" pitchFamily="34" charset="0"/>
              <a:buChar char="•"/>
            </a:pPr>
            <a:r>
              <a:rPr lang="en-US" b="1" dirty="0"/>
              <a:t>Reverse Osmosis</a:t>
            </a:r>
            <a:endParaRPr lang="en-US" b="1" dirty="0" smtClean="0"/>
          </a:p>
          <a:p>
            <a:pPr>
              <a:buFont typeface="Arial" pitchFamily="34" charset="0"/>
              <a:buChar char="•"/>
            </a:pPr>
            <a:r>
              <a:rPr lang="en-US" b="1" dirty="0"/>
              <a:t>Evaporation and Crystallization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Atlantium Disinfection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162CC7-D1EB-4710-8AE2-983A311E664B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6" name="Picture 3" descr="H:\Asia\India\Coca Cola\TCCC Ahmedabad\Rainmaker Pilot\Pictures\IMG_25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03077"/>
            <a:ext cx="3600000" cy="2700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:\Asia\India\Coca Cola\TCCC Ahmedabad\Rainmaker Pilot\Pictures\IMG_25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80728"/>
            <a:ext cx="3600000" cy="2700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:\Asia\India\Coca Cola\TCCC Ahmedabad\Rainmaker Pilot\Pictures\IMG_25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96752"/>
            <a:ext cx="3600000" cy="4799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H:\Asia\India\Coca Cola\TCCC Ahmedabad\Rainmaker Pilot\Pictures\IMG_549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85155"/>
            <a:ext cx="3600000" cy="2699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:\Asia\India\Coca Cola\TCCC Ahmedabad\Rainmaker Pilot\Pictures\IMG_251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00808"/>
            <a:ext cx="3600000" cy="2700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:\Asia\India\Coca Cola\TCCC Ahmedabad\Rainmaker Pilot\Pictures\IMG_253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82950" y="1585679"/>
            <a:ext cx="3600000" cy="486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Down Arrow 12"/>
          <p:cNvSpPr/>
          <p:nvPr/>
        </p:nvSpPr>
        <p:spPr>
          <a:xfrm>
            <a:off x="1524000" y="4185001"/>
            <a:ext cx="1143000" cy="1143000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7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4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5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Atlantium Disinfection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50" y="838200"/>
            <a:ext cx="6681790" cy="563880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Permeate water is going through the Atlantium system for the only water disinfection in the entire recycling process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After </a:t>
            </a:r>
            <a:r>
              <a:rPr lang="en-US" dirty="0"/>
              <a:t>the Atlantium </a:t>
            </a:r>
            <a:r>
              <a:rPr lang="en-US" dirty="0" smtClean="0"/>
              <a:t>system, water goes back to the plant as CIP water and bottle washing water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Water recycling yield in the process – 70-80%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162CC7-D1EB-4710-8AE2-983A311E664B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pic>
        <p:nvPicPr>
          <p:cNvPr id="1028" name="Picture 4" descr="H:\Asia\India\Coca Cola\TCCC Ahmedabad\Rainmaker Pilot\Pictures\IMG_55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441179"/>
            <a:ext cx="3600000" cy="2699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:\Asia\India\Coca Cola\TCCC Ahmedabad\Rainmaker Pilot\Pictures\IMG_25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29000"/>
            <a:ext cx="3600000" cy="2700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http://www.brandlicensingexpert.com/Portals/55890/images/800px-Coca-Cola_logo_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8040" y="858651"/>
            <a:ext cx="1908246" cy="62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64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Atlantium Disinfection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9F4A3A-5CDF-499B-94A4-66D9F63EC7A5}" type="slidenum">
              <a:rPr lang="he-IL" smtClean="0"/>
              <a:pPr>
                <a:defRPr/>
              </a:pPr>
              <a:t>47</a:t>
            </a:fld>
            <a:endParaRPr lang="en-US"/>
          </a:p>
        </p:txBody>
      </p:sp>
      <p:pic>
        <p:nvPicPr>
          <p:cNvPr id="519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090" y="2027176"/>
            <a:ext cx="7282399" cy="3399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 descr="http://www.brandlicensingexpert.com/Portals/55890/images/800px-Coca-Cola_logo_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8040" y="858651"/>
            <a:ext cx="1908246" cy="62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200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9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" y="1143001"/>
            <a:ext cx="9144000" cy="5628087"/>
          </a:xfrm>
          <a:prstGeom prst="rect">
            <a:avLst/>
          </a:prstGeom>
        </p:spPr>
      </p:pic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Atlantium</a:t>
            </a:r>
            <a:r>
              <a:rPr lang="en-US" dirty="0" smtClean="0"/>
              <a:t> Difference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3338" y="998539"/>
            <a:ext cx="8229600" cy="4495799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b="1" dirty="0" smtClean="0"/>
              <a:t>Next-Generation</a:t>
            </a:r>
            <a:r>
              <a:rPr lang="en-US" dirty="0" smtClean="0"/>
              <a:t> UV technology</a:t>
            </a:r>
          </a:p>
          <a:p>
            <a:pPr>
              <a:spcBef>
                <a:spcPts val="1200"/>
              </a:spcBef>
            </a:pPr>
            <a:r>
              <a:rPr lang="en-US" b="1" dirty="0" smtClean="0"/>
              <a:t>Reduced</a:t>
            </a:r>
            <a:r>
              <a:rPr lang="en-US" sz="3600" dirty="0" smtClean="0"/>
              <a:t> </a:t>
            </a:r>
            <a:r>
              <a:rPr lang="en-US" dirty="0" smtClean="0"/>
              <a:t>chemicals, reduced carbon footprint</a:t>
            </a:r>
          </a:p>
          <a:p>
            <a:pPr>
              <a:spcBef>
                <a:spcPts val="1200"/>
              </a:spcBef>
            </a:pPr>
            <a:r>
              <a:rPr lang="en-US" dirty="0"/>
              <a:t>Clean and </a:t>
            </a:r>
            <a:r>
              <a:rPr lang="en-US" b="1" dirty="0" smtClean="0"/>
              <a:t>Green</a:t>
            </a:r>
            <a:endParaRPr lang="en-US" b="1" dirty="0"/>
          </a:p>
          <a:p>
            <a:pPr>
              <a:spcBef>
                <a:spcPts val="1200"/>
              </a:spcBef>
            </a:pPr>
            <a:r>
              <a:rPr lang="en-US" dirty="0" smtClean="0"/>
              <a:t>Unprecedented UV power </a:t>
            </a:r>
            <a:r>
              <a:rPr lang="en-US" b="1" dirty="0" smtClean="0"/>
              <a:t>efficiency</a:t>
            </a:r>
          </a:p>
          <a:p>
            <a:pPr>
              <a:spcBef>
                <a:spcPts val="1200"/>
              </a:spcBef>
            </a:pPr>
            <a:r>
              <a:rPr lang="en-US" b="1" dirty="0" smtClean="0"/>
              <a:t>Validated</a:t>
            </a:r>
            <a:r>
              <a:rPr lang="en-US" dirty="0" smtClean="0"/>
              <a:t> to EPA criteria for 5-log bacteria reduction and 4-log virus reduction.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Proven </a:t>
            </a:r>
            <a:r>
              <a:rPr lang="en-US" b="1" dirty="0" smtClean="0"/>
              <a:t>ROI </a:t>
            </a:r>
            <a:endParaRPr lang="en-US" b="1" dirty="0"/>
          </a:p>
          <a:p>
            <a:endParaRPr lang="en-US" dirty="0" smtClean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81000" y="998538"/>
            <a:ext cx="8763000" cy="4106863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dirty="0"/>
          </a:p>
          <a:p>
            <a:pPr eaLnBrk="0" hangingPunct="0"/>
            <a:endParaRPr lang="en-US" sz="2000" dirty="0"/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98829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287338" y="4076700"/>
            <a:ext cx="3530600" cy="2362200"/>
          </a:xfrm>
        </p:spPr>
        <p:txBody>
          <a:bodyPr/>
          <a:lstStyle/>
          <a:p>
            <a:pPr>
              <a:lnSpc>
                <a:spcPct val="110000"/>
              </a:lnSpc>
              <a:buFont typeface="Wingdings" pitchFamily="2" charset="2"/>
              <a:buNone/>
            </a:pPr>
            <a:r>
              <a:rPr lang="en-US" sz="1600" b="1" dirty="0" smtClean="0"/>
              <a:t>Bob English – NA  Regional Manager</a:t>
            </a:r>
          </a:p>
          <a:p>
            <a:pPr>
              <a:lnSpc>
                <a:spcPct val="110000"/>
              </a:lnSpc>
              <a:buFont typeface="Wingdings" pitchFamily="2" charset="2"/>
              <a:buNone/>
            </a:pPr>
            <a:r>
              <a:rPr lang="en-US" sz="1600" b="1" dirty="0" smtClean="0"/>
              <a:t>Atlantium </a:t>
            </a:r>
            <a:r>
              <a:rPr lang="en-US" sz="1600" b="1" dirty="0"/>
              <a:t>Technologies Ltd.</a:t>
            </a:r>
          </a:p>
          <a:p>
            <a:pPr>
              <a:lnSpc>
                <a:spcPct val="110000"/>
              </a:lnSpc>
              <a:buFont typeface="Wingdings" pitchFamily="2" charset="2"/>
              <a:buNone/>
            </a:pPr>
            <a:r>
              <a:rPr lang="en-US" sz="1600" dirty="0" err="1"/>
              <a:t>Har</a:t>
            </a:r>
            <a:r>
              <a:rPr lang="en-US" sz="1600" dirty="0"/>
              <a:t> </a:t>
            </a:r>
            <a:r>
              <a:rPr lang="en-US" sz="1600" dirty="0" err="1"/>
              <a:t>Tuv</a:t>
            </a:r>
            <a:r>
              <a:rPr lang="en-US" sz="1600" dirty="0"/>
              <a:t> Industrial Park</a:t>
            </a:r>
          </a:p>
          <a:p>
            <a:pPr>
              <a:lnSpc>
                <a:spcPct val="110000"/>
              </a:lnSpc>
              <a:buFont typeface="Wingdings" pitchFamily="2" charset="2"/>
              <a:buNone/>
            </a:pPr>
            <a:r>
              <a:rPr lang="en-US" sz="1600" dirty="0"/>
              <a:t>POB 11071, Israel 99100</a:t>
            </a:r>
          </a:p>
          <a:p>
            <a:pPr>
              <a:lnSpc>
                <a:spcPct val="110000"/>
              </a:lnSpc>
              <a:buFont typeface="Wingdings" pitchFamily="2" charset="2"/>
              <a:buNone/>
            </a:pPr>
            <a:r>
              <a:rPr lang="en-US" sz="1600" dirty="0"/>
              <a:t>Tel: +972-2-992 5001</a:t>
            </a:r>
          </a:p>
          <a:p>
            <a:pPr>
              <a:lnSpc>
                <a:spcPct val="110000"/>
              </a:lnSpc>
              <a:buFont typeface="Wingdings" pitchFamily="2" charset="2"/>
              <a:buNone/>
            </a:pPr>
            <a:r>
              <a:rPr lang="en-US" sz="1600" dirty="0"/>
              <a:t>Fax: +972-2-992 5005</a:t>
            </a:r>
          </a:p>
          <a:p>
            <a:pPr>
              <a:lnSpc>
                <a:spcPct val="110000"/>
              </a:lnSpc>
              <a:buFont typeface="Wingdings" pitchFamily="2" charset="2"/>
              <a:buNone/>
            </a:pPr>
            <a:r>
              <a:rPr lang="en-US" sz="1600" dirty="0" smtClean="0">
                <a:hlinkClick r:id="rId2" tooltip="blocked::mailto:info@atlantium.com"/>
              </a:rPr>
              <a:t>office@atlantium.com</a:t>
            </a:r>
            <a:endParaRPr lang="en-US" sz="1600" dirty="0"/>
          </a:p>
          <a:p>
            <a:pPr>
              <a:lnSpc>
                <a:spcPct val="110000"/>
              </a:lnSpc>
              <a:buFont typeface="Wingdings" pitchFamily="2" charset="2"/>
              <a:buNone/>
            </a:pPr>
            <a:r>
              <a:rPr lang="en-US" sz="1600" dirty="0"/>
              <a:t>www.atlantium.com</a:t>
            </a:r>
          </a:p>
          <a:p>
            <a:pPr>
              <a:lnSpc>
                <a:spcPct val="110000"/>
              </a:lnSpc>
            </a:pPr>
            <a:endParaRPr lang="en-US" sz="1600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FAFE69-FD2B-407F-A319-28B306F2C9A8}" type="slidenum">
              <a:rPr lang="en-US"/>
              <a:pPr/>
              <a:t>49</a:t>
            </a:fld>
            <a:endParaRPr lang="en-US"/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287338" y="939800"/>
            <a:ext cx="3048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015699"/>
              </a:buClr>
              <a:buFont typeface="Wingdings" pitchFamily="2" charset="2"/>
              <a:buNone/>
            </a:pPr>
            <a:r>
              <a:rPr lang="en-US" sz="3600" b="1" dirty="0">
                <a:solidFill>
                  <a:srgbClr val="015699"/>
                </a:solidFill>
                <a:latin typeface="Calibri" pitchFamily="34" charset="0"/>
              </a:rPr>
              <a:t>Thank You</a:t>
            </a:r>
          </a:p>
        </p:txBody>
      </p:sp>
      <p:pic>
        <p:nvPicPr>
          <p:cNvPr id="6359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8769" y="774700"/>
            <a:ext cx="4095656" cy="530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 bwMode="auto">
          <a:xfrm>
            <a:off x="1743075" y="85725"/>
            <a:ext cx="6324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dirty="0"/>
              <a:t>Higher Performance at Lower Cost</a:t>
            </a:r>
          </a:p>
        </p:txBody>
      </p:sp>
      <p:sp>
        <p:nvSpPr>
          <p:cNvPr id="14338" name="Oval 7176"/>
          <p:cNvSpPr>
            <a:spLocks noChangeArrowheads="1"/>
          </p:cNvSpPr>
          <p:nvPr/>
        </p:nvSpPr>
        <p:spPr bwMode="auto">
          <a:xfrm>
            <a:off x="1835152" y="4005263"/>
            <a:ext cx="1368425" cy="1211263"/>
          </a:xfrm>
          <a:prstGeom prst="ellipse">
            <a:avLst/>
          </a:prstGeom>
          <a:solidFill>
            <a:srgbClr val="FF66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 eaLnBrk="1" hangingPunct="1"/>
            <a:r>
              <a:rPr lang="en-US" sz="1400" b="1">
                <a:solidFill>
                  <a:srgbClr val="000000"/>
                </a:solidFill>
              </a:rPr>
              <a:t>Conventional</a:t>
            </a:r>
            <a:endParaRPr lang="en-US">
              <a:solidFill>
                <a:srgbClr val="000000"/>
              </a:solidFill>
            </a:endParaRPr>
          </a:p>
          <a:p>
            <a:pPr algn="ctr" rtl="1" eaLnBrk="1" hangingPunct="1"/>
            <a:r>
              <a:rPr lang="en-US" sz="1400" b="1">
                <a:solidFill>
                  <a:srgbClr val="000000"/>
                </a:solidFill>
              </a:rPr>
              <a:t> UV</a:t>
            </a:r>
          </a:p>
        </p:txBody>
      </p:sp>
      <p:sp>
        <p:nvSpPr>
          <p:cNvPr id="11266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B80C10-FE87-486A-82F9-B3BB1BBEBF88}" type="slidenum">
              <a:rPr lang="he-IL" smtClean="0"/>
              <a:pPr>
                <a:defRPr/>
              </a:pPr>
              <a:t>5</a:t>
            </a:fld>
            <a:endParaRPr lang="en-US" smtClean="0"/>
          </a:p>
        </p:txBody>
      </p:sp>
      <p:sp>
        <p:nvSpPr>
          <p:cNvPr id="14340" name="Oval 7168"/>
          <p:cNvSpPr>
            <a:spLocks noChangeArrowheads="1"/>
          </p:cNvSpPr>
          <p:nvPr/>
        </p:nvSpPr>
        <p:spPr bwMode="auto">
          <a:xfrm>
            <a:off x="4867275" y="2606677"/>
            <a:ext cx="2376488" cy="936625"/>
          </a:xfrm>
          <a:prstGeom prst="ellipse">
            <a:avLst/>
          </a:prstGeom>
          <a:solidFill>
            <a:srgbClr val="CCCC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rtl="1" eaLnBrk="1" hangingPunct="1"/>
            <a:r>
              <a:rPr lang="en-US" sz="1400" b="1">
                <a:solidFill>
                  <a:srgbClr val="000000"/>
                </a:solidFill>
              </a:rPr>
              <a:t>Membranes</a:t>
            </a:r>
            <a:r>
              <a:rPr lang="he-IL" sz="1400" b="1">
                <a:solidFill>
                  <a:srgbClr val="000000"/>
                </a:solidFill>
              </a:rPr>
              <a:t>  </a:t>
            </a:r>
            <a:endParaRPr lang="en-US" sz="1400" b="1">
              <a:solidFill>
                <a:srgbClr val="000000"/>
              </a:solidFill>
            </a:endParaRPr>
          </a:p>
        </p:txBody>
      </p:sp>
      <p:sp>
        <p:nvSpPr>
          <p:cNvPr id="14341" name="Oval 7169"/>
          <p:cNvSpPr>
            <a:spLocks noChangeArrowheads="1"/>
          </p:cNvSpPr>
          <p:nvPr/>
        </p:nvSpPr>
        <p:spPr bwMode="auto">
          <a:xfrm>
            <a:off x="6667500" y="2247900"/>
            <a:ext cx="1296988" cy="1238251"/>
          </a:xfrm>
          <a:prstGeom prst="ellipse">
            <a:avLst/>
          </a:prstGeom>
          <a:solidFill>
            <a:srgbClr val="FF5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400" b="1" dirty="0" smtClean="0">
                <a:solidFill>
                  <a:srgbClr val="000000"/>
                </a:solidFill>
              </a:rPr>
              <a:t/>
            </a:r>
            <a:br>
              <a:rPr lang="en-US" sz="1400" b="1" dirty="0" smtClean="0">
                <a:solidFill>
                  <a:srgbClr val="000000"/>
                </a:solidFill>
              </a:rPr>
            </a:br>
            <a:r>
              <a:rPr lang="en-US" sz="1400" b="1" dirty="0" smtClean="0">
                <a:solidFill>
                  <a:srgbClr val="000000"/>
                </a:solidFill>
              </a:rPr>
              <a:t/>
            </a:r>
            <a:br>
              <a:rPr lang="en-US" sz="1400" b="1" dirty="0" smtClean="0">
                <a:solidFill>
                  <a:srgbClr val="000000"/>
                </a:solidFill>
              </a:rPr>
            </a:br>
            <a:r>
              <a:rPr lang="en-US" sz="1400" b="1" dirty="0" smtClean="0">
                <a:solidFill>
                  <a:srgbClr val="000000"/>
                </a:solidFill>
              </a:rPr>
              <a:t>Pasteurizers</a:t>
            </a:r>
            <a:endParaRPr lang="he-IL" sz="1400" b="1" dirty="0">
              <a:solidFill>
                <a:srgbClr val="000000"/>
              </a:solidFill>
            </a:endParaRPr>
          </a:p>
          <a:p>
            <a:pPr algn="ctr" eaLnBrk="1" hangingPunct="1"/>
            <a:endParaRPr lang="he-IL" sz="1400" b="1" dirty="0">
              <a:solidFill>
                <a:srgbClr val="000000"/>
              </a:solidFill>
            </a:endParaRPr>
          </a:p>
          <a:p>
            <a:pPr algn="ctr" eaLnBrk="1" hangingPunct="1"/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4343" name="Straight Connector 7171"/>
          <p:cNvSpPr>
            <a:spLocks noChangeShapeType="1"/>
          </p:cNvSpPr>
          <p:nvPr/>
        </p:nvSpPr>
        <p:spPr bwMode="auto">
          <a:xfrm>
            <a:off x="684214" y="5734051"/>
            <a:ext cx="7488237" cy="0"/>
          </a:xfrm>
          <a:prstGeom prst="line">
            <a:avLst/>
          </a:prstGeom>
          <a:noFill/>
          <a:ln w="38100" algn="ctr">
            <a:solidFill>
              <a:schemeClr val="bg1">
                <a:lumMod val="50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e-IL"/>
          </a:p>
        </p:txBody>
      </p:sp>
      <p:sp>
        <p:nvSpPr>
          <p:cNvPr id="14344" name="Straight Connector 7172"/>
          <p:cNvSpPr>
            <a:spLocks noChangeShapeType="1"/>
          </p:cNvSpPr>
          <p:nvPr/>
        </p:nvSpPr>
        <p:spPr bwMode="auto">
          <a:xfrm flipV="1">
            <a:off x="1042988" y="2133601"/>
            <a:ext cx="0" cy="3959225"/>
          </a:xfrm>
          <a:prstGeom prst="line">
            <a:avLst/>
          </a:prstGeom>
          <a:noFill/>
          <a:ln w="38100" algn="ctr">
            <a:solidFill>
              <a:schemeClr val="bg1">
                <a:lumMod val="50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e-IL"/>
          </a:p>
        </p:txBody>
      </p:sp>
      <p:sp>
        <p:nvSpPr>
          <p:cNvPr id="14345" name="Rectangle 7173"/>
          <p:cNvSpPr>
            <a:spLocks noChangeArrowheads="1"/>
          </p:cNvSpPr>
          <p:nvPr/>
        </p:nvSpPr>
        <p:spPr bwMode="auto">
          <a:xfrm>
            <a:off x="6804025" y="5805489"/>
            <a:ext cx="13248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000" dirty="0"/>
              <a:t>Total Cost</a:t>
            </a:r>
            <a:endParaRPr lang="en-US" dirty="0"/>
          </a:p>
        </p:txBody>
      </p:sp>
      <p:sp>
        <p:nvSpPr>
          <p:cNvPr id="14346" name="Rectangle 7174"/>
          <p:cNvSpPr>
            <a:spLocks noChangeArrowheads="1"/>
          </p:cNvSpPr>
          <p:nvPr/>
        </p:nvSpPr>
        <p:spPr bwMode="auto">
          <a:xfrm>
            <a:off x="468314" y="1700213"/>
            <a:ext cx="22349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000" dirty="0"/>
              <a:t>Performance (log)</a:t>
            </a:r>
            <a:endParaRPr lang="en-US" dirty="0"/>
          </a:p>
        </p:txBody>
      </p:sp>
      <p:sp>
        <p:nvSpPr>
          <p:cNvPr id="14347" name="Oval 7175"/>
          <p:cNvSpPr>
            <a:spLocks noChangeArrowheads="1"/>
          </p:cNvSpPr>
          <p:nvPr/>
        </p:nvSpPr>
        <p:spPr bwMode="auto">
          <a:xfrm>
            <a:off x="1065213" y="4513265"/>
            <a:ext cx="1223962" cy="115093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 eaLnBrk="1" hangingPunct="1"/>
            <a:r>
              <a:rPr lang="en-US" sz="1400" b="1" dirty="0" smtClean="0">
                <a:solidFill>
                  <a:srgbClr val="000000"/>
                </a:solidFill>
              </a:rPr>
              <a:t>Chemical </a:t>
            </a:r>
            <a:endParaRPr lang="en-US" sz="1400" b="1" dirty="0">
              <a:solidFill>
                <a:srgbClr val="000000"/>
              </a:solidFill>
            </a:endParaRPr>
          </a:p>
          <a:p>
            <a:pPr algn="ctr" rtl="1" eaLnBrk="1" hangingPunct="1"/>
            <a:r>
              <a:rPr lang="en-US" sz="1400" b="1" dirty="0">
                <a:solidFill>
                  <a:srgbClr val="000000"/>
                </a:solidFill>
              </a:rPr>
              <a:t>Treatments</a:t>
            </a:r>
          </a:p>
        </p:txBody>
      </p:sp>
      <p:sp>
        <p:nvSpPr>
          <p:cNvPr id="14348" name="Oval 7177"/>
          <p:cNvSpPr>
            <a:spLocks noChangeArrowheads="1"/>
          </p:cNvSpPr>
          <p:nvPr/>
        </p:nvSpPr>
        <p:spPr bwMode="auto">
          <a:xfrm>
            <a:off x="6019802" y="3182937"/>
            <a:ext cx="1368425" cy="1223963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 eaLnBrk="1" hangingPunct="1"/>
            <a:r>
              <a:rPr lang="en-US" sz="1400" b="1">
                <a:solidFill>
                  <a:srgbClr val="000000"/>
                </a:solidFill>
              </a:rPr>
              <a:t>Ozone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294924" name="Oval 294923"/>
          <p:cNvSpPr>
            <a:spLocks noChangeArrowheads="1"/>
          </p:cNvSpPr>
          <p:nvPr/>
        </p:nvSpPr>
        <p:spPr bwMode="auto">
          <a:xfrm>
            <a:off x="2482850" y="2116139"/>
            <a:ext cx="1512888" cy="1370012"/>
          </a:xfrm>
          <a:prstGeom prst="ellipse">
            <a:avLst/>
          </a:prstGeom>
          <a:solidFill>
            <a:srgbClr val="19408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 eaLnBrk="1" hangingPunct="1">
              <a:defRPr/>
            </a:pPr>
            <a:r>
              <a:rPr lang="en-US" b="1" dirty="0" err="1">
                <a:solidFill>
                  <a:srgbClr val="FCF6D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Atlantium</a:t>
            </a:r>
            <a:endParaRPr lang="en-US" b="1" dirty="0">
              <a:solidFill>
                <a:srgbClr val="FCF6D6"/>
              </a:solidFill>
              <a:cs typeface="+mn-cs"/>
            </a:endParaRPr>
          </a:p>
          <a:p>
            <a:pPr algn="ctr" rtl="1" eaLnBrk="1" hangingPunct="1">
              <a:defRPr/>
            </a:pPr>
            <a:r>
              <a:rPr lang="en-US" b="1" dirty="0" smtClean="0">
                <a:solidFill>
                  <a:srgbClr val="FCF6D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Hydro Optic </a:t>
            </a:r>
          </a:p>
          <a:p>
            <a:pPr algn="ctr" rtl="1" eaLnBrk="1" hangingPunct="1">
              <a:defRPr/>
            </a:pPr>
            <a:r>
              <a:rPr lang="en-US" b="1" dirty="0" smtClean="0">
                <a:solidFill>
                  <a:srgbClr val="FCF6D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UV</a:t>
            </a:r>
            <a:endParaRPr lang="en-US" b="1" dirty="0">
              <a:solidFill>
                <a:srgbClr val="FCF6D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50502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9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/>
          <p:cNvSpPr txBox="1">
            <a:spLocks/>
          </p:cNvSpPr>
          <p:nvPr/>
        </p:nvSpPr>
        <p:spPr bwMode="auto">
          <a:xfrm>
            <a:off x="1743075" y="85725"/>
            <a:ext cx="6324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594731" indent="-594731"/>
            <a:r>
              <a:rPr lang="en-US" dirty="0"/>
              <a:t>General principles of UV operation</a:t>
            </a:r>
          </a:p>
        </p:txBody>
      </p:sp>
      <p:pic>
        <p:nvPicPr>
          <p:cNvPr id="14" name="Picture 6" descr="DNA-Strand-U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308" y="1316158"/>
            <a:ext cx="2810388" cy="263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4"/>
          <p:cNvSpPr txBox="1">
            <a:spLocks noChangeArrowheads="1"/>
          </p:cNvSpPr>
          <p:nvPr/>
        </p:nvSpPr>
        <p:spPr>
          <a:xfrm>
            <a:off x="406303" y="3955255"/>
            <a:ext cx="5573577" cy="2000003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15699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15699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cs typeface="Calibri" pitchFamily="34" charset="0"/>
              </a:defRPr>
            </a:lvl2pPr>
            <a:lvl3pPr marL="11430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15699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Calibri" pitchFamily="34" charset="0"/>
              </a:defRPr>
            </a:lvl3pPr>
            <a:lvl4pPr marL="16002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15699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  <a:cs typeface="Calibri" pitchFamily="34" charset="0"/>
              </a:defRPr>
            </a:lvl4pPr>
            <a:lvl5pPr marL="20574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15699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  <a:cs typeface="Calibri" pitchFamily="34" charset="0"/>
              </a:defRPr>
            </a:lvl5pPr>
            <a:lvl6pPr marL="25146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15699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  <a:cs typeface="Calibri" pitchFamily="34" charset="0"/>
              </a:defRPr>
            </a:lvl6pPr>
            <a:lvl7pPr marL="29718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15699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  <a:cs typeface="Calibri" pitchFamily="34" charset="0"/>
              </a:defRPr>
            </a:lvl7pPr>
            <a:lvl8pPr marL="34290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15699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  <a:cs typeface="Calibri" pitchFamily="34" charset="0"/>
              </a:defRPr>
            </a:lvl8pPr>
            <a:lvl9pPr marL="38862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15699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  <a:cs typeface="Calibri" pitchFamily="34" charset="0"/>
              </a:defRPr>
            </a:lvl9pPr>
          </a:lstStyle>
          <a:p>
            <a:r>
              <a:rPr lang="en-US" dirty="0" smtClean="0"/>
              <a:t>Germicidal light spectrum – 200-300nm</a:t>
            </a:r>
          </a:p>
          <a:p>
            <a:r>
              <a:rPr lang="en-US" dirty="0" smtClean="0"/>
              <a:t>UV light </a:t>
            </a:r>
            <a:r>
              <a:rPr lang="en-US" dirty="0" smtClean="0">
                <a:solidFill>
                  <a:srgbClr val="FF0000"/>
                </a:solidFill>
              </a:rPr>
              <a:t>inactivates</a:t>
            </a:r>
            <a:r>
              <a:rPr lang="en-US" dirty="0" smtClean="0"/>
              <a:t> cells by damaging their DNA</a:t>
            </a:r>
          </a:p>
          <a:p>
            <a:r>
              <a:rPr lang="en-US" dirty="0" smtClean="0"/>
              <a:t>Creates Thymine Dimers</a:t>
            </a:r>
          </a:p>
          <a:p>
            <a:r>
              <a:rPr lang="en-US" dirty="0" smtClean="0"/>
              <a:t>Inhibits DNA replication</a:t>
            </a:r>
            <a:endParaRPr lang="en-US" dirty="0"/>
          </a:p>
        </p:txBody>
      </p:sp>
      <p:sp>
        <p:nvSpPr>
          <p:cNvPr id="22" name="Slide Number Placeholder 1"/>
          <p:cNvSpPr txBox="1">
            <a:spLocks/>
          </p:cNvSpPr>
          <p:nvPr/>
        </p:nvSpPr>
        <p:spPr bwMode="auto">
          <a:xfrm>
            <a:off x="8734425" y="6553200"/>
            <a:ext cx="381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e-IL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015699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defRPr/>
            </a:pPr>
            <a:fld id="{BCB80C10-FE87-486A-82F9-B3BB1BBEBF88}" type="slidenum">
              <a:rPr lang="he-IL" smtClean="0"/>
              <a:pPr>
                <a:defRPr/>
              </a:pPr>
              <a:t>6</a:t>
            </a:fld>
            <a:endParaRPr lang="en-US" smtClean="0"/>
          </a:p>
        </p:txBody>
      </p:sp>
      <p:pic>
        <p:nvPicPr>
          <p:cNvPr id="561154" name="Picture 2" descr="http://www.jnjvisioncare.com/en_US/images/uv-damage-overview-ima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17" y="1101724"/>
            <a:ext cx="4994608" cy="232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6651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03" name="Picture 3" descr="C:\Users\atlant149\Dropbox\Adi\Graf\DNA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038" y="1745969"/>
            <a:ext cx="7991918" cy="414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04" name="Picture 4" descr="C:\Users\atlant149\Dropbox\Adi\Graf\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310" y="1745970"/>
            <a:ext cx="7991917" cy="414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06" name="Picture 6" descr="C:\Users\atlant149\Dropbox\Adi\Graf\3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037" y="1745970"/>
            <a:ext cx="7991917" cy="414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05" name="Picture 5" descr="C:\Users\atlant149\Dropbox\Adi\Graf\2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309" y="1745971"/>
            <a:ext cx="7991917" cy="414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tlant149\Dropbox\Adi\Graf\Graph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311" y="1632330"/>
            <a:ext cx="8104646" cy="426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08" name="Picture 8" descr="C:\Users\atlant149\Dropbox\Adi\Graf\MP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799" y="1656080"/>
            <a:ext cx="8037669" cy="417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07" name="Picture 7" descr="C:\Users\atlant149\Dropbox\Adi\Graf\LP.pn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056" y="1656080"/>
            <a:ext cx="8189672" cy="426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ine Callout 2 5"/>
          <p:cNvSpPr/>
          <p:nvPr/>
        </p:nvSpPr>
        <p:spPr bwMode="auto">
          <a:xfrm>
            <a:off x="4811772" y="4959174"/>
            <a:ext cx="1624285" cy="268651"/>
          </a:xfrm>
          <a:prstGeom prst="borderCallout2">
            <a:avLst>
              <a:gd name="adj1" fmla="val 44613"/>
              <a:gd name="adj2" fmla="val -1109"/>
              <a:gd name="adj3" fmla="val 16224"/>
              <a:gd name="adj4" fmla="val -7993"/>
              <a:gd name="adj5" fmla="val -2658"/>
              <a:gd name="adj6" fmla="val -26683"/>
            </a:avLst>
          </a:prstGeom>
          <a:ln w="12700"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73196" eaLnBrk="0" hangingPunct="0"/>
            <a:r>
              <a:rPr lang="en-US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 Pressure</a:t>
            </a:r>
          </a:p>
        </p:txBody>
      </p:sp>
      <p:sp>
        <p:nvSpPr>
          <p:cNvPr id="7" name="Line Callout 2 6"/>
          <p:cNvSpPr/>
          <p:nvPr/>
        </p:nvSpPr>
        <p:spPr bwMode="auto">
          <a:xfrm>
            <a:off x="1698297" y="4443867"/>
            <a:ext cx="1934441" cy="268651"/>
          </a:xfrm>
          <a:prstGeom prst="borderCallout2">
            <a:avLst>
              <a:gd name="adj1" fmla="val 55249"/>
              <a:gd name="adj2" fmla="val 100927"/>
              <a:gd name="adj3" fmla="val 22805"/>
              <a:gd name="adj4" fmla="val 111110"/>
              <a:gd name="adj5" fmla="val -118664"/>
              <a:gd name="adj6" fmla="val 120000"/>
            </a:avLst>
          </a:prstGeom>
          <a:ln w="12700"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73196" eaLnBrk="0" hangingPunct="0"/>
            <a:r>
              <a:rPr lang="en-US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Medium Pressure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4A6409-BF40-441A-B308-C556D5520956}" type="slidenum">
              <a:rPr lang="he-IL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67063" y="695737"/>
            <a:ext cx="6177280" cy="414062"/>
          </a:xfrm>
          <a:prstGeom prst="rect">
            <a:avLst/>
          </a:prstGeom>
        </p:spPr>
        <p:txBody>
          <a:bodyPr wrap="square" lIns="97320" tIns="48660" rIns="97320" bIns="48660">
            <a:spAutoFit/>
          </a:bodyPr>
          <a:lstStyle/>
          <a:p>
            <a:pPr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latin typeface="+mn-lt"/>
              </a:rPr>
              <a:t>Low output, one wavelength vs. High output, multi wavelength</a:t>
            </a:r>
            <a:endParaRPr lang="en-US" b="1" dirty="0">
              <a:latin typeface="+mn-lt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1743075" y="85725"/>
            <a:ext cx="6324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Low pressure (LP) vs. Medium Pressure (MP)</a:t>
            </a:r>
          </a:p>
        </p:txBody>
      </p:sp>
    </p:spTree>
    <p:extLst>
      <p:ext uri="{BB962C8B-B14F-4D97-AF65-F5344CB8AC3E}">
        <p14:creationId xmlns:p14="http://schemas.microsoft.com/office/powerpoint/2010/main" val="226895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2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2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2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51200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512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51200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512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51200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512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51200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512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9F4A3A-5CDF-499B-94A4-66D9F63EC7A5}" type="slidenum">
              <a:rPr lang="he-IL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5" name="Picture 2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916349"/>
            <a:ext cx="7493406" cy="2325663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1614" r="2003" b="2690"/>
          <a:stretch>
            <a:fillRect/>
          </a:stretch>
        </p:blipFill>
        <p:spPr bwMode="auto">
          <a:xfrm>
            <a:off x="4301752" y="1884822"/>
            <a:ext cx="4029854" cy="2411660"/>
          </a:xfrm>
          <a:prstGeom prst="rect">
            <a:avLst/>
          </a:prstGeom>
          <a:noFill/>
          <a:ln w="12700" algn="ctr">
            <a:solidFill>
              <a:schemeClr val="bg2"/>
            </a:solidFill>
            <a:miter lim="800000"/>
            <a:headEnd/>
            <a:tailEnd/>
          </a:ln>
          <a:effectLst/>
        </p:spPr>
      </p:pic>
      <p:sp>
        <p:nvSpPr>
          <p:cNvPr id="7" name="Oval 6"/>
          <p:cNvSpPr/>
          <p:nvPr/>
        </p:nvSpPr>
        <p:spPr bwMode="auto">
          <a:xfrm>
            <a:off x="4825164" y="1664516"/>
            <a:ext cx="3163684" cy="2917349"/>
          </a:xfrm>
          <a:prstGeom prst="ellipse">
            <a:avLst/>
          </a:prstGeom>
          <a:gradFill flip="none" rotWithShape="1">
            <a:gsLst>
              <a:gs pos="41000">
                <a:srgbClr val="000082"/>
              </a:gs>
              <a:gs pos="28000">
                <a:srgbClr val="2AB000"/>
              </a:gs>
              <a:gs pos="20000">
                <a:srgbClr val="FFFF00"/>
              </a:gs>
              <a:gs pos="5000">
                <a:schemeClr val="bg1"/>
              </a:gs>
              <a:gs pos="12000">
                <a:srgbClr val="FF0000"/>
              </a:gs>
              <a:gs pos="51000">
                <a:srgbClr val="3C0637"/>
              </a:gs>
            </a:gsLst>
            <a:path path="circle">
              <a:fillToRect l="50000" t="50000" r="50000" b="50000"/>
            </a:path>
            <a:tileRect/>
          </a:gradFill>
          <a:ln w="57150" cap="flat" cmpd="sng" algn="ctr">
            <a:solidFill>
              <a:srgbClr val="B6AEA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7320" tIns="48660" rIns="97320" bIns="48660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4851053" y="1655558"/>
            <a:ext cx="3163684" cy="2917349"/>
          </a:xfrm>
          <a:prstGeom prst="ellipse">
            <a:avLst/>
          </a:prstGeom>
          <a:gradFill flip="none" rotWithShape="1">
            <a:gsLst>
              <a:gs pos="13000">
                <a:srgbClr val="000082"/>
              </a:gs>
              <a:gs pos="5000">
                <a:schemeClr val="bg1"/>
              </a:gs>
              <a:gs pos="21000">
                <a:srgbClr val="3C0637"/>
              </a:gs>
            </a:gsLst>
            <a:path path="circle">
              <a:fillToRect l="50000" t="50000" r="50000" b="50000"/>
            </a:path>
            <a:tileRect/>
          </a:gradFill>
          <a:ln w="57150" cap="flat" cmpd="sng" algn="ctr">
            <a:solidFill>
              <a:srgbClr val="B6AEA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7320" tIns="48660" rIns="97320" bIns="48660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pic>
        <p:nvPicPr>
          <p:cNvPr id="9" name="Picture 6" descr="X-Y_85R_0602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1874974"/>
            <a:ext cx="3551086" cy="2436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9"/>
          <p:cNvSpPr txBox="1">
            <a:spLocks noChangeArrowheads="1"/>
          </p:cNvSpPr>
          <p:nvPr/>
        </p:nvSpPr>
        <p:spPr>
          <a:xfrm>
            <a:off x="491224" y="4857626"/>
            <a:ext cx="8464090" cy="73909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15699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15699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cs typeface="Calibri" pitchFamily="34" charset="0"/>
              </a:defRPr>
            </a:lvl2pPr>
            <a:lvl3pPr marL="11430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15699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Calibri" pitchFamily="34" charset="0"/>
              </a:defRPr>
            </a:lvl3pPr>
            <a:lvl4pPr marL="16002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15699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  <a:cs typeface="Calibri" pitchFamily="34" charset="0"/>
              </a:defRPr>
            </a:lvl4pPr>
            <a:lvl5pPr marL="20574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15699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  <a:cs typeface="Calibri" pitchFamily="34" charset="0"/>
              </a:defRPr>
            </a:lvl5pPr>
            <a:lvl6pPr marL="25146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15699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  <a:cs typeface="Calibri" pitchFamily="34" charset="0"/>
              </a:defRPr>
            </a:lvl6pPr>
            <a:lvl7pPr marL="29718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15699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  <a:cs typeface="Calibri" pitchFamily="34" charset="0"/>
              </a:defRPr>
            </a:lvl7pPr>
            <a:lvl8pPr marL="34290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15699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  <a:cs typeface="Calibri" pitchFamily="34" charset="0"/>
              </a:defRPr>
            </a:lvl8pPr>
            <a:lvl9pPr marL="3886200" indent="-2286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15699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  <a:cs typeface="Calibri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dirty="0" smtClean="0"/>
              <a:t>Each lamp treats a </a:t>
            </a:r>
            <a:r>
              <a:rPr lang="en-US" dirty="0" smtClean="0">
                <a:solidFill>
                  <a:srgbClr val="FF0000"/>
                </a:solidFill>
              </a:rPr>
              <a:t>FRACTION</a:t>
            </a:r>
            <a:r>
              <a:rPr lang="en-US" dirty="0" smtClean="0"/>
              <a:t> of the crossing water volume</a:t>
            </a:r>
            <a:endParaRPr lang="en-US" dirty="0" smtClean="0">
              <a:sym typeface="Wingdings" pitchFamily="2" charset="2"/>
            </a:endParaRPr>
          </a:p>
          <a:p>
            <a:pPr>
              <a:lnSpc>
                <a:spcPct val="90000"/>
              </a:lnSpc>
            </a:pPr>
            <a:r>
              <a:rPr lang="en-US" dirty="0" smtClean="0">
                <a:sym typeface="Wingdings" pitchFamily="2" charset="2"/>
              </a:rPr>
              <a:t>“Tired” lamp  escape routes</a:t>
            </a:r>
          </a:p>
        </p:txBody>
      </p:sp>
      <p:sp>
        <p:nvSpPr>
          <p:cNvPr id="13" name="Oval 42"/>
          <p:cNvSpPr>
            <a:spLocks noChangeArrowheads="1"/>
          </p:cNvSpPr>
          <p:nvPr/>
        </p:nvSpPr>
        <p:spPr bwMode="auto">
          <a:xfrm>
            <a:off x="1984650" y="2084078"/>
            <a:ext cx="609800" cy="487655"/>
          </a:xfrm>
          <a:prstGeom prst="ellipse">
            <a:avLst/>
          </a:prstGeom>
          <a:solidFill>
            <a:schemeClr val="bg2">
              <a:alpha val="5294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97320" tIns="48660" rIns="97320" bIns="48660" anchor="ctr"/>
          <a:lstStyle/>
          <a:p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5663364" y="2328906"/>
            <a:ext cx="1450458" cy="1439606"/>
            <a:chOff x="3758370" y="1778200"/>
            <a:chExt cx="1445458" cy="1438274"/>
          </a:xfrm>
        </p:grpSpPr>
        <p:sp>
          <p:nvSpPr>
            <p:cNvPr id="15" name="Sun 407"/>
            <p:cNvSpPr>
              <a:spLocks noChangeArrowheads="1"/>
            </p:cNvSpPr>
            <p:nvPr/>
          </p:nvSpPr>
          <p:spPr bwMode="auto">
            <a:xfrm>
              <a:off x="4073527" y="3035499"/>
              <a:ext cx="266700" cy="180975"/>
            </a:xfrm>
            <a:prstGeom prst="sun">
              <a:avLst>
                <a:gd name="adj" fmla="val 25000"/>
              </a:avLst>
            </a:prstGeom>
            <a:solidFill>
              <a:srgbClr val="000000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Sun 410"/>
            <p:cNvSpPr>
              <a:spLocks noChangeArrowheads="1"/>
            </p:cNvSpPr>
            <p:nvPr/>
          </p:nvSpPr>
          <p:spPr bwMode="auto">
            <a:xfrm>
              <a:off x="4924428" y="2830711"/>
              <a:ext cx="266700" cy="180975"/>
            </a:xfrm>
            <a:prstGeom prst="sun">
              <a:avLst>
                <a:gd name="adj" fmla="val 25000"/>
              </a:avLst>
            </a:prstGeom>
            <a:solidFill>
              <a:srgbClr val="000000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Sun 413"/>
            <p:cNvSpPr>
              <a:spLocks noChangeArrowheads="1"/>
            </p:cNvSpPr>
            <p:nvPr/>
          </p:nvSpPr>
          <p:spPr bwMode="auto">
            <a:xfrm>
              <a:off x="4267201" y="1778200"/>
              <a:ext cx="266700" cy="180975"/>
            </a:xfrm>
            <a:prstGeom prst="sun">
              <a:avLst>
                <a:gd name="adj" fmla="val 25000"/>
              </a:avLst>
            </a:prstGeom>
            <a:solidFill>
              <a:srgbClr val="000000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Sun 418"/>
            <p:cNvSpPr>
              <a:spLocks noChangeArrowheads="1"/>
            </p:cNvSpPr>
            <p:nvPr/>
          </p:nvSpPr>
          <p:spPr bwMode="auto">
            <a:xfrm>
              <a:off x="4451350" y="2903934"/>
              <a:ext cx="266700" cy="180975"/>
            </a:xfrm>
            <a:prstGeom prst="sun">
              <a:avLst>
                <a:gd name="adj" fmla="val 25000"/>
              </a:avLst>
            </a:prstGeom>
            <a:solidFill>
              <a:srgbClr val="000000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Sun 417"/>
            <p:cNvSpPr>
              <a:spLocks noChangeArrowheads="1"/>
            </p:cNvSpPr>
            <p:nvPr/>
          </p:nvSpPr>
          <p:spPr bwMode="auto">
            <a:xfrm>
              <a:off x="4340227" y="2275279"/>
              <a:ext cx="266700" cy="180975"/>
            </a:xfrm>
            <a:prstGeom prst="sun">
              <a:avLst>
                <a:gd name="adj" fmla="val 25000"/>
              </a:avLst>
            </a:prstGeom>
            <a:solidFill>
              <a:srgbClr val="000000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Sun 417"/>
            <p:cNvSpPr>
              <a:spLocks noChangeArrowheads="1"/>
            </p:cNvSpPr>
            <p:nvPr/>
          </p:nvSpPr>
          <p:spPr bwMode="auto">
            <a:xfrm>
              <a:off x="4803778" y="2519958"/>
              <a:ext cx="266700" cy="180975"/>
            </a:xfrm>
            <a:prstGeom prst="sun">
              <a:avLst>
                <a:gd name="adj" fmla="val 25000"/>
              </a:avLst>
            </a:prstGeom>
            <a:solidFill>
              <a:srgbClr val="000000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Sun 417"/>
            <p:cNvSpPr>
              <a:spLocks noChangeArrowheads="1"/>
            </p:cNvSpPr>
            <p:nvPr/>
          </p:nvSpPr>
          <p:spPr bwMode="auto">
            <a:xfrm>
              <a:off x="4937128" y="1846660"/>
              <a:ext cx="266700" cy="180975"/>
            </a:xfrm>
            <a:prstGeom prst="sun">
              <a:avLst>
                <a:gd name="adj" fmla="val 25000"/>
              </a:avLst>
            </a:prstGeom>
            <a:solidFill>
              <a:srgbClr val="000000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Sun 406"/>
            <p:cNvSpPr>
              <a:spLocks noChangeArrowheads="1"/>
            </p:cNvSpPr>
            <p:nvPr/>
          </p:nvSpPr>
          <p:spPr bwMode="auto">
            <a:xfrm>
              <a:off x="3758370" y="2390775"/>
              <a:ext cx="266700" cy="180975"/>
            </a:xfrm>
            <a:prstGeom prst="sun">
              <a:avLst>
                <a:gd name="adj" fmla="val 25000"/>
              </a:avLst>
            </a:prstGeom>
            <a:solidFill>
              <a:srgbClr val="000000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049605" y="1901671"/>
            <a:ext cx="2704900" cy="2539571"/>
            <a:chOff x="3200406" y="1351360"/>
            <a:chExt cx="2695575" cy="2537221"/>
          </a:xfrm>
        </p:grpSpPr>
        <p:sp>
          <p:nvSpPr>
            <p:cNvPr id="24" name="Sun 399"/>
            <p:cNvSpPr>
              <a:spLocks noChangeArrowheads="1"/>
            </p:cNvSpPr>
            <p:nvPr/>
          </p:nvSpPr>
          <p:spPr bwMode="auto">
            <a:xfrm>
              <a:off x="4891844" y="1351360"/>
              <a:ext cx="266700" cy="180975"/>
            </a:xfrm>
            <a:prstGeom prst="sun">
              <a:avLst>
                <a:gd name="adj" fmla="val 25000"/>
              </a:avLst>
            </a:prstGeom>
            <a:solidFill>
              <a:srgbClr val="000000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Sun 402"/>
            <p:cNvSpPr>
              <a:spLocks noChangeArrowheads="1"/>
            </p:cNvSpPr>
            <p:nvPr/>
          </p:nvSpPr>
          <p:spPr bwMode="auto">
            <a:xfrm>
              <a:off x="3314703" y="2197296"/>
              <a:ext cx="266700" cy="180975"/>
            </a:xfrm>
            <a:prstGeom prst="sun">
              <a:avLst>
                <a:gd name="adj" fmla="val 25000"/>
              </a:avLst>
            </a:prstGeom>
            <a:solidFill>
              <a:srgbClr val="000000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Sun 404"/>
            <p:cNvSpPr>
              <a:spLocks noChangeArrowheads="1"/>
            </p:cNvSpPr>
            <p:nvPr/>
          </p:nvSpPr>
          <p:spPr bwMode="auto">
            <a:xfrm>
              <a:off x="3625019" y="3216474"/>
              <a:ext cx="266700" cy="180975"/>
            </a:xfrm>
            <a:prstGeom prst="sun">
              <a:avLst>
                <a:gd name="adj" fmla="val 25000"/>
              </a:avLst>
            </a:prstGeom>
            <a:solidFill>
              <a:srgbClr val="000000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Sun 408"/>
            <p:cNvSpPr>
              <a:spLocks noChangeArrowheads="1"/>
            </p:cNvSpPr>
            <p:nvPr/>
          </p:nvSpPr>
          <p:spPr bwMode="auto">
            <a:xfrm>
              <a:off x="3891718" y="3707011"/>
              <a:ext cx="266700" cy="180975"/>
            </a:xfrm>
            <a:prstGeom prst="sun">
              <a:avLst>
                <a:gd name="adj" fmla="val 25000"/>
              </a:avLst>
            </a:prstGeom>
            <a:solidFill>
              <a:srgbClr val="000000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Sun 409"/>
            <p:cNvSpPr>
              <a:spLocks noChangeArrowheads="1"/>
            </p:cNvSpPr>
            <p:nvPr/>
          </p:nvSpPr>
          <p:spPr bwMode="auto">
            <a:xfrm>
              <a:off x="5291894" y="3306961"/>
              <a:ext cx="266700" cy="180975"/>
            </a:xfrm>
            <a:prstGeom prst="sun">
              <a:avLst>
                <a:gd name="adj" fmla="val 25000"/>
              </a:avLst>
            </a:prstGeom>
            <a:solidFill>
              <a:srgbClr val="000000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Sun 414"/>
            <p:cNvSpPr>
              <a:spLocks noChangeArrowheads="1"/>
            </p:cNvSpPr>
            <p:nvPr/>
          </p:nvSpPr>
          <p:spPr bwMode="auto">
            <a:xfrm>
              <a:off x="3727451" y="1773436"/>
              <a:ext cx="266700" cy="180975"/>
            </a:xfrm>
            <a:prstGeom prst="sun">
              <a:avLst>
                <a:gd name="adj" fmla="val 25000"/>
              </a:avLst>
            </a:prstGeom>
            <a:solidFill>
              <a:srgbClr val="000000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Sun 415"/>
            <p:cNvSpPr>
              <a:spLocks noChangeArrowheads="1"/>
            </p:cNvSpPr>
            <p:nvPr/>
          </p:nvSpPr>
          <p:spPr bwMode="auto">
            <a:xfrm>
              <a:off x="4803778" y="3707606"/>
              <a:ext cx="266700" cy="180975"/>
            </a:xfrm>
            <a:prstGeom prst="sun">
              <a:avLst>
                <a:gd name="adj" fmla="val 25000"/>
              </a:avLst>
            </a:prstGeom>
            <a:solidFill>
              <a:srgbClr val="000000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Sun 416"/>
            <p:cNvSpPr>
              <a:spLocks noChangeArrowheads="1"/>
            </p:cNvSpPr>
            <p:nvPr/>
          </p:nvSpPr>
          <p:spPr bwMode="auto">
            <a:xfrm>
              <a:off x="3200406" y="2637237"/>
              <a:ext cx="266700" cy="180975"/>
            </a:xfrm>
            <a:prstGeom prst="sun">
              <a:avLst>
                <a:gd name="adj" fmla="val 25000"/>
              </a:avLst>
            </a:prstGeom>
            <a:solidFill>
              <a:srgbClr val="000000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Sun 417"/>
            <p:cNvSpPr>
              <a:spLocks noChangeArrowheads="1"/>
            </p:cNvSpPr>
            <p:nvPr/>
          </p:nvSpPr>
          <p:spPr bwMode="auto">
            <a:xfrm>
              <a:off x="5362578" y="2094304"/>
              <a:ext cx="266700" cy="180975"/>
            </a:xfrm>
            <a:prstGeom prst="sun">
              <a:avLst>
                <a:gd name="adj" fmla="val 25000"/>
              </a:avLst>
            </a:prstGeom>
            <a:solidFill>
              <a:srgbClr val="000000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Sun 406"/>
            <p:cNvSpPr>
              <a:spLocks noChangeArrowheads="1"/>
            </p:cNvSpPr>
            <p:nvPr/>
          </p:nvSpPr>
          <p:spPr bwMode="auto">
            <a:xfrm>
              <a:off x="3806827" y="1351360"/>
              <a:ext cx="266700" cy="180975"/>
            </a:xfrm>
            <a:prstGeom prst="sun">
              <a:avLst>
                <a:gd name="adj" fmla="val 25000"/>
              </a:avLst>
            </a:prstGeom>
            <a:solidFill>
              <a:srgbClr val="000000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Sun 415"/>
            <p:cNvSpPr>
              <a:spLocks noChangeArrowheads="1"/>
            </p:cNvSpPr>
            <p:nvPr/>
          </p:nvSpPr>
          <p:spPr bwMode="auto">
            <a:xfrm>
              <a:off x="5629281" y="2766416"/>
              <a:ext cx="266700" cy="180975"/>
            </a:xfrm>
            <a:prstGeom prst="sun">
              <a:avLst>
                <a:gd name="adj" fmla="val 25000"/>
              </a:avLst>
            </a:prstGeom>
            <a:solidFill>
              <a:srgbClr val="000000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" name="Rectangle 34"/>
          <p:cNvSpPr/>
          <p:nvPr/>
        </p:nvSpPr>
        <p:spPr>
          <a:xfrm>
            <a:off x="76200" y="972396"/>
            <a:ext cx="6562405" cy="375269"/>
          </a:xfrm>
          <a:prstGeom prst="rect">
            <a:avLst/>
          </a:prstGeom>
        </p:spPr>
        <p:txBody>
          <a:bodyPr wrap="square" lIns="97320" tIns="48660" rIns="97320" bIns="48660">
            <a:spAutoFit/>
          </a:bodyPr>
          <a:lstStyle/>
          <a:p>
            <a:r>
              <a:rPr lang="en-US" b="1" dirty="0" smtClean="0">
                <a:latin typeface="+mn-lt"/>
              </a:rPr>
              <a:t>High velocity AND low UV-intensity and distribution</a:t>
            </a:r>
            <a:endParaRPr lang="en-US" b="1" dirty="0">
              <a:latin typeface="+mn-lt"/>
            </a:endParaRPr>
          </a:p>
        </p:txBody>
      </p:sp>
      <p:sp>
        <p:nvSpPr>
          <p:cNvPr id="36" name="Rectangle 2"/>
          <p:cNvSpPr txBox="1">
            <a:spLocks noChangeArrowheads="1"/>
          </p:cNvSpPr>
          <p:nvPr/>
        </p:nvSpPr>
        <p:spPr bwMode="auto">
          <a:xfrm>
            <a:off x="1743075" y="95251"/>
            <a:ext cx="6324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en-US" dirty="0"/>
              <a:t>Conventional UV systems: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9284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build="p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 principles: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9F4A3A-5CDF-499B-94A4-66D9F63EC7A5}" type="slidenum">
              <a:rPr lang="he-IL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5" name="Picture 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57" y="1654179"/>
            <a:ext cx="8712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745719" y="3017842"/>
            <a:ext cx="4149725" cy="841375"/>
          </a:xfrm>
          <a:prstGeom prst="rect">
            <a:avLst/>
          </a:prstGeom>
          <a:solidFill>
            <a:srgbClr val="0066FF">
              <a:alpha val="4196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e-IL" sz="2000"/>
          </a:p>
        </p:txBody>
      </p:sp>
      <p:grpSp>
        <p:nvGrpSpPr>
          <p:cNvPr id="7" name="Group 8"/>
          <p:cNvGrpSpPr/>
          <p:nvPr/>
        </p:nvGrpSpPr>
        <p:grpSpPr>
          <a:xfrm>
            <a:off x="4492679" y="2938301"/>
            <a:ext cx="128786" cy="1016311"/>
            <a:chOff x="4550735" y="3141497"/>
            <a:chExt cx="128786" cy="1016311"/>
          </a:xfrm>
          <a:solidFill>
            <a:srgbClr val="9900CC"/>
          </a:solidFill>
        </p:grpSpPr>
        <p:sp>
          <p:nvSpPr>
            <p:cNvPr id="8" name="Rounded Rectangle 7"/>
            <p:cNvSpPr/>
            <p:nvPr/>
          </p:nvSpPr>
          <p:spPr bwMode="auto">
            <a:xfrm>
              <a:off x="4550735" y="3232298"/>
              <a:ext cx="127591" cy="839972"/>
            </a:xfrm>
            <a:prstGeom prst="roundRect">
              <a:avLst/>
            </a:prstGeom>
            <a:grpFill/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/>
            <a:lstStyle/>
            <a:p>
              <a:pPr>
                <a:defRPr/>
              </a:pPr>
              <a:endParaRPr lang="he-IL" sz="2000">
                <a:solidFill>
                  <a:schemeClr val="tx1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 bwMode="auto">
            <a:xfrm>
              <a:off x="4555171" y="3141497"/>
              <a:ext cx="123416" cy="100977"/>
            </a:xfrm>
            <a:prstGeom prst="triangle">
              <a:avLst/>
            </a:prstGeom>
            <a:grpFill/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/>
            <a:lstStyle/>
            <a:p>
              <a:pPr>
                <a:defRPr/>
              </a:pPr>
              <a:endParaRPr lang="he-IL" sz="2000">
                <a:solidFill>
                  <a:schemeClr val="tx1"/>
                </a:solidFill>
              </a:endParaRPr>
            </a:p>
          </p:txBody>
        </p:sp>
        <p:sp>
          <p:nvSpPr>
            <p:cNvPr id="10" name="Isosceles Triangle 9"/>
            <p:cNvSpPr/>
            <p:nvPr/>
          </p:nvSpPr>
          <p:spPr bwMode="auto">
            <a:xfrm rot="10800000" flipH="1">
              <a:off x="4556105" y="4056831"/>
              <a:ext cx="123416" cy="100977"/>
            </a:xfrm>
            <a:prstGeom prst="triangle">
              <a:avLst/>
            </a:prstGeom>
            <a:grpFill/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/>
            <a:lstStyle/>
            <a:p>
              <a:pPr>
                <a:defRPr/>
              </a:pPr>
              <a:endParaRPr lang="he-IL" sz="2000">
                <a:solidFill>
                  <a:schemeClr val="tx1"/>
                </a:solidFill>
              </a:endParaRPr>
            </a:p>
          </p:txBody>
        </p:sp>
      </p:grp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736194" y="3021017"/>
            <a:ext cx="4179888" cy="855662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B514A6">
                  <a:alpha val="79999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2000"/>
              <a:t> </a:t>
            </a:r>
            <a:endParaRPr lang="he-IL" sz="2000"/>
          </a:p>
        </p:txBody>
      </p:sp>
      <p:grpSp>
        <p:nvGrpSpPr>
          <p:cNvPr id="12" name="Group 89"/>
          <p:cNvGrpSpPr>
            <a:grpSpLocks/>
          </p:cNvGrpSpPr>
          <p:nvPr/>
        </p:nvGrpSpPr>
        <p:grpSpPr bwMode="auto">
          <a:xfrm>
            <a:off x="6277657" y="1490667"/>
            <a:ext cx="2238375" cy="1517650"/>
            <a:chOff x="3060" y="1530"/>
            <a:chExt cx="1410" cy="956"/>
          </a:xfrm>
        </p:grpSpPr>
        <p:sp>
          <p:nvSpPr>
            <p:cNvPr id="13" name="Text Box 90"/>
            <p:cNvSpPr txBox="1">
              <a:spLocks noChangeArrowheads="1"/>
            </p:cNvSpPr>
            <p:nvPr/>
          </p:nvSpPr>
          <p:spPr bwMode="auto">
            <a:xfrm>
              <a:off x="3457" y="1915"/>
              <a:ext cx="1013" cy="182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18000" rIns="18000" anchor="ctr"/>
            <a:lstStyle/>
            <a:p>
              <a:pPr algn="ctr" rtl="1" eaLnBrk="1" hangingPunct="1">
                <a:defRPr/>
              </a:pPr>
              <a:r>
                <a:rPr lang="en-US" sz="1600" b="1" dirty="0">
                  <a:solidFill>
                    <a:schemeClr val="bg2"/>
                  </a:solidFill>
                </a:rPr>
                <a:t>Quartz Tube</a:t>
              </a:r>
            </a:p>
          </p:txBody>
        </p:sp>
        <p:sp>
          <p:nvSpPr>
            <p:cNvPr id="14" name="Line 91"/>
            <p:cNvSpPr>
              <a:spLocks noChangeShapeType="1"/>
            </p:cNvSpPr>
            <p:nvPr/>
          </p:nvSpPr>
          <p:spPr bwMode="auto">
            <a:xfrm flipH="1">
              <a:off x="3060" y="1617"/>
              <a:ext cx="0" cy="815"/>
            </a:xfrm>
            <a:prstGeom prst="line">
              <a:avLst/>
            </a:prstGeom>
            <a:noFill/>
            <a:ln w="9525">
              <a:solidFill>
                <a:srgbClr val="96969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5" name="Group 92"/>
            <p:cNvGrpSpPr>
              <a:grpSpLocks/>
            </p:cNvGrpSpPr>
            <p:nvPr/>
          </p:nvGrpSpPr>
          <p:grpSpPr bwMode="auto">
            <a:xfrm>
              <a:off x="3060" y="1530"/>
              <a:ext cx="906" cy="182"/>
              <a:chOff x="3060" y="1554"/>
              <a:chExt cx="906" cy="182"/>
            </a:xfrm>
          </p:grpSpPr>
          <p:sp>
            <p:nvSpPr>
              <p:cNvPr id="19" name="Text Box 93"/>
              <p:cNvSpPr txBox="1">
                <a:spLocks noChangeArrowheads="1"/>
              </p:cNvSpPr>
              <p:nvPr/>
            </p:nvSpPr>
            <p:spPr bwMode="auto">
              <a:xfrm>
                <a:off x="3121" y="1554"/>
                <a:ext cx="845" cy="18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18000" rIns="18000" anchor="ctr"/>
              <a:lstStyle/>
              <a:p>
                <a:pPr algn="ctr" rtl="1" eaLnBrk="1" hangingPunct="1">
                  <a:defRPr/>
                </a:pPr>
                <a:r>
                  <a:rPr lang="en-US" sz="1600" b="1" dirty="0">
                    <a:solidFill>
                      <a:schemeClr val="bg2"/>
                    </a:solidFill>
                  </a:rPr>
                  <a:t>Air Block</a:t>
                </a:r>
              </a:p>
            </p:txBody>
          </p:sp>
          <p:sp>
            <p:nvSpPr>
              <p:cNvPr id="20" name="Line 94"/>
              <p:cNvSpPr>
                <a:spLocks noChangeShapeType="1"/>
              </p:cNvSpPr>
              <p:nvPr/>
            </p:nvSpPr>
            <p:spPr bwMode="auto">
              <a:xfrm>
                <a:off x="3060" y="1641"/>
                <a:ext cx="61" cy="0"/>
              </a:xfrm>
              <a:prstGeom prst="line">
                <a:avLst/>
              </a:prstGeom>
              <a:noFill/>
              <a:ln w="9525">
                <a:solidFill>
                  <a:srgbClr val="96969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" name="Group 95"/>
            <p:cNvGrpSpPr>
              <a:grpSpLocks/>
            </p:cNvGrpSpPr>
            <p:nvPr/>
          </p:nvGrpSpPr>
          <p:grpSpPr bwMode="auto">
            <a:xfrm>
              <a:off x="3374" y="1999"/>
              <a:ext cx="82" cy="487"/>
              <a:chOff x="3374" y="1967"/>
              <a:chExt cx="82" cy="487"/>
            </a:xfrm>
          </p:grpSpPr>
          <p:sp>
            <p:nvSpPr>
              <p:cNvPr id="17" name="Line 96"/>
              <p:cNvSpPr>
                <a:spLocks noChangeShapeType="1"/>
              </p:cNvSpPr>
              <p:nvPr/>
            </p:nvSpPr>
            <p:spPr bwMode="auto">
              <a:xfrm flipH="1">
                <a:off x="3374" y="1967"/>
                <a:ext cx="2" cy="487"/>
              </a:xfrm>
              <a:prstGeom prst="line">
                <a:avLst/>
              </a:prstGeom>
              <a:noFill/>
              <a:ln w="9525">
                <a:solidFill>
                  <a:srgbClr val="96969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Line 97"/>
              <p:cNvSpPr>
                <a:spLocks noChangeShapeType="1"/>
              </p:cNvSpPr>
              <p:nvPr/>
            </p:nvSpPr>
            <p:spPr bwMode="auto">
              <a:xfrm>
                <a:off x="3376" y="1967"/>
                <a:ext cx="80" cy="0"/>
              </a:xfrm>
              <a:prstGeom prst="line">
                <a:avLst/>
              </a:prstGeom>
              <a:noFill/>
              <a:ln w="9525">
                <a:solidFill>
                  <a:srgbClr val="96969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218169" y="3017842"/>
            <a:ext cx="4148138" cy="842962"/>
          </a:xfrm>
          <a:prstGeom prst="rect">
            <a:avLst/>
          </a:prstGeom>
          <a:solidFill>
            <a:srgbClr val="0066FF">
              <a:alpha val="4196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e-IL" sz="2000"/>
          </a:p>
        </p:txBody>
      </p:sp>
      <p:sp>
        <p:nvSpPr>
          <p:cNvPr id="22" name="Rectangle 21"/>
          <p:cNvSpPr/>
          <p:nvPr/>
        </p:nvSpPr>
        <p:spPr bwMode="auto">
          <a:xfrm>
            <a:off x="214994" y="2854329"/>
            <a:ext cx="4148138" cy="166688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/>
          <a:lstStyle/>
          <a:p>
            <a:pPr>
              <a:defRPr/>
            </a:pPr>
            <a:endParaRPr lang="he-IL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216582" y="3865567"/>
            <a:ext cx="4148137" cy="166687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/>
          <a:lstStyle/>
          <a:p>
            <a:pPr>
              <a:defRPr/>
            </a:pPr>
            <a:endParaRPr lang="he-IL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4733019" y="2852742"/>
            <a:ext cx="4167188" cy="169862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/>
          <a:lstStyle/>
          <a:p>
            <a:pPr>
              <a:defRPr/>
            </a:pPr>
            <a:endParaRPr lang="he-IL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4734607" y="3868742"/>
            <a:ext cx="4165600" cy="16827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/>
          <a:lstStyle/>
          <a:p>
            <a:pPr>
              <a:defRPr/>
            </a:pPr>
            <a:endParaRPr lang="he-IL" sz="200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6" name="Group 79"/>
          <p:cNvGrpSpPr>
            <a:grpSpLocks/>
          </p:cNvGrpSpPr>
          <p:nvPr/>
        </p:nvGrpSpPr>
        <p:grpSpPr bwMode="auto">
          <a:xfrm>
            <a:off x="4609194" y="3011492"/>
            <a:ext cx="4111625" cy="869950"/>
            <a:chOff x="4667416" y="1902580"/>
            <a:chExt cx="4111840" cy="868683"/>
          </a:xfrm>
        </p:grpSpPr>
        <p:grpSp>
          <p:nvGrpSpPr>
            <p:cNvPr id="27" name="Group 293"/>
            <p:cNvGrpSpPr>
              <a:grpSpLocks/>
            </p:cNvGrpSpPr>
            <p:nvPr/>
          </p:nvGrpSpPr>
          <p:grpSpPr bwMode="auto">
            <a:xfrm>
              <a:off x="4674671" y="1902580"/>
              <a:ext cx="4104585" cy="868683"/>
              <a:chOff x="4827177" y="4286480"/>
              <a:chExt cx="4104585" cy="868683"/>
            </a:xfrm>
          </p:grpSpPr>
          <p:grpSp>
            <p:nvGrpSpPr>
              <p:cNvPr id="29" name="Group 283"/>
              <p:cNvGrpSpPr>
                <a:grpSpLocks/>
              </p:cNvGrpSpPr>
              <p:nvPr/>
            </p:nvGrpSpPr>
            <p:grpSpPr bwMode="auto">
              <a:xfrm flipV="1">
                <a:off x="4830987" y="4718544"/>
                <a:ext cx="4100775" cy="436619"/>
                <a:chOff x="4678587" y="3209664"/>
                <a:chExt cx="4100775" cy="436619"/>
              </a:xfrm>
            </p:grpSpPr>
            <p:cxnSp>
              <p:nvCxnSpPr>
                <p:cNvPr id="35" name="Straight Arrow Connector 34"/>
                <p:cNvCxnSpPr/>
                <p:nvPr/>
              </p:nvCxnSpPr>
              <p:spPr bwMode="auto">
                <a:xfrm flipV="1">
                  <a:off x="4689748" y="3231857"/>
                  <a:ext cx="3062449" cy="410564"/>
                </a:xfrm>
                <a:prstGeom prst="straightConnector1">
                  <a:avLst/>
                </a:prstGeom>
                <a:ln>
                  <a:solidFill>
                    <a:srgbClr val="9900CC"/>
                  </a:solidFill>
                  <a:headEnd type="none" w="med" len="med"/>
                  <a:tailEnd type="stealth"/>
                </a:ln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Arrow Connector 35"/>
                <p:cNvCxnSpPr/>
                <p:nvPr/>
              </p:nvCxnSpPr>
              <p:spPr bwMode="auto">
                <a:xfrm flipV="1">
                  <a:off x="4681810" y="3365012"/>
                  <a:ext cx="4097552" cy="277408"/>
                </a:xfrm>
                <a:prstGeom prst="straightConnector1">
                  <a:avLst/>
                </a:prstGeom>
                <a:ln>
                  <a:solidFill>
                    <a:srgbClr val="9900CC"/>
                  </a:solidFill>
                  <a:headEnd type="none" w="med" len="med"/>
                  <a:tailEnd type="stealth"/>
                </a:ln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Arrow Connector 36"/>
                <p:cNvCxnSpPr/>
                <p:nvPr/>
              </p:nvCxnSpPr>
              <p:spPr bwMode="auto">
                <a:xfrm flipV="1">
                  <a:off x="4678635" y="3211250"/>
                  <a:ext cx="973188" cy="434341"/>
                </a:xfrm>
                <a:prstGeom prst="straightConnector1">
                  <a:avLst/>
                </a:prstGeom>
                <a:ln>
                  <a:solidFill>
                    <a:srgbClr val="9900CC"/>
                  </a:solidFill>
                  <a:headEnd type="none" w="med" len="med"/>
                  <a:tailEnd type="stealth"/>
                </a:ln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Arrow Connector 37"/>
                <p:cNvCxnSpPr/>
                <p:nvPr/>
              </p:nvCxnSpPr>
              <p:spPr bwMode="auto">
                <a:xfrm flipV="1">
                  <a:off x="4678635" y="3209664"/>
                  <a:ext cx="563592" cy="431171"/>
                </a:xfrm>
                <a:prstGeom prst="straightConnector1">
                  <a:avLst/>
                </a:prstGeom>
                <a:ln>
                  <a:solidFill>
                    <a:srgbClr val="9900CC"/>
                  </a:solidFill>
                  <a:headEnd type="none" w="med" len="med"/>
                  <a:tailEnd type="stealth"/>
                </a:ln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Group 288"/>
              <p:cNvGrpSpPr>
                <a:grpSpLocks/>
              </p:cNvGrpSpPr>
              <p:nvPr/>
            </p:nvGrpSpPr>
            <p:grpSpPr bwMode="auto">
              <a:xfrm>
                <a:off x="4827177" y="4286480"/>
                <a:ext cx="4104585" cy="436619"/>
                <a:chOff x="4674777" y="3209664"/>
                <a:chExt cx="4104585" cy="436619"/>
              </a:xfrm>
            </p:grpSpPr>
            <p:cxnSp>
              <p:nvCxnSpPr>
                <p:cNvPr id="31" name="Straight Arrow Connector 30"/>
                <p:cNvCxnSpPr/>
                <p:nvPr/>
              </p:nvCxnSpPr>
              <p:spPr bwMode="auto">
                <a:xfrm flipV="1">
                  <a:off x="4689748" y="3231857"/>
                  <a:ext cx="3062448" cy="410563"/>
                </a:xfrm>
                <a:prstGeom prst="straightConnector1">
                  <a:avLst/>
                </a:prstGeom>
                <a:ln>
                  <a:solidFill>
                    <a:srgbClr val="9900CC"/>
                  </a:solidFill>
                  <a:headEnd type="none" w="med" len="med"/>
                  <a:tailEnd type="stealth"/>
                </a:ln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Arrow Connector 31"/>
                <p:cNvCxnSpPr/>
                <p:nvPr/>
              </p:nvCxnSpPr>
              <p:spPr bwMode="auto">
                <a:xfrm flipV="1">
                  <a:off x="4681810" y="3365012"/>
                  <a:ext cx="4097552" cy="277407"/>
                </a:xfrm>
                <a:prstGeom prst="straightConnector1">
                  <a:avLst/>
                </a:prstGeom>
                <a:ln>
                  <a:solidFill>
                    <a:srgbClr val="9900CC"/>
                  </a:solidFill>
                  <a:headEnd type="none" w="med" len="med"/>
                  <a:tailEnd type="stealth"/>
                </a:ln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Arrow Connector 32"/>
                <p:cNvCxnSpPr/>
                <p:nvPr/>
              </p:nvCxnSpPr>
              <p:spPr bwMode="auto">
                <a:xfrm flipV="1">
                  <a:off x="4678635" y="3211249"/>
                  <a:ext cx="973188" cy="434341"/>
                </a:xfrm>
                <a:prstGeom prst="straightConnector1">
                  <a:avLst/>
                </a:prstGeom>
                <a:ln>
                  <a:solidFill>
                    <a:srgbClr val="9900CC"/>
                  </a:solidFill>
                  <a:headEnd type="none" w="med" len="med"/>
                  <a:tailEnd type="stealth"/>
                </a:ln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Arrow Connector 33"/>
                <p:cNvCxnSpPr/>
                <p:nvPr/>
              </p:nvCxnSpPr>
              <p:spPr bwMode="auto">
                <a:xfrm flipV="1">
                  <a:off x="4675460" y="3209664"/>
                  <a:ext cx="563592" cy="431171"/>
                </a:xfrm>
                <a:prstGeom prst="straightConnector1">
                  <a:avLst/>
                </a:prstGeom>
                <a:ln>
                  <a:solidFill>
                    <a:srgbClr val="9900CC"/>
                  </a:solidFill>
                  <a:headEnd type="none" w="med" len="med"/>
                  <a:tailEnd type="stealth"/>
                </a:ln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8" name="Straight Arrow Connector 27"/>
            <p:cNvCxnSpPr/>
            <p:nvPr/>
          </p:nvCxnSpPr>
          <p:spPr bwMode="auto">
            <a:xfrm flipV="1">
              <a:off x="4667416" y="2336922"/>
              <a:ext cx="4102315" cy="0"/>
            </a:xfrm>
            <a:prstGeom prst="straightConnector1">
              <a:avLst/>
            </a:prstGeom>
            <a:ln>
              <a:solidFill>
                <a:srgbClr val="9900CC"/>
              </a:solidFill>
              <a:headEnd type="none" w="med" len="med"/>
              <a:tailEnd type="stealth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cxnSp>
        <p:nvCxnSpPr>
          <p:cNvPr id="39" name="Straight Connector 38"/>
          <p:cNvCxnSpPr/>
          <p:nvPr/>
        </p:nvCxnSpPr>
        <p:spPr bwMode="auto">
          <a:xfrm rot="16200000" flipH="1">
            <a:off x="5166406" y="3879855"/>
            <a:ext cx="85725" cy="50800"/>
          </a:xfrm>
          <a:prstGeom prst="line">
            <a:avLst/>
          </a:prstGeom>
          <a:ln>
            <a:solidFill>
              <a:srgbClr val="9900CC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 bwMode="auto">
          <a:xfrm rot="16200000" flipH="1" flipV="1">
            <a:off x="8237425" y="3882236"/>
            <a:ext cx="85725" cy="52388"/>
          </a:xfrm>
          <a:prstGeom prst="line">
            <a:avLst/>
          </a:prstGeom>
          <a:ln>
            <a:solidFill>
              <a:srgbClr val="9900CC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 bwMode="auto">
          <a:xfrm rot="16200000" flipH="1">
            <a:off x="7288100" y="3883823"/>
            <a:ext cx="84138" cy="50800"/>
          </a:xfrm>
          <a:prstGeom prst="line">
            <a:avLst/>
          </a:prstGeom>
          <a:ln>
            <a:solidFill>
              <a:srgbClr val="9900CC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 bwMode="auto">
          <a:xfrm flipV="1">
            <a:off x="6833282" y="3438529"/>
            <a:ext cx="2078037" cy="430213"/>
          </a:xfrm>
          <a:prstGeom prst="straightConnector1">
            <a:avLst/>
          </a:prstGeom>
          <a:ln>
            <a:solidFill>
              <a:srgbClr val="9900CC"/>
            </a:solidFill>
            <a:headEnd type="none" w="med" len="med"/>
            <a:tailEnd type="stealth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8" idx="3"/>
          </p:cNvCxnSpPr>
          <p:nvPr/>
        </p:nvCxnSpPr>
        <p:spPr bwMode="auto">
          <a:xfrm flipV="1">
            <a:off x="4620307" y="3009904"/>
            <a:ext cx="2111375" cy="446088"/>
          </a:xfrm>
          <a:prstGeom prst="straightConnector1">
            <a:avLst/>
          </a:prstGeom>
          <a:ln>
            <a:solidFill>
              <a:srgbClr val="9900CC"/>
            </a:solidFill>
            <a:headEnd type="none" w="med" len="med"/>
            <a:tailEnd type="stealth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 bwMode="auto">
          <a:xfrm rot="5400000" flipH="1">
            <a:off x="6750731" y="2943230"/>
            <a:ext cx="85725" cy="50800"/>
          </a:xfrm>
          <a:prstGeom prst="line">
            <a:avLst/>
          </a:prstGeom>
          <a:ln>
            <a:solidFill>
              <a:srgbClr val="9900CC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 bwMode="auto">
          <a:xfrm rot="16200000" flipH="1" flipV="1">
            <a:off x="6696757" y="2946404"/>
            <a:ext cx="88900" cy="47625"/>
          </a:xfrm>
          <a:prstGeom prst="line">
            <a:avLst/>
          </a:prstGeom>
          <a:ln>
            <a:solidFill>
              <a:srgbClr val="9900CC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 bwMode="auto">
          <a:xfrm>
            <a:off x="6818994" y="3011492"/>
            <a:ext cx="2076450" cy="430212"/>
          </a:xfrm>
          <a:prstGeom prst="straightConnector1">
            <a:avLst/>
          </a:prstGeom>
          <a:ln>
            <a:solidFill>
              <a:srgbClr val="9900CC"/>
            </a:solidFill>
            <a:headEnd type="none" w="med" len="med"/>
            <a:tailEnd type="stealth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 bwMode="auto">
          <a:xfrm>
            <a:off x="4618719" y="3435354"/>
            <a:ext cx="974725" cy="436563"/>
          </a:xfrm>
          <a:prstGeom prst="straightConnector1">
            <a:avLst/>
          </a:prstGeom>
          <a:ln>
            <a:solidFill>
              <a:srgbClr val="9900CC"/>
            </a:solidFill>
            <a:headEnd type="none" w="med" len="med"/>
            <a:tailEnd type="stealth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 bwMode="auto">
          <a:xfrm rot="16200000" flipH="1">
            <a:off x="5566456" y="3884617"/>
            <a:ext cx="85725" cy="50800"/>
          </a:xfrm>
          <a:prstGeom prst="line">
            <a:avLst/>
          </a:prstGeom>
          <a:ln>
            <a:solidFill>
              <a:srgbClr val="9900CC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 bwMode="auto">
          <a:xfrm rot="5400000" flipH="1" flipV="1">
            <a:off x="5618845" y="3884616"/>
            <a:ext cx="88900" cy="47625"/>
          </a:xfrm>
          <a:prstGeom prst="line">
            <a:avLst/>
          </a:prstGeom>
          <a:ln>
            <a:solidFill>
              <a:srgbClr val="9900CC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 bwMode="auto">
          <a:xfrm rot="10800000" flipV="1">
            <a:off x="5682344" y="3014667"/>
            <a:ext cx="1924050" cy="852487"/>
          </a:xfrm>
          <a:prstGeom prst="straightConnector1">
            <a:avLst/>
          </a:prstGeom>
          <a:ln>
            <a:solidFill>
              <a:srgbClr val="9900CC"/>
            </a:solidFill>
            <a:headEnd type="stealth" w="med" len="med"/>
            <a:tailEnd type="non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 bwMode="auto">
          <a:xfrm rot="5400000" flipH="1">
            <a:off x="7625444" y="2949580"/>
            <a:ext cx="85725" cy="50800"/>
          </a:xfrm>
          <a:prstGeom prst="line">
            <a:avLst/>
          </a:prstGeom>
          <a:ln>
            <a:solidFill>
              <a:srgbClr val="9900CC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 bwMode="auto">
          <a:xfrm rot="16200000" flipH="1" flipV="1">
            <a:off x="7571470" y="2952754"/>
            <a:ext cx="88900" cy="47625"/>
          </a:xfrm>
          <a:prstGeom prst="line">
            <a:avLst/>
          </a:prstGeom>
          <a:ln>
            <a:solidFill>
              <a:srgbClr val="9900CC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 bwMode="auto">
          <a:xfrm>
            <a:off x="7690532" y="3011492"/>
            <a:ext cx="1109662" cy="522287"/>
          </a:xfrm>
          <a:prstGeom prst="straightConnector1">
            <a:avLst/>
          </a:prstGeom>
          <a:ln>
            <a:solidFill>
              <a:srgbClr val="9900CC"/>
            </a:solidFill>
            <a:headEnd type="none" w="med" len="med"/>
            <a:tailEnd type="stealth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 bwMode="auto">
          <a:xfrm rot="5400000" flipH="1" flipV="1">
            <a:off x="5560106" y="2949580"/>
            <a:ext cx="85725" cy="50800"/>
          </a:xfrm>
          <a:prstGeom prst="line">
            <a:avLst/>
          </a:prstGeom>
          <a:ln>
            <a:solidFill>
              <a:srgbClr val="9900CC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 bwMode="auto">
          <a:xfrm rot="16200000" flipH="1">
            <a:off x="5610907" y="2952754"/>
            <a:ext cx="88900" cy="47625"/>
          </a:xfrm>
          <a:prstGeom prst="line">
            <a:avLst/>
          </a:prstGeom>
          <a:ln>
            <a:solidFill>
              <a:srgbClr val="9900CC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 bwMode="auto">
          <a:xfrm rot="10800000">
            <a:off x="5675994" y="3017842"/>
            <a:ext cx="1924050" cy="852487"/>
          </a:xfrm>
          <a:prstGeom prst="straightConnector1">
            <a:avLst/>
          </a:prstGeom>
          <a:ln>
            <a:solidFill>
              <a:srgbClr val="9900CC"/>
            </a:solidFill>
            <a:headEnd type="stealth" w="med" len="med"/>
            <a:tailEnd type="non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 bwMode="auto">
          <a:xfrm rot="16200000" flipH="1" flipV="1">
            <a:off x="7619094" y="3884617"/>
            <a:ext cx="85725" cy="50800"/>
          </a:xfrm>
          <a:prstGeom prst="line">
            <a:avLst/>
          </a:prstGeom>
          <a:ln>
            <a:solidFill>
              <a:srgbClr val="9900CC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 bwMode="auto">
          <a:xfrm rot="5400000" flipH="1">
            <a:off x="7565120" y="3884616"/>
            <a:ext cx="88900" cy="47625"/>
          </a:xfrm>
          <a:prstGeom prst="line">
            <a:avLst/>
          </a:prstGeom>
          <a:ln>
            <a:solidFill>
              <a:srgbClr val="9900CC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 bwMode="auto">
          <a:xfrm flipV="1">
            <a:off x="7682594" y="3351217"/>
            <a:ext cx="1111250" cy="523875"/>
          </a:xfrm>
          <a:prstGeom prst="straightConnector1">
            <a:avLst/>
          </a:prstGeom>
          <a:ln>
            <a:solidFill>
              <a:srgbClr val="9900CC"/>
            </a:solidFill>
            <a:headEnd type="none" w="med" len="med"/>
            <a:tailEnd type="stealth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 bwMode="auto">
          <a:xfrm rot="5400000" flipH="1">
            <a:off x="6126844" y="2947992"/>
            <a:ext cx="85725" cy="50800"/>
          </a:xfrm>
          <a:prstGeom prst="line">
            <a:avLst/>
          </a:prstGeom>
          <a:ln>
            <a:solidFill>
              <a:srgbClr val="9900CC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 bwMode="auto">
          <a:xfrm rot="16200000" flipH="1" flipV="1">
            <a:off x="6072870" y="2951166"/>
            <a:ext cx="88900" cy="47625"/>
          </a:xfrm>
          <a:prstGeom prst="line">
            <a:avLst/>
          </a:prstGeom>
          <a:ln>
            <a:solidFill>
              <a:srgbClr val="9900CC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 bwMode="auto">
          <a:xfrm rot="5400000" flipH="1" flipV="1">
            <a:off x="7339695" y="3883029"/>
            <a:ext cx="88900" cy="47625"/>
          </a:xfrm>
          <a:prstGeom prst="line">
            <a:avLst/>
          </a:prstGeom>
          <a:ln>
            <a:solidFill>
              <a:srgbClr val="9900CC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 bwMode="auto">
          <a:xfrm rot="5400000" flipH="1" flipV="1">
            <a:off x="7365095" y="3021016"/>
            <a:ext cx="881062" cy="836613"/>
          </a:xfrm>
          <a:prstGeom prst="straightConnector1">
            <a:avLst/>
          </a:prstGeom>
          <a:ln>
            <a:solidFill>
              <a:srgbClr val="9900CC"/>
            </a:solidFill>
            <a:headEnd type="none" w="med" len="med"/>
            <a:tailEnd type="stealth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 bwMode="auto">
          <a:xfrm rot="5400000" flipH="1">
            <a:off x="8244569" y="2944817"/>
            <a:ext cx="85725" cy="50800"/>
          </a:xfrm>
          <a:prstGeom prst="line">
            <a:avLst/>
          </a:prstGeom>
          <a:ln>
            <a:solidFill>
              <a:srgbClr val="9900CC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 bwMode="auto">
          <a:xfrm rot="16200000" flipH="1" flipV="1">
            <a:off x="8189007" y="2947991"/>
            <a:ext cx="88900" cy="47625"/>
          </a:xfrm>
          <a:prstGeom prst="line">
            <a:avLst/>
          </a:prstGeom>
          <a:ln>
            <a:solidFill>
              <a:srgbClr val="9900CC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 bwMode="auto">
          <a:xfrm>
            <a:off x="8298544" y="3011492"/>
            <a:ext cx="508000" cy="415925"/>
          </a:xfrm>
          <a:prstGeom prst="straightConnector1">
            <a:avLst/>
          </a:prstGeom>
          <a:ln>
            <a:solidFill>
              <a:srgbClr val="9900CC"/>
            </a:solidFill>
            <a:headEnd type="none" w="med" len="med"/>
            <a:tailEnd type="stealth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 bwMode="auto">
          <a:xfrm>
            <a:off x="4618719" y="3441704"/>
            <a:ext cx="563563" cy="430213"/>
          </a:xfrm>
          <a:prstGeom prst="straightConnector1">
            <a:avLst/>
          </a:prstGeom>
          <a:ln>
            <a:solidFill>
              <a:srgbClr val="9900CC"/>
            </a:solidFill>
            <a:headEnd type="none" w="med" len="med"/>
            <a:tailEnd type="stealth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 bwMode="auto">
          <a:xfrm rot="5400000" flipH="1" flipV="1">
            <a:off x="5217207" y="3879854"/>
            <a:ext cx="88900" cy="47625"/>
          </a:xfrm>
          <a:prstGeom prst="line">
            <a:avLst/>
          </a:prstGeom>
          <a:ln>
            <a:solidFill>
              <a:srgbClr val="9900CC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 bwMode="auto">
          <a:xfrm rot="5400000" flipH="1" flipV="1">
            <a:off x="5264038" y="3032923"/>
            <a:ext cx="850900" cy="814388"/>
          </a:xfrm>
          <a:prstGeom prst="straightConnector1">
            <a:avLst/>
          </a:prstGeom>
          <a:ln>
            <a:solidFill>
              <a:srgbClr val="9900CC"/>
            </a:solidFill>
            <a:headEnd type="none" w="med" len="med"/>
            <a:tailEnd type="stealth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 bwMode="auto">
          <a:xfrm>
            <a:off x="6191932" y="3006729"/>
            <a:ext cx="1119187" cy="868363"/>
          </a:xfrm>
          <a:prstGeom prst="straightConnector1">
            <a:avLst/>
          </a:prstGeom>
          <a:ln>
            <a:solidFill>
              <a:srgbClr val="9900CC"/>
            </a:solidFill>
            <a:headEnd type="none" w="med" len="med"/>
            <a:tailEnd type="stealth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 bwMode="auto">
          <a:xfrm rot="5400000" flipH="1" flipV="1">
            <a:off x="7280956" y="2951167"/>
            <a:ext cx="85725" cy="50800"/>
          </a:xfrm>
          <a:prstGeom prst="line">
            <a:avLst/>
          </a:prstGeom>
          <a:ln>
            <a:solidFill>
              <a:srgbClr val="9900CC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 bwMode="auto">
          <a:xfrm rot="16200000" flipH="1">
            <a:off x="7331757" y="2954341"/>
            <a:ext cx="88900" cy="47625"/>
          </a:xfrm>
          <a:prstGeom prst="line">
            <a:avLst/>
          </a:prstGeom>
          <a:ln>
            <a:solidFill>
              <a:srgbClr val="9900CC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 bwMode="auto">
          <a:xfrm rot="16200000" flipH="1">
            <a:off x="7358745" y="3027366"/>
            <a:ext cx="881062" cy="836613"/>
          </a:xfrm>
          <a:prstGeom prst="straightConnector1">
            <a:avLst/>
          </a:prstGeom>
          <a:ln>
            <a:solidFill>
              <a:srgbClr val="9900CC"/>
            </a:solidFill>
            <a:headEnd type="none" w="med" len="med"/>
            <a:tailEnd type="stealth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 bwMode="auto">
          <a:xfrm rot="5400000" flipH="1">
            <a:off x="8182657" y="3889379"/>
            <a:ext cx="88900" cy="47625"/>
          </a:xfrm>
          <a:prstGeom prst="line">
            <a:avLst/>
          </a:prstGeom>
          <a:ln>
            <a:solidFill>
              <a:srgbClr val="9900CC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 bwMode="auto">
          <a:xfrm flipV="1">
            <a:off x="8292194" y="3457579"/>
            <a:ext cx="508000" cy="417513"/>
          </a:xfrm>
          <a:prstGeom prst="straightConnector1">
            <a:avLst/>
          </a:prstGeom>
          <a:ln>
            <a:solidFill>
              <a:srgbClr val="9900CC"/>
            </a:solidFill>
            <a:headEnd type="none" w="med" len="med"/>
            <a:tailEnd type="stealth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 bwMode="auto">
          <a:xfrm rot="16200000" flipH="1" flipV="1">
            <a:off x="6120494" y="3886205"/>
            <a:ext cx="85725" cy="50800"/>
          </a:xfrm>
          <a:prstGeom prst="line">
            <a:avLst/>
          </a:prstGeom>
          <a:ln>
            <a:solidFill>
              <a:srgbClr val="9900CC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 bwMode="auto">
          <a:xfrm rot="5400000" flipH="1">
            <a:off x="6066520" y="3886204"/>
            <a:ext cx="88900" cy="47625"/>
          </a:xfrm>
          <a:prstGeom prst="line">
            <a:avLst/>
          </a:prstGeom>
          <a:ln>
            <a:solidFill>
              <a:srgbClr val="9900CC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 bwMode="auto">
          <a:xfrm rot="16200000" flipH="1">
            <a:off x="5210857" y="2957516"/>
            <a:ext cx="88900" cy="47625"/>
          </a:xfrm>
          <a:prstGeom prst="line">
            <a:avLst/>
          </a:prstGeom>
          <a:ln>
            <a:solidFill>
              <a:srgbClr val="9900CC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 bwMode="auto">
          <a:xfrm flipV="1">
            <a:off x="6185582" y="3009904"/>
            <a:ext cx="1119187" cy="868363"/>
          </a:xfrm>
          <a:prstGeom prst="straightConnector1">
            <a:avLst/>
          </a:prstGeom>
          <a:ln>
            <a:solidFill>
              <a:srgbClr val="9900CC"/>
            </a:solidFill>
            <a:headEnd type="none" w="med" len="med"/>
            <a:tailEnd type="stealth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 bwMode="auto">
          <a:xfrm rot="5400000" flipH="1" flipV="1">
            <a:off x="5160056" y="2954342"/>
            <a:ext cx="85725" cy="50800"/>
          </a:xfrm>
          <a:prstGeom prst="line">
            <a:avLst/>
          </a:prstGeom>
          <a:ln>
            <a:solidFill>
              <a:srgbClr val="9900CC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 bwMode="auto">
          <a:xfrm rot="16200000" flipH="1">
            <a:off x="5257688" y="3037685"/>
            <a:ext cx="850900" cy="814388"/>
          </a:xfrm>
          <a:prstGeom prst="straightConnector1">
            <a:avLst/>
          </a:prstGeom>
          <a:ln>
            <a:solidFill>
              <a:srgbClr val="9900CC"/>
            </a:solidFill>
            <a:headEnd type="none" w="med" len="med"/>
            <a:tailEnd type="stealth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 bwMode="auto">
          <a:xfrm flipV="1">
            <a:off x="4620307" y="3079754"/>
            <a:ext cx="4291012" cy="376238"/>
          </a:xfrm>
          <a:prstGeom prst="straightConnector1">
            <a:avLst/>
          </a:prstGeom>
          <a:ln>
            <a:solidFill>
              <a:srgbClr val="9900CC"/>
            </a:solidFill>
            <a:headEnd type="none" w="med" len="med"/>
            <a:tailEnd type="stealth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 bwMode="auto">
          <a:xfrm>
            <a:off x="4634594" y="3436942"/>
            <a:ext cx="2111375" cy="446087"/>
          </a:xfrm>
          <a:prstGeom prst="straightConnector1">
            <a:avLst/>
          </a:prstGeom>
          <a:ln>
            <a:solidFill>
              <a:srgbClr val="9900CC"/>
            </a:solidFill>
            <a:headEnd type="none" w="med" len="med"/>
            <a:tailEnd type="stealth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 bwMode="auto">
          <a:xfrm rot="16200000" flipH="1" flipV="1">
            <a:off x="6765019" y="3883030"/>
            <a:ext cx="85725" cy="50800"/>
          </a:xfrm>
          <a:prstGeom prst="line">
            <a:avLst/>
          </a:prstGeom>
          <a:ln>
            <a:solidFill>
              <a:srgbClr val="9900CC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 bwMode="auto">
          <a:xfrm rot="5400000" flipH="1">
            <a:off x="6711045" y="3886204"/>
            <a:ext cx="88900" cy="47625"/>
          </a:xfrm>
          <a:prstGeom prst="line">
            <a:avLst/>
          </a:prstGeom>
          <a:ln>
            <a:solidFill>
              <a:srgbClr val="9900CC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 bwMode="auto">
          <a:xfrm flipV="1">
            <a:off x="4620307" y="3014667"/>
            <a:ext cx="973137" cy="434975"/>
          </a:xfrm>
          <a:prstGeom prst="straightConnector1">
            <a:avLst/>
          </a:prstGeom>
          <a:ln>
            <a:solidFill>
              <a:srgbClr val="9900CC"/>
            </a:solidFill>
            <a:headEnd type="none" w="med" len="med"/>
            <a:tailEnd type="stealth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 bwMode="auto">
          <a:xfrm flipV="1">
            <a:off x="4620307" y="3013079"/>
            <a:ext cx="563562" cy="430213"/>
          </a:xfrm>
          <a:prstGeom prst="straightConnector1">
            <a:avLst/>
          </a:prstGeom>
          <a:ln>
            <a:solidFill>
              <a:srgbClr val="9900CC"/>
            </a:solidFill>
            <a:headEnd type="none" w="med" len="med"/>
            <a:tailEnd type="stealth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 bwMode="auto">
          <a:xfrm>
            <a:off x="4626657" y="3438529"/>
            <a:ext cx="4275137" cy="7938"/>
          </a:xfrm>
          <a:prstGeom prst="straightConnector1">
            <a:avLst/>
          </a:prstGeom>
          <a:ln>
            <a:solidFill>
              <a:srgbClr val="9900CC"/>
            </a:solidFill>
            <a:headEnd type="none" w="med" len="med"/>
            <a:tailEnd type="stealth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 bwMode="auto">
          <a:xfrm>
            <a:off x="4613957" y="3449642"/>
            <a:ext cx="4291012" cy="374650"/>
          </a:xfrm>
          <a:prstGeom prst="straightConnector1">
            <a:avLst/>
          </a:prstGeom>
          <a:ln>
            <a:solidFill>
              <a:srgbClr val="9900CC"/>
            </a:solidFill>
            <a:headEnd type="none" w="med" len="med"/>
            <a:tailEnd type="stealth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grpSp>
        <p:nvGrpSpPr>
          <p:cNvPr id="90" name="Group 120"/>
          <p:cNvGrpSpPr>
            <a:grpSpLocks/>
          </p:cNvGrpSpPr>
          <p:nvPr/>
        </p:nvGrpSpPr>
        <p:grpSpPr bwMode="auto">
          <a:xfrm flipH="1">
            <a:off x="376919" y="3014667"/>
            <a:ext cx="4111625" cy="868362"/>
            <a:chOff x="4667416" y="1902580"/>
            <a:chExt cx="4111840" cy="868683"/>
          </a:xfrm>
        </p:grpSpPr>
        <p:grpSp>
          <p:nvGrpSpPr>
            <p:cNvPr id="91" name="Group 293"/>
            <p:cNvGrpSpPr>
              <a:grpSpLocks/>
            </p:cNvGrpSpPr>
            <p:nvPr/>
          </p:nvGrpSpPr>
          <p:grpSpPr bwMode="auto">
            <a:xfrm>
              <a:off x="4674671" y="1902580"/>
              <a:ext cx="4104585" cy="868683"/>
              <a:chOff x="4827177" y="4286480"/>
              <a:chExt cx="4104585" cy="868683"/>
            </a:xfrm>
          </p:grpSpPr>
          <p:grpSp>
            <p:nvGrpSpPr>
              <p:cNvPr id="93" name="Group 283"/>
              <p:cNvGrpSpPr>
                <a:grpSpLocks/>
              </p:cNvGrpSpPr>
              <p:nvPr/>
            </p:nvGrpSpPr>
            <p:grpSpPr bwMode="auto">
              <a:xfrm flipV="1">
                <a:off x="4830987" y="4718544"/>
                <a:ext cx="4100775" cy="436619"/>
                <a:chOff x="4678587" y="3209664"/>
                <a:chExt cx="4100775" cy="436619"/>
              </a:xfrm>
            </p:grpSpPr>
            <p:cxnSp>
              <p:nvCxnSpPr>
                <p:cNvPr id="99" name="Straight Arrow Connector 98"/>
                <p:cNvCxnSpPr/>
                <p:nvPr/>
              </p:nvCxnSpPr>
              <p:spPr bwMode="auto">
                <a:xfrm flipV="1">
                  <a:off x="4689748" y="3231897"/>
                  <a:ext cx="3062448" cy="411314"/>
                </a:xfrm>
                <a:prstGeom prst="straightConnector1">
                  <a:avLst/>
                </a:prstGeom>
                <a:ln>
                  <a:solidFill>
                    <a:srgbClr val="9900CC"/>
                  </a:solidFill>
                  <a:headEnd type="none" w="med" len="med"/>
                  <a:tailEnd type="stealth"/>
                </a:ln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Arrow Connector 99"/>
                <p:cNvCxnSpPr/>
                <p:nvPr/>
              </p:nvCxnSpPr>
              <p:spPr bwMode="auto">
                <a:xfrm flipV="1">
                  <a:off x="4681809" y="3365296"/>
                  <a:ext cx="4097553" cy="277914"/>
                </a:xfrm>
                <a:prstGeom prst="straightConnector1">
                  <a:avLst/>
                </a:prstGeom>
                <a:ln>
                  <a:solidFill>
                    <a:srgbClr val="9900CC"/>
                  </a:solidFill>
                  <a:headEnd type="none" w="med" len="med"/>
                  <a:tailEnd type="stealth"/>
                </a:ln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Arrow Connector 100"/>
                <p:cNvCxnSpPr/>
                <p:nvPr/>
              </p:nvCxnSpPr>
              <p:spPr bwMode="auto">
                <a:xfrm flipV="1">
                  <a:off x="4678634" y="3211252"/>
                  <a:ext cx="973189" cy="435135"/>
                </a:xfrm>
                <a:prstGeom prst="straightConnector1">
                  <a:avLst/>
                </a:prstGeom>
                <a:ln>
                  <a:solidFill>
                    <a:srgbClr val="9900CC"/>
                  </a:solidFill>
                  <a:headEnd type="none" w="med" len="med"/>
                  <a:tailEnd type="stealth"/>
                </a:ln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Arrow Connector 101"/>
                <p:cNvCxnSpPr/>
                <p:nvPr/>
              </p:nvCxnSpPr>
              <p:spPr bwMode="auto">
                <a:xfrm flipV="1">
                  <a:off x="4678634" y="3209664"/>
                  <a:ext cx="563593" cy="431959"/>
                </a:xfrm>
                <a:prstGeom prst="straightConnector1">
                  <a:avLst/>
                </a:prstGeom>
                <a:ln>
                  <a:solidFill>
                    <a:srgbClr val="9900CC"/>
                  </a:solidFill>
                  <a:headEnd type="none" w="med" len="med"/>
                  <a:tailEnd type="stealth"/>
                </a:ln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288"/>
              <p:cNvGrpSpPr>
                <a:grpSpLocks/>
              </p:cNvGrpSpPr>
              <p:nvPr/>
            </p:nvGrpSpPr>
            <p:grpSpPr bwMode="auto">
              <a:xfrm>
                <a:off x="4827177" y="4286480"/>
                <a:ext cx="4104585" cy="436619"/>
                <a:chOff x="4674777" y="3209664"/>
                <a:chExt cx="4104585" cy="436619"/>
              </a:xfrm>
            </p:grpSpPr>
            <p:cxnSp>
              <p:nvCxnSpPr>
                <p:cNvPr id="95" name="Straight Arrow Connector 94"/>
                <p:cNvCxnSpPr/>
                <p:nvPr/>
              </p:nvCxnSpPr>
              <p:spPr bwMode="auto">
                <a:xfrm flipV="1">
                  <a:off x="4689748" y="3231897"/>
                  <a:ext cx="3062447" cy="411314"/>
                </a:xfrm>
                <a:prstGeom prst="straightConnector1">
                  <a:avLst/>
                </a:prstGeom>
                <a:ln>
                  <a:solidFill>
                    <a:srgbClr val="9900CC"/>
                  </a:solidFill>
                  <a:headEnd type="none" w="med" len="med"/>
                  <a:tailEnd type="stealth"/>
                </a:ln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Arrow Connector 95"/>
                <p:cNvCxnSpPr/>
                <p:nvPr/>
              </p:nvCxnSpPr>
              <p:spPr bwMode="auto">
                <a:xfrm flipV="1">
                  <a:off x="4681809" y="3365296"/>
                  <a:ext cx="4097553" cy="277914"/>
                </a:xfrm>
                <a:prstGeom prst="straightConnector1">
                  <a:avLst/>
                </a:prstGeom>
                <a:ln>
                  <a:solidFill>
                    <a:srgbClr val="9900CC"/>
                  </a:solidFill>
                  <a:headEnd type="none" w="med" len="med"/>
                  <a:tailEnd type="stealth"/>
                </a:ln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Arrow Connector 96"/>
                <p:cNvCxnSpPr/>
                <p:nvPr/>
              </p:nvCxnSpPr>
              <p:spPr bwMode="auto">
                <a:xfrm flipV="1">
                  <a:off x="4678634" y="3211252"/>
                  <a:ext cx="973189" cy="435135"/>
                </a:xfrm>
                <a:prstGeom prst="straightConnector1">
                  <a:avLst/>
                </a:prstGeom>
                <a:ln>
                  <a:solidFill>
                    <a:srgbClr val="9900CC"/>
                  </a:solidFill>
                  <a:headEnd type="none" w="med" len="med"/>
                  <a:tailEnd type="stealth"/>
                </a:ln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Arrow Connector 97"/>
                <p:cNvCxnSpPr/>
                <p:nvPr/>
              </p:nvCxnSpPr>
              <p:spPr bwMode="auto">
                <a:xfrm flipV="1">
                  <a:off x="4675459" y="3209664"/>
                  <a:ext cx="563593" cy="431959"/>
                </a:xfrm>
                <a:prstGeom prst="straightConnector1">
                  <a:avLst/>
                </a:prstGeom>
                <a:ln>
                  <a:solidFill>
                    <a:srgbClr val="9900CC"/>
                  </a:solidFill>
                  <a:headEnd type="none" w="med" len="med"/>
                  <a:tailEnd type="stealth"/>
                </a:ln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2" name="Straight Arrow Connector 91"/>
            <p:cNvCxnSpPr/>
            <p:nvPr/>
          </p:nvCxnSpPr>
          <p:spPr bwMode="auto">
            <a:xfrm flipV="1">
              <a:off x="4667416" y="2337716"/>
              <a:ext cx="4102315" cy="0"/>
            </a:xfrm>
            <a:prstGeom prst="straightConnector1">
              <a:avLst/>
            </a:prstGeom>
            <a:ln>
              <a:solidFill>
                <a:srgbClr val="9900CC"/>
              </a:solidFill>
              <a:headEnd type="none" w="med" len="med"/>
              <a:tailEnd type="stealth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103" name="Group 144"/>
          <p:cNvGrpSpPr>
            <a:grpSpLocks/>
          </p:cNvGrpSpPr>
          <p:nvPr/>
        </p:nvGrpSpPr>
        <p:grpSpPr bwMode="auto">
          <a:xfrm>
            <a:off x="1740582" y="1498604"/>
            <a:ext cx="1346200" cy="1377950"/>
            <a:chOff x="4895850" y="1701800"/>
            <a:chExt cx="1346200" cy="1377950"/>
          </a:xfrm>
        </p:grpSpPr>
        <p:grpSp>
          <p:nvGrpSpPr>
            <p:cNvPr id="104" name="Group 143"/>
            <p:cNvGrpSpPr>
              <a:grpSpLocks/>
            </p:cNvGrpSpPr>
            <p:nvPr/>
          </p:nvGrpSpPr>
          <p:grpSpPr bwMode="auto">
            <a:xfrm>
              <a:off x="4895850" y="1701800"/>
              <a:ext cx="1339850" cy="273050"/>
              <a:chOff x="4895850" y="1701800"/>
              <a:chExt cx="1339850" cy="273050"/>
            </a:xfrm>
          </p:grpSpPr>
          <p:sp>
            <p:nvSpPr>
              <p:cNvPr id="106" name="TextBox 105"/>
              <p:cNvSpPr txBox="1"/>
              <p:nvPr/>
            </p:nvSpPr>
            <p:spPr>
              <a:xfrm>
                <a:off x="4895850" y="1701800"/>
                <a:ext cx="1155700" cy="273050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18000" rIns="18000" anchor="ctr"/>
              <a:lstStyle/>
              <a:p>
                <a:pPr algn="ctr" rtl="1" eaLnBrk="1" hangingPunct="1">
                  <a:defRPr/>
                </a:pPr>
                <a:r>
                  <a:rPr lang="en-US" sz="1600" b="1" dirty="0">
                    <a:solidFill>
                      <a:schemeClr val="bg2"/>
                    </a:solidFill>
                  </a:rPr>
                  <a:t>Stainless</a:t>
                </a:r>
                <a:endParaRPr lang="he-IL" sz="1600" b="1" dirty="0">
                  <a:solidFill>
                    <a:schemeClr val="bg2"/>
                  </a:solidFill>
                </a:endParaRPr>
              </a:p>
            </p:txBody>
          </p:sp>
          <p:cxnSp>
            <p:nvCxnSpPr>
              <p:cNvPr id="107" name="Straight Connector 140"/>
              <p:cNvCxnSpPr>
                <a:cxnSpLocks noChangeShapeType="1"/>
              </p:cNvCxnSpPr>
              <p:nvPr/>
            </p:nvCxnSpPr>
            <p:spPr bwMode="auto">
              <a:xfrm>
                <a:off x="6064250" y="1835150"/>
                <a:ext cx="171450" cy="0"/>
              </a:xfrm>
              <a:prstGeom prst="line">
                <a:avLst/>
              </a:prstGeom>
              <a:noFill/>
              <a:ln w="9525">
                <a:solidFill>
                  <a:srgbClr val="96969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105" name="Straight Arrow Connector 142"/>
            <p:cNvCxnSpPr>
              <a:cxnSpLocks noChangeShapeType="1"/>
            </p:cNvCxnSpPr>
            <p:nvPr/>
          </p:nvCxnSpPr>
          <p:spPr bwMode="auto">
            <a:xfrm rot="16200000" flipH="1">
              <a:off x="5613400" y="2451100"/>
              <a:ext cx="1250950" cy="6350"/>
            </a:xfrm>
            <a:prstGeom prst="straightConnector1">
              <a:avLst/>
            </a:prstGeom>
            <a:noFill/>
            <a:ln w="9525">
              <a:solidFill>
                <a:srgbClr val="96969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08" name="Rectangle 107"/>
          <p:cNvSpPr>
            <a:spLocks noChangeArrowheads="1"/>
          </p:cNvSpPr>
          <p:nvPr/>
        </p:nvSpPr>
        <p:spPr bwMode="auto">
          <a:xfrm rot="10800000">
            <a:off x="178482" y="3017842"/>
            <a:ext cx="4181475" cy="855662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B514A6">
                  <a:alpha val="79999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2000"/>
              <a:t> </a:t>
            </a:r>
            <a:endParaRPr lang="he-IL" sz="2000"/>
          </a:p>
        </p:txBody>
      </p:sp>
      <p:grpSp>
        <p:nvGrpSpPr>
          <p:cNvPr id="109" name="Group 119"/>
          <p:cNvGrpSpPr>
            <a:grpSpLocks/>
          </p:cNvGrpSpPr>
          <p:nvPr/>
        </p:nvGrpSpPr>
        <p:grpSpPr bwMode="auto">
          <a:xfrm flipH="1">
            <a:off x="194357" y="2925767"/>
            <a:ext cx="4297362" cy="1031875"/>
            <a:chOff x="4672146" y="3122947"/>
            <a:chExt cx="4297431" cy="1031428"/>
          </a:xfrm>
        </p:grpSpPr>
        <p:cxnSp>
          <p:nvCxnSpPr>
            <p:cNvPr id="110" name="Straight Connector 109"/>
            <p:cNvCxnSpPr/>
            <p:nvPr/>
          </p:nvCxnSpPr>
          <p:spPr bwMode="auto">
            <a:xfrm rot="16200000" flipH="1">
              <a:off x="5224624" y="4076610"/>
              <a:ext cx="85688" cy="50801"/>
            </a:xfrm>
            <a:prstGeom prst="line">
              <a:avLst/>
            </a:prstGeom>
            <a:ln>
              <a:solidFill>
                <a:srgbClr val="9900CC"/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111" name="Group 118"/>
            <p:cNvGrpSpPr>
              <a:grpSpLocks/>
            </p:cNvGrpSpPr>
            <p:nvPr/>
          </p:nvGrpSpPr>
          <p:grpSpPr bwMode="auto">
            <a:xfrm>
              <a:off x="4672146" y="3122947"/>
              <a:ext cx="4297431" cy="1031428"/>
              <a:chOff x="4672146" y="3129297"/>
              <a:chExt cx="4297431" cy="1031428"/>
            </a:xfrm>
          </p:grpSpPr>
          <p:cxnSp>
            <p:nvCxnSpPr>
              <p:cNvPr id="112" name="Straight Connector 111"/>
              <p:cNvCxnSpPr/>
              <p:nvPr/>
            </p:nvCxnSpPr>
            <p:spPr bwMode="auto">
              <a:xfrm rot="16200000" flipH="1" flipV="1">
                <a:off x="8294898" y="4086134"/>
                <a:ext cx="85688" cy="50801"/>
              </a:xfrm>
              <a:prstGeom prst="line">
                <a:avLst/>
              </a:prstGeom>
              <a:ln>
                <a:solidFill>
                  <a:srgbClr val="9900CC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113" name="Group 117"/>
              <p:cNvGrpSpPr>
                <a:grpSpLocks/>
              </p:cNvGrpSpPr>
              <p:nvPr/>
            </p:nvGrpSpPr>
            <p:grpSpPr bwMode="auto">
              <a:xfrm>
                <a:off x="4672146" y="3129297"/>
                <a:ext cx="4297431" cy="1031428"/>
                <a:chOff x="4672146" y="3122947"/>
                <a:chExt cx="4297431" cy="1031428"/>
              </a:xfrm>
            </p:grpSpPr>
            <p:cxnSp>
              <p:nvCxnSpPr>
                <p:cNvPr id="114" name="Straight Connector 113"/>
                <p:cNvCxnSpPr/>
                <p:nvPr/>
              </p:nvCxnSpPr>
              <p:spPr bwMode="auto">
                <a:xfrm rot="16200000" flipH="1">
                  <a:off x="7346351" y="4080577"/>
                  <a:ext cx="84102" cy="50801"/>
                </a:xfrm>
                <a:prstGeom prst="line">
                  <a:avLst/>
                </a:prstGeom>
                <a:ln>
                  <a:solidFill>
                    <a:srgbClr val="9900CC"/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grpSp>
              <p:nvGrpSpPr>
                <p:cNvPr id="115" name="Group 116"/>
                <p:cNvGrpSpPr>
                  <a:grpSpLocks/>
                </p:cNvGrpSpPr>
                <p:nvPr/>
              </p:nvGrpSpPr>
              <p:grpSpPr bwMode="auto">
                <a:xfrm>
                  <a:off x="4672146" y="3122947"/>
                  <a:ext cx="4297431" cy="1031428"/>
                  <a:chOff x="4672146" y="3122947"/>
                  <a:chExt cx="4297431" cy="1031428"/>
                </a:xfrm>
              </p:grpSpPr>
              <p:cxnSp>
                <p:nvCxnSpPr>
                  <p:cNvPr id="116" name="Straight Arrow Connector 115"/>
                  <p:cNvCxnSpPr/>
                  <p:nvPr/>
                </p:nvCxnSpPr>
                <p:spPr bwMode="auto">
                  <a:xfrm flipV="1">
                    <a:off x="6891507" y="3635487"/>
                    <a:ext cx="2078070" cy="430027"/>
                  </a:xfrm>
                  <a:prstGeom prst="straightConnector1">
                    <a:avLst/>
                  </a:prstGeom>
                  <a:ln>
                    <a:solidFill>
                      <a:srgbClr val="9900CC"/>
                    </a:solidFill>
                    <a:headEnd type="none" w="med" len="med"/>
                    <a:tailEnd type="stealth"/>
                  </a:ln>
                </p:spPr>
                <p:style>
                  <a:lnRef idx="2">
                    <a:schemeClr val="accent5"/>
                  </a:lnRef>
                  <a:fillRef idx="0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17" name="Group 115"/>
                  <p:cNvGrpSpPr>
                    <a:grpSpLocks/>
                  </p:cNvGrpSpPr>
                  <p:nvPr/>
                </p:nvGrpSpPr>
                <p:grpSpPr bwMode="auto">
                  <a:xfrm>
                    <a:off x="4672146" y="3122947"/>
                    <a:ext cx="4297431" cy="1031428"/>
                    <a:chOff x="4672146" y="3122947"/>
                    <a:chExt cx="4297431" cy="1031428"/>
                  </a:xfrm>
                </p:grpSpPr>
                <p:cxnSp>
                  <p:nvCxnSpPr>
                    <p:cNvPr id="118" name="Straight Arrow Connector 117"/>
                    <p:cNvCxnSpPr/>
                    <p:nvPr/>
                  </p:nvCxnSpPr>
                  <p:spPr bwMode="auto">
                    <a:xfrm flipV="1">
                      <a:off x="4678496" y="3207048"/>
                      <a:ext cx="2111409" cy="445895"/>
                    </a:xfrm>
                    <a:prstGeom prst="straightConnector1">
                      <a:avLst/>
                    </a:prstGeom>
                    <a:ln>
                      <a:solidFill>
                        <a:srgbClr val="9900CC"/>
                      </a:solidFill>
                      <a:headEnd type="none" w="med" len="med"/>
                      <a:tailEnd type="stealth"/>
                    </a:ln>
                  </p:spPr>
                  <p:style>
                    <a:lnRef idx="2">
                      <a:schemeClr val="accent5"/>
                    </a:lnRef>
                    <a:fillRef idx="0">
                      <a:schemeClr val="accent5"/>
                    </a:fillRef>
                    <a:effectRef idx="1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9" name="Straight Connector 118"/>
                    <p:cNvCxnSpPr/>
                    <p:nvPr/>
                  </p:nvCxnSpPr>
                  <p:spPr bwMode="auto">
                    <a:xfrm rot="5400000" flipH="1">
                      <a:off x="6808975" y="3140391"/>
                      <a:ext cx="85688" cy="50801"/>
                    </a:xfrm>
                    <a:prstGeom prst="line">
                      <a:avLst/>
                    </a:prstGeom>
                    <a:ln>
                      <a:solidFill>
                        <a:srgbClr val="9900CC"/>
                      </a:solidFill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2"/>
                    </a:lnRef>
                    <a:fillRef idx="0">
                      <a:schemeClr val="accent2"/>
                    </a:fillRef>
                    <a:effectRef idx="1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0" name="Straight Connector 119"/>
                    <p:cNvCxnSpPr/>
                    <p:nvPr/>
                  </p:nvCxnSpPr>
                  <p:spPr bwMode="auto">
                    <a:xfrm rot="16200000" flipH="1" flipV="1">
                      <a:off x="6754998" y="3143564"/>
                      <a:ext cx="88861" cy="47626"/>
                    </a:xfrm>
                    <a:prstGeom prst="line">
                      <a:avLst/>
                    </a:prstGeom>
                    <a:ln>
                      <a:solidFill>
                        <a:srgbClr val="9900CC"/>
                      </a:solidFill>
                      <a:headEnd type="none" w="med" len="med"/>
                      <a:tailEnd type="none" w="med" len="med"/>
                    </a:ln>
                  </p:spPr>
                  <p:style>
                    <a:lnRef idx="2">
                      <a:schemeClr val="accent2"/>
                    </a:lnRef>
                    <a:fillRef idx="0">
                      <a:schemeClr val="accent2"/>
                    </a:fillRef>
                    <a:effectRef idx="1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1" name="Straight Arrow Connector 120"/>
                    <p:cNvCxnSpPr/>
                    <p:nvPr/>
                  </p:nvCxnSpPr>
                  <p:spPr bwMode="auto">
                    <a:xfrm>
                      <a:off x="6877218" y="3208635"/>
                      <a:ext cx="2076483" cy="430026"/>
                    </a:xfrm>
                    <a:prstGeom prst="straightConnector1">
                      <a:avLst/>
                    </a:prstGeom>
                    <a:ln>
                      <a:solidFill>
                        <a:srgbClr val="9900CC"/>
                      </a:solidFill>
                      <a:headEnd type="none" w="med" len="med"/>
                      <a:tailEnd type="stealth"/>
                    </a:ln>
                  </p:spPr>
                  <p:style>
                    <a:lnRef idx="2">
                      <a:schemeClr val="accent5"/>
                    </a:lnRef>
                    <a:fillRef idx="0">
                      <a:schemeClr val="accent5"/>
                    </a:fillRef>
                    <a:effectRef idx="1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22" name="Group 11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672146" y="3124541"/>
                      <a:ext cx="4297431" cy="1029834"/>
                      <a:chOff x="4672146" y="3124541"/>
                      <a:chExt cx="4297431" cy="1029834"/>
                    </a:xfrm>
                  </p:grpSpPr>
                  <p:cxnSp>
                    <p:nvCxnSpPr>
                      <p:cNvPr id="123" name="Straight Arrow Connector 122"/>
                      <p:cNvCxnSpPr/>
                      <p:nvPr/>
                    </p:nvCxnSpPr>
                    <p:spPr bwMode="auto">
                      <a:xfrm>
                        <a:off x="4676908" y="3632313"/>
                        <a:ext cx="973154" cy="436374"/>
                      </a:xfrm>
                      <a:prstGeom prst="straightConnector1">
                        <a:avLst/>
                      </a:prstGeom>
                      <a:ln>
                        <a:solidFill>
                          <a:srgbClr val="9900CC"/>
                        </a:solidFill>
                        <a:headEnd type="none" w="med" len="med"/>
                        <a:tailEnd type="stealth"/>
                      </a:ln>
                    </p:spPr>
                    <p:style>
                      <a:lnRef idx="2">
                        <a:schemeClr val="accent5"/>
                      </a:lnRef>
                      <a:fillRef idx="0">
                        <a:schemeClr val="accent5"/>
                      </a:fillRef>
                      <a:effectRef idx="1">
                        <a:schemeClr val="accent5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4" name="Straight Connector 123"/>
                      <p:cNvCxnSpPr/>
                      <p:nvPr/>
                    </p:nvCxnSpPr>
                    <p:spPr bwMode="auto">
                      <a:xfrm rot="16200000" flipH="1">
                        <a:off x="5624681" y="4081370"/>
                        <a:ext cx="85688" cy="50801"/>
                      </a:xfrm>
                      <a:prstGeom prst="line">
                        <a:avLst/>
                      </a:prstGeom>
                      <a:ln>
                        <a:solidFill>
                          <a:srgbClr val="9900CC"/>
                        </a:solidFill>
                        <a:headEnd type="none" w="med" len="med"/>
                        <a:tailEnd type="none" w="med" len="med"/>
                      </a:ln>
                    </p:spPr>
                    <p:style>
                      <a:lnRef idx="2">
                        <a:schemeClr val="accent2"/>
                      </a:lnRef>
                      <a:fillRef idx="0">
                        <a:schemeClr val="accent2"/>
                      </a:fillRef>
                      <a:effectRef idx="1">
                        <a:schemeClr val="accent2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5" name="Straight Connector 124"/>
                      <p:cNvCxnSpPr/>
                      <p:nvPr/>
                    </p:nvCxnSpPr>
                    <p:spPr bwMode="auto">
                      <a:xfrm rot="5400000" flipH="1" flipV="1">
                        <a:off x="5676275" y="4082164"/>
                        <a:ext cx="88862" cy="46038"/>
                      </a:xfrm>
                      <a:prstGeom prst="line">
                        <a:avLst/>
                      </a:prstGeom>
                      <a:ln>
                        <a:solidFill>
                          <a:srgbClr val="9900CC"/>
                        </a:solidFill>
                        <a:headEnd type="none" w="med" len="med"/>
                        <a:tailEnd type="none" w="med" len="med"/>
                      </a:ln>
                    </p:spPr>
                    <p:style>
                      <a:lnRef idx="2">
                        <a:schemeClr val="accent2"/>
                      </a:lnRef>
                      <a:fillRef idx="0">
                        <a:schemeClr val="accent2"/>
                      </a:fillRef>
                      <a:effectRef idx="1">
                        <a:schemeClr val="accent2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6" name="Straight Arrow Connector 125"/>
                      <p:cNvCxnSpPr/>
                      <p:nvPr/>
                    </p:nvCxnSpPr>
                    <p:spPr bwMode="auto">
                      <a:xfrm rot="10800000" flipV="1">
                        <a:off x="5740550" y="3211808"/>
                        <a:ext cx="1924081" cy="852118"/>
                      </a:xfrm>
                      <a:prstGeom prst="straightConnector1">
                        <a:avLst/>
                      </a:prstGeom>
                      <a:ln>
                        <a:solidFill>
                          <a:srgbClr val="9900CC"/>
                        </a:solidFill>
                        <a:headEnd type="stealth" w="med" len="med"/>
                        <a:tailEnd type="none"/>
                      </a:ln>
                    </p:spPr>
                    <p:style>
                      <a:lnRef idx="2">
                        <a:schemeClr val="accent5"/>
                      </a:lnRef>
                      <a:fillRef idx="0">
                        <a:schemeClr val="accent5"/>
                      </a:fillRef>
                      <a:effectRef idx="1">
                        <a:schemeClr val="accent5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7" name="Straight Connector 126"/>
                      <p:cNvCxnSpPr/>
                      <p:nvPr/>
                    </p:nvCxnSpPr>
                    <p:spPr bwMode="auto">
                      <a:xfrm rot="5400000" flipH="1">
                        <a:off x="7683702" y="3146738"/>
                        <a:ext cx="85688" cy="50801"/>
                      </a:xfrm>
                      <a:prstGeom prst="line">
                        <a:avLst/>
                      </a:prstGeom>
                      <a:ln>
                        <a:solidFill>
                          <a:srgbClr val="9900CC"/>
                        </a:solidFill>
                        <a:headEnd type="none" w="med" len="med"/>
                        <a:tailEnd type="none" w="med" len="med"/>
                      </a:ln>
                    </p:spPr>
                    <p:style>
                      <a:lnRef idx="2">
                        <a:schemeClr val="accent2"/>
                      </a:lnRef>
                      <a:fillRef idx="0">
                        <a:schemeClr val="accent2"/>
                      </a:fillRef>
                      <a:effectRef idx="1">
                        <a:schemeClr val="accent2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8" name="Straight Connector 127"/>
                      <p:cNvCxnSpPr/>
                      <p:nvPr/>
                    </p:nvCxnSpPr>
                    <p:spPr bwMode="auto">
                      <a:xfrm rot="16200000" flipH="1" flipV="1">
                        <a:off x="7629725" y="3149911"/>
                        <a:ext cx="88862" cy="47626"/>
                      </a:xfrm>
                      <a:prstGeom prst="line">
                        <a:avLst/>
                      </a:prstGeom>
                      <a:ln>
                        <a:solidFill>
                          <a:srgbClr val="9900CC"/>
                        </a:solidFill>
                        <a:headEnd type="none" w="med" len="med"/>
                        <a:tailEnd type="none" w="med" len="med"/>
                      </a:ln>
                    </p:spPr>
                    <p:style>
                      <a:lnRef idx="2">
                        <a:schemeClr val="accent2"/>
                      </a:lnRef>
                      <a:fillRef idx="0">
                        <a:schemeClr val="accent2"/>
                      </a:fillRef>
                      <a:effectRef idx="1">
                        <a:schemeClr val="accent2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9" name="Straight Arrow Connector 128"/>
                      <p:cNvCxnSpPr/>
                      <p:nvPr/>
                    </p:nvCxnSpPr>
                    <p:spPr bwMode="auto">
                      <a:xfrm>
                        <a:off x="7747182" y="3207047"/>
                        <a:ext cx="1111268" cy="523648"/>
                      </a:xfrm>
                      <a:prstGeom prst="straightConnector1">
                        <a:avLst/>
                      </a:prstGeom>
                      <a:ln>
                        <a:solidFill>
                          <a:srgbClr val="9900CC"/>
                        </a:solidFill>
                        <a:headEnd type="none" w="med" len="med"/>
                        <a:tailEnd type="stealth"/>
                      </a:ln>
                    </p:spPr>
                    <p:style>
                      <a:lnRef idx="2">
                        <a:schemeClr val="accent5"/>
                      </a:lnRef>
                      <a:fillRef idx="0">
                        <a:schemeClr val="accent5"/>
                      </a:fillRef>
                      <a:effectRef idx="1">
                        <a:schemeClr val="accent5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130" name="Group 11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672146" y="3124541"/>
                        <a:ext cx="4297431" cy="1029834"/>
                        <a:chOff x="4672146" y="3124541"/>
                        <a:chExt cx="4297431" cy="1029834"/>
                      </a:xfrm>
                    </p:grpSpPr>
                    <p:cxnSp>
                      <p:nvCxnSpPr>
                        <p:cNvPr id="131" name="Straight Connector 130"/>
                        <p:cNvCxnSpPr/>
                        <p:nvPr/>
                      </p:nvCxnSpPr>
                      <p:spPr bwMode="auto">
                        <a:xfrm rot="5400000" flipH="1" flipV="1">
                          <a:off x="5618330" y="3146738"/>
                          <a:ext cx="85688" cy="50801"/>
                        </a:xfrm>
                        <a:prstGeom prst="line">
                          <a:avLst/>
                        </a:prstGeom>
                        <a:ln>
                          <a:solidFill>
                            <a:srgbClr val="9900CC"/>
                          </a:solidFill>
                          <a:headEnd type="none" w="med" len="med"/>
                          <a:tailEnd type="none" w="med" len="med"/>
                        </a:ln>
                      </p:spPr>
                      <p:style>
                        <a:lnRef idx="2">
                          <a:schemeClr val="accent2"/>
                        </a:lnRef>
                        <a:fillRef idx="0">
                          <a:schemeClr val="accent2"/>
                        </a:fillRef>
                        <a:effectRef idx="1">
                          <a:schemeClr val="accent2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2" name="Straight Connector 131"/>
                        <p:cNvCxnSpPr/>
                        <p:nvPr/>
                      </p:nvCxnSpPr>
                      <p:spPr bwMode="auto">
                        <a:xfrm rot="16200000" flipH="1">
                          <a:off x="5669131" y="3149911"/>
                          <a:ext cx="88862" cy="47626"/>
                        </a:xfrm>
                        <a:prstGeom prst="line">
                          <a:avLst/>
                        </a:prstGeom>
                        <a:ln>
                          <a:solidFill>
                            <a:srgbClr val="9900CC"/>
                          </a:solidFill>
                          <a:headEnd type="none" w="med" len="med"/>
                          <a:tailEnd type="none" w="med" len="med"/>
                        </a:ln>
                      </p:spPr>
                      <p:style>
                        <a:lnRef idx="2">
                          <a:schemeClr val="accent2"/>
                        </a:lnRef>
                        <a:fillRef idx="0">
                          <a:schemeClr val="accent2"/>
                        </a:fillRef>
                        <a:effectRef idx="1">
                          <a:schemeClr val="accent2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3" name="Straight Arrow Connector 132"/>
                        <p:cNvCxnSpPr/>
                        <p:nvPr/>
                      </p:nvCxnSpPr>
                      <p:spPr bwMode="auto">
                        <a:xfrm rot="10800000">
                          <a:off x="5734200" y="3214982"/>
                          <a:ext cx="1924081" cy="852118"/>
                        </a:xfrm>
                        <a:prstGeom prst="straightConnector1">
                          <a:avLst/>
                        </a:prstGeom>
                        <a:ln>
                          <a:solidFill>
                            <a:srgbClr val="9900CC"/>
                          </a:solidFill>
                          <a:headEnd type="stealth" w="med" len="med"/>
                          <a:tailEnd type="none"/>
                        </a:ln>
                      </p:spPr>
                      <p:style>
                        <a:lnRef idx="2">
                          <a:schemeClr val="accent5"/>
                        </a:lnRef>
                        <a:fillRef idx="0">
                          <a:schemeClr val="accent5"/>
                        </a:fillRef>
                        <a:effectRef idx="1">
                          <a:schemeClr val="accent5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4" name="Straight Connector 133"/>
                        <p:cNvCxnSpPr/>
                        <p:nvPr/>
                      </p:nvCxnSpPr>
                      <p:spPr bwMode="auto">
                        <a:xfrm rot="16200000" flipH="1" flipV="1">
                          <a:off x="7677351" y="4081370"/>
                          <a:ext cx="85688" cy="50801"/>
                        </a:xfrm>
                        <a:prstGeom prst="line">
                          <a:avLst/>
                        </a:prstGeom>
                        <a:ln>
                          <a:solidFill>
                            <a:srgbClr val="9900CC"/>
                          </a:solidFill>
                          <a:headEnd type="none" w="med" len="med"/>
                          <a:tailEnd type="none" w="med" len="med"/>
                        </a:ln>
                      </p:spPr>
                      <p:style>
                        <a:lnRef idx="2">
                          <a:schemeClr val="accent2"/>
                        </a:lnRef>
                        <a:fillRef idx="0">
                          <a:schemeClr val="accent2"/>
                        </a:fillRef>
                        <a:effectRef idx="1">
                          <a:schemeClr val="accent2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5" name="Straight Connector 134"/>
                        <p:cNvCxnSpPr/>
                        <p:nvPr/>
                      </p:nvCxnSpPr>
                      <p:spPr bwMode="auto">
                        <a:xfrm rot="5400000" flipH="1">
                          <a:off x="7623375" y="4081370"/>
                          <a:ext cx="88862" cy="47626"/>
                        </a:xfrm>
                        <a:prstGeom prst="line">
                          <a:avLst/>
                        </a:prstGeom>
                        <a:ln>
                          <a:solidFill>
                            <a:srgbClr val="9900CC"/>
                          </a:solidFill>
                          <a:headEnd type="none" w="med" len="med"/>
                          <a:tailEnd type="none" w="med" len="med"/>
                        </a:ln>
                      </p:spPr>
                      <p:style>
                        <a:lnRef idx="2">
                          <a:schemeClr val="accent2"/>
                        </a:lnRef>
                        <a:fillRef idx="0">
                          <a:schemeClr val="accent2"/>
                        </a:fillRef>
                        <a:effectRef idx="1">
                          <a:schemeClr val="accent2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6" name="Straight Arrow Connector 135"/>
                        <p:cNvCxnSpPr/>
                        <p:nvPr/>
                      </p:nvCxnSpPr>
                      <p:spPr bwMode="auto">
                        <a:xfrm flipV="1">
                          <a:off x="7740832" y="3548213"/>
                          <a:ext cx="1111268" cy="523648"/>
                        </a:xfrm>
                        <a:prstGeom prst="straightConnector1">
                          <a:avLst/>
                        </a:prstGeom>
                        <a:ln>
                          <a:solidFill>
                            <a:srgbClr val="9900CC"/>
                          </a:solidFill>
                          <a:headEnd type="none" w="med" len="med"/>
                          <a:tailEnd type="stealth"/>
                        </a:ln>
                      </p:spPr>
                      <p:style>
                        <a:lnRef idx="2">
                          <a:schemeClr val="accent5"/>
                        </a:lnRef>
                        <a:fillRef idx="0">
                          <a:schemeClr val="accent5"/>
                        </a:fillRef>
                        <a:effectRef idx="1">
                          <a:schemeClr val="accent5"/>
                        </a:effectRef>
                        <a:fontRef idx="minor">
                          <a:schemeClr val="tx1"/>
                        </a:fontRef>
                      </p:style>
                    </p:cxnSp>
                    <p:grpSp>
                      <p:nvGrpSpPr>
                        <p:cNvPr id="137" name="Group 112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672146" y="3124541"/>
                          <a:ext cx="4297431" cy="1029834"/>
                          <a:chOff x="4672146" y="3124541"/>
                          <a:chExt cx="4297431" cy="1029834"/>
                        </a:xfrm>
                      </p:grpSpPr>
                      <p:cxnSp>
                        <p:nvCxnSpPr>
                          <p:cNvPr id="138" name="Straight Connector 137"/>
                          <p:cNvCxnSpPr/>
                          <p:nvPr/>
                        </p:nvCxnSpPr>
                        <p:spPr bwMode="auto">
                          <a:xfrm rot="5400000" flipH="1">
                            <a:off x="6185078" y="3145151"/>
                            <a:ext cx="85688" cy="50801"/>
                          </a:xfrm>
                          <a:prstGeom prst="line">
                            <a:avLst/>
                          </a:prstGeom>
                          <a:ln>
                            <a:solidFill>
                              <a:srgbClr val="9900CC"/>
                            </a:solidFill>
                            <a:headEnd type="none" w="med" len="med"/>
                            <a:tailEnd type="none" w="med" len="med"/>
                          </a:ln>
                        </p:spPr>
                        <p:style>
                          <a:lnRef idx="2">
                            <a:schemeClr val="accent2"/>
                          </a:lnRef>
                          <a:fillRef idx="0">
                            <a:schemeClr val="accent2"/>
                          </a:fillRef>
                          <a:effectRef idx="1">
                            <a:schemeClr val="accent2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39" name="Straight Connector 138"/>
                          <p:cNvCxnSpPr/>
                          <p:nvPr/>
                        </p:nvCxnSpPr>
                        <p:spPr bwMode="auto">
                          <a:xfrm rot="16200000" flipH="1" flipV="1">
                            <a:off x="6131101" y="3148324"/>
                            <a:ext cx="88862" cy="47626"/>
                          </a:xfrm>
                          <a:prstGeom prst="line">
                            <a:avLst/>
                          </a:prstGeom>
                          <a:ln>
                            <a:solidFill>
                              <a:srgbClr val="9900CC"/>
                            </a:solidFill>
                            <a:headEnd type="none" w="med" len="med"/>
                            <a:tailEnd type="none" w="med" len="med"/>
                          </a:ln>
                        </p:spPr>
                        <p:style>
                          <a:lnRef idx="2">
                            <a:schemeClr val="accent2"/>
                          </a:lnRef>
                          <a:fillRef idx="0">
                            <a:schemeClr val="accent2"/>
                          </a:fillRef>
                          <a:effectRef idx="1">
                            <a:schemeClr val="accent2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40" name="Straight Connector 139"/>
                          <p:cNvCxnSpPr/>
                          <p:nvPr/>
                        </p:nvCxnSpPr>
                        <p:spPr bwMode="auto">
                          <a:xfrm rot="5400000" flipH="1" flipV="1">
                            <a:off x="7396359" y="4079784"/>
                            <a:ext cx="88862" cy="47626"/>
                          </a:xfrm>
                          <a:prstGeom prst="line">
                            <a:avLst/>
                          </a:prstGeom>
                          <a:ln>
                            <a:solidFill>
                              <a:srgbClr val="9900CC"/>
                            </a:solidFill>
                            <a:headEnd type="none" w="med" len="med"/>
                            <a:tailEnd type="none" w="med" len="med"/>
                          </a:ln>
                        </p:spPr>
                        <p:style>
                          <a:lnRef idx="2">
                            <a:schemeClr val="accent2"/>
                          </a:lnRef>
                          <a:fillRef idx="0">
                            <a:schemeClr val="accent2"/>
                          </a:fillRef>
                          <a:effectRef idx="1">
                            <a:schemeClr val="accent2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41" name="Straight Arrow Connector 140"/>
                          <p:cNvCxnSpPr/>
                          <p:nvPr/>
                        </p:nvCxnSpPr>
                        <p:spPr bwMode="auto">
                          <a:xfrm rot="5400000" flipH="1" flipV="1">
                            <a:off x="7422731" y="3217173"/>
                            <a:ext cx="882268" cy="836626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rgbClr val="9900CC"/>
                            </a:solidFill>
                            <a:headEnd type="none" w="med" len="med"/>
                            <a:tailEnd type="stealth"/>
                          </a:ln>
                        </p:spPr>
                        <p:style>
                          <a:lnRef idx="2">
                            <a:schemeClr val="accent5"/>
                          </a:lnRef>
                          <a:fillRef idx="0">
                            <a:schemeClr val="accent5"/>
                          </a:fillRef>
                          <a:effectRef idx="1">
                            <a:schemeClr val="accent5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42" name="Straight Connector 141"/>
                          <p:cNvCxnSpPr/>
                          <p:nvPr/>
                        </p:nvCxnSpPr>
                        <p:spPr bwMode="auto">
                          <a:xfrm rot="5400000" flipH="1">
                            <a:off x="8302043" y="3141183"/>
                            <a:ext cx="85688" cy="52389"/>
                          </a:xfrm>
                          <a:prstGeom prst="line">
                            <a:avLst/>
                          </a:prstGeom>
                          <a:ln>
                            <a:solidFill>
                              <a:srgbClr val="9900CC"/>
                            </a:solidFill>
                            <a:headEnd type="none" w="med" len="med"/>
                            <a:tailEnd type="none" w="med" len="med"/>
                          </a:ln>
                        </p:spPr>
                        <p:style>
                          <a:lnRef idx="2">
                            <a:schemeClr val="accent2"/>
                          </a:lnRef>
                          <a:fillRef idx="0">
                            <a:schemeClr val="accent2"/>
                          </a:fillRef>
                          <a:effectRef idx="1">
                            <a:schemeClr val="accent2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43" name="Straight Connector 142"/>
                          <p:cNvCxnSpPr/>
                          <p:nvPr/>
                        </p:nvCxnSpPr>
                        <p:spPr bwMode="auto">
                          <a:xfrm rot="16200000" flipH="1" flipV="1">
                            <a:off x="8247272" y="3145150"/>
                            <a:ext cx="88862" cy="47626"/>
                          </a:xfrm>
                          <a:prstGeom prst="line">
                            <a:avLst/>
                          </a:prstGeom>
                          <a:ln>
                            <a:solidFill>
                              <a:srgbClr val="9900CC"/>
                            </a:solidFill>
                            <a:headEnd type="none" w="med" len="med"/>
                            <a:tailEnd type="none" w="med" len="med"/>
                          </a:ln>
                        </p:spPr>
                        <p:style>
                          <a:lnRef idx="2">
                            <a:schemeClr val="accent2"/>
                          </a:lnRef>
                          <a:fillRef idx="0">
                            <a:schemeClr val="accent2"/>
                          </a:fillRef>
                          <a:effectRef idx="1">
                            <a:schemeClr val="accent2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44" name="Straight Arrow Connector 143"/>
                          <p:cNvCxnSpPr/>
                          <p:nvPr/>
                        </p:nvCxnSpPr>
                        <p:spPr bwMode="auto">
                          <a:xfrm>
                            <a:off x="8356792" y="3207047"/>
                            <a:ext cx="508008" cy="417332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rgbClr val="9900CC"/>
                            </a:solidFill>
                            <a:headEnd type="none" w="med" len="med"/>
                            <a:tailEnd type="stealth"/>
                          </a:ln>
                        </p:spPr>
                        <p:style>
                          <a:lnRef idx="2">
                            <a:schemeClr val="accent5"/>
                          </a:lnRef>
                          <a:fillRef idx="0">
                            <a:schemeClr val="accent5"/>
                          </a:fillRef>
                          <a:effectRef idx="1">
                            <a:schemeClr val="accent5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45" name="Straight Arrow Connector 144"/>
                          <p:cNvCxnSpPr/>
                          <p:nvPr/>
                        </p:nvCxnSpPr>
                        <p:spPr bwMode="auto">
                          <a:xfrm>
                            <a:off x="4676908" y="3638660"/>
                            <a:ext cx="563572" cy="430027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rgbClr val="9900CC"/>
                            </a:solidFill>
                            <a:headEnd type="none" w="med" len="med"/>
                            <a:tailEnd type="stealth"/>
                          </a:ln>
                        </p:spPr>
                        <p:style>
                          <a:lnRef idx="2">
                            <a:schemeClr val="accent5"/>
                          </a:lnRef>
                          <a:fillRef idx="0">
                            <a:schemeClr val="accent5"/>
                          </a:fillRef>
                          <a:effectRef idx="1">
                            <a:schemeClr val="accent5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46" name="Straight Connector 145"/>
                          <p:cNvCxnSpPr/>
                          <p:nvPr/>
                        </p:nvCxnSpPr>
                        <p:spPr bwMode="auto">
                          <a:xfrm rot="5400000" flipH="1" flipV="1">
                            <a:off x="5275425" y="4076610"/>
                            <a:ext cx="88862" cy="47626"/>
                          </a:xfrm>
                          <a:prstGeom prst="line">
                            <a:avLst/>
                          </a:prstGeom>
                          <a:ln>
                            <a:solidFill>
                              <a:srgbClr val="9900CC"/>
                            </a:solidFill>
                            <a:headEnd type="none" w="med" len="med"/>
                            <a:tailEnd type="none" w="med" len="med"/>
                          </a:ln>
                        </p:spPr>
                        <p:style>
                          <a:lnRef idx="2">
                            <a:schemeClr val="accent2"/>
                          </a:lnRef>
                          <a:fillRef idx="0">
                            <a:schemeClr val="accent2"/>
                          </a:fillRef>
                          <a:effectRef idx="1">
                            <a:schemeClr val="accent2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47" name="Straight Arrow Connector 146"/>
                          <p:cNvCxnSpPr/>
                          <p:nvPr/>
                        </p:nvCxnSpPr>
                        <p:spPr bwMode="auto">
                          <a:xfrm rot="5400000" flipH="1" flipV="1">
                            <a:off x="5322428" y="3229873"/>
                            <a:ext cx="850532" cy="814401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rgbClr val="9900CC"/>
                            </a:solidFill>
                            <a:headEnd type="none" w="med" len="med"/>
                            <a:tailEnd type="stealth"/>
                          </a:ln>
                        </p:spPr>
                        <p:style>
                          <a:lnRef idx="2">
                            <a:schemeClr val="accent5"/>
                          </a:lnRef>
                          <a:fillRef idx="0">
                            <a:schemeClr val="accent5"/>
                          </a:fillRef>
                          <a:effectRef idx="1">
                            <a:schemeClr val="accent5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48" name="Straight Arrow Connector 147"/>
                          <p:cNvCxnSpPr/>
                          <p:nvPr/>
                        </p:nvCxnSpPr>
                        <p:spPr bwMode="auto">
                          <a:xfrm>
                            <a:off x="6250146" y="3203874"/>
                            <a:ext cx="1119205" cy="867987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rgbClr val="9900CC"/>
                            </a:solidFill>
                            <a:headEnd type="none" w="med" len="med"/>
                            <a:tailEnd type="stealth"/>
                          </a:ln>
                        </p:spPr>
                        <p:style>
                          <a:lnRef idx="2">
                            <a:schemeClr val="accent5"/>
                          </a:lnRef>
                          <a:fillRef idx="0">
                            <a:schemeClr val="accent5"/>
                          </a:fillRef>
                          <a:effectRef idx="1">
                            <a:schemeClr val="accent5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grpSp>
                        <p:nvGrpSpPr>
                          <p:cNvPr id="149" name="Group 111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4672146" y="3130121"/>
                            <a:ext cx="4297431" cy="1024254"/>
                            <a:chOff x="4672146" y="3130121"/>
                            <a:chExt cx="4297431" cy="1024254"/>
                          </a:xfrm>
                        </p:grpSpPr>
                        <p:cxnSp>
                          <p:nvCxnSpPr>
                            <p:cNvPr id="150" name="Straight Connector 149"/>
                            <p:cNvCxnSpPr/>
                            <p:nvPr/>
                          </p:nvCxnSpPr>
                          <p:spPr bwMode="auto">
                            <a:xfrm rot="5400000" flipH="1" flipV="1">
                              <a:off x="7339208" y="3148325"/>
                              <a:ext cx="85688" cy="50801"/>
                            </a:xfrm>
                            <a:prstGeom prst="line">
                              <a:avLst/>
                            </a:prstGeom>
                            <a:ln>
                              <a:solidFill>
                                <a:srgbClr val="9900CC"/>
                              </a:solidFill>
                              <a:headEnd type="none" w="med" len="med"/>
                              <a:tailEnd type="none" w="med" len="med"/>
                            </a:ln>
                          </p:spPr>
                          <p:style>
                            <a:lnRef idx="2">
                              <a:schemeClr val="accent2"/>
                            </a:lnRef>
                            <a:fillRef idx="0">
                              <a:schemeClr val="accent2"/>
                            </a:fillRef>
                            <a:effectRef idx="1">
                              <a:schemeClr val="accent2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151" name="Straight Connector 29"/>
                            <p:cNvCxnSpPr/>
                            <p:nvPr/>
                          </p:nvCxnSpPr>
                          <p:spPr bwMode="auto">
                            <a:xfrm rot="16200000" flipH="1">
                              <a:off x="7390009" y="3151498"/>
                              <a:ext cx="88861" cy="47626"/>
                            </a:xfrm>
                            <a:prstGeom prst="line">
                              <a:avLst/>
                            </a:prstGeom>
                            <a:ln>
                              <a:solidFill>
                                <a:srgbClr val="9900CC"/>
                              </a:solidFill>
                              <a:headEnd type="none" w="med" len="med"/>
                              <a:tailEnd type="none" w="med" len="med"/>
                            </a:ln>
                          </p:spPr>
                          <p:style>
                            <a:lnRef idx="2">
                              <a:schemeClr val="accent2"/>
                            </a:lnRef>
                            <a:fillRef idx="0">
                              <a:schemeClr val="accent2"/>
                            </a:fillRef>
                            <a:effectRef idx="1">
                              <a:schemeClr val="accent2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152" name="Straight Arrow Connector 151"/>
                            <p:cNvCxnSpPr/>
                            <p:nvPr/>
                          </p:nvCxnSpPr>
                          <p:spPr bwMode="auto">
                            <a:xfrm rot="16200000" flipH="1">
                              <a:off x="7417175" y="3225901"/>
                              <a:ext cx="880681" cy="836626"/>
                            </a:xfrm>
                            <a:prstGeom prst="straightConnector1">
                              <a:avLst/>
                            </a:prstGeom>
                            <a:ln>
                              <a:solidFill>
                                <a:srgbClr val="9900CC"/>
                              </a:solidFill>
                              <a:headEnd type="none" w="med" len="med"/>
                              <a:tailEnd type="stealth"/>
                            </a:ln>
                          </p:spPr>
                          <p:style>
                            <a:lnRef idx="2">
                              <a:schemeClr val="accent5"/>
                            </a:lnRef>
                            <a:fillRef idx="0">
                              <a:schemeClr val="accent5"/>
                            </a:fillRef>
                            <a:effectRef idx="1">
                              <a:schemeClr val="accent5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153" name="Straight Connector 152"/>
                            <p:cNvCxnSpPr/>
                            <p:nvPr/>
                          </p:nvCxnSpPr>
                          <p:spPr bwMode="auto">
                            <a:xfrm rot="5400000" flipH="1">
                              <a:off x="8240922" y="4086131"/>
                              <a:ext cx="88861" cy="47626"/>
                            </a:xfrm>
                            <a:prstGeom prst="line">
                              <a:avLst/>
                            </a:prstGeom>
                            <a:ln>
                              <a:solidFill>
                                <a:srgbClr val="9900CC"/>
                              </a:solidFill>
                              <a:headEnd type="none" w="med" len="med"/>
                              <a:tailEnd type="none" w="med" len="med"/>
                            </a:ln>
                          </p:spPr>
                          <p:style>
                            <a:lnRef idx="2">
                              <a:schemeClr val="accent2"/>
                            </a:lnRef>
                            <a:fillRef idx="0">
                              <a:schemeClr val="accent2"/>
                            </a:fillRef>
                            <a:effectRef idx="1">
                              <a:schemeClr val="accent2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154" name="Straight Arrow Connector 153"/>
                            <p:cNvCxnSpPr/>
                            <p:nvPr/>
                          </p:nvCxnSpPr>
                          <p:spPr bwMode="auto">
                            <a:xfrm flipV="1">
                              <a:off x="8348855" y="3656116"/>
                              <a:ext cx="509595" cy="415745"/>
                            </a:xfrm>
                            <a:prstGeom prst="straightConnector1">
                              <a:avLst/>
                            </a:prstGeom>
                            <a:ln>
                              <a:solidFill>
                                <a:srgbClr val="9900CC"/>
                              </a:solidFill>
                              <a:headEnd type="none" w="med" len="med"/>
                              <a:tailEnd type="stealth"/>
                            </a:ln>
                          </p:spPr>
                          <p:style>
                            <a:lnRef idx="2">
                              <a:schemeClr val="accent5"/>
                            </a:lnRef>
                            <a:fillRef idx="0">
                              <a:schemeClr val="accent5"/>
                            </a:fillRef>
                            <a:effectRef idx="1">
                              <a:schemeClr val="accent5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grpSp>
                          <p:nvGrpSpPr>
                            <p:cNvPr id="155" name="Group 110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4672146" y="3133960"/>
                              <a:ext cx="4297431" cy="1017871"/>
                              <a:chOff x="4672146" y="3133960"/>
                              <a:chExt cx="4297431" cy="1017871"/>
                            </a:xfrm>
                          </p:grpSpPr>
                          <p:cxnSp>
                            <p:nvCxnSpPr>
                              <p:cNvPr id="156" name="Straight Connector 155"/>
                              <p:cNvCxnSpPr/>
                              <p:nvPr/>
                            </p:nvCxnSpPr>
                            <p:spPr bwMode="auto">
                              <a:xfrm rot="16200000" flipH="1" flipV="1">
                                <a:off x="6178727" y="4082957"/>
                                <a:ext cx="85688" cy="50801"/>
                              </a:xfrm>
                              <a:prstGeom prst="line">
                                <a:avLst/>
                              </a:prstGeom>
                              <a:ln>
                                <a:solidFill>
                                  <a:srgbClr val="9900CC"/>
                                </a:solidFill>
                                <a:headEnd type="none" w="med" len="med"/>
                                <a:tailEnd type="none" w="med" len="med"/>
                              </a:ln>
                            </p:spPr>
                            <p:style>
                              <a:lnRef idx="2">
                                <a:schemeClr val="accent2"/>
                              </a:lnRef>
                              <a:fillRef idx="0">
                                <a:schemeClr val="accent2"/>
                              </a:fillRef>
                              <a:effectRef idx="1">
                                <a:schemeClr val="accent2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157" name="Straight Connector 156"/>
                              <p:cNvCxnSpPr/>
                              <p:nvPr/>
                            </p:nvCxnSpPr>
                            <p:spPr bwMode="auto">
                              <a:xfrm rot="5400000" flipH="1">
                                <a:off x="6124751" y="4082957"/>
                                <a:ext cx="88862" cy="47626"/>
                              </a:xfrm>
                              <a:prstGeom prst="line">
                                <a:avLst/>
                              </a:prstGeom>
                              <a:ln>
                                <a:solidFill>
                                  <a:srgbClr val="9900CC"/>
                                </a:solidFill>
                                <a:headEnd type="none" w="med" len="med"/>
                                <a:tailEnd type="none" w="med" len="med"/>
                              </a:ln>
                            </p:spPr>
                            <p:style>
                              <a:lnRef idx="2">
                                <a:schemeClr val="accent2"/>
                              </a:lnRef>
                              <a:fillRef idx="0">
                                <a:schemeClr val="accent2"/>
                              </a:fillRef>
                              <a:effectRef idx="1">
                                <a:schemeClr val="accent2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158" name="Straight Connector 157"/>
                              <p:cNvCxnSpPr/>
                              <p:nvPr/>
                            </p:nvCxnSpPr>
                            <p:spPr bwMode="auto">
                              <a:xfrm rot="16200000" flipH="1">
                                <a:off x="5269075" y="3154671"/>
                                <a:ext cx="88862" cy="47626"/>
                              </a:xfrm>
                              <a:prstGeom prst="line">
                                <a:avLst/>
                              </a:prstGeom>
                              <a:ln>
                                <a:solidFill>
                                  <a:srgbClr val="9900CC"/>
                                </a:solidFill>
                                <a:headEnd type="none" w="med" len="med"/>
                                <a:tailEnd type="none" w="med" len="med"/>
                              </a:ln>
                            </p:spPr>
                            <p:style>
                              <a:lnRef idx="2">
                                <a:schemeClr val="accent2"/>
                              </a:lnRef>
                              <a:fillRef idx="0">
                                <a:schemeClr val="accent2"/>
                              </a:fillRef>
                              <a:effectRef idx="1">
                                <a:schemeClr val="accent2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159" name="Straight Arrow Connector 158"/>
                              <p:cNvCxnSpPr/>
                              <p:nvPr/>
                            </p:nvCxnSpPr>
                            <p:spPr bwMode="auto">
                              <a:xfrm flipV="1">
                                <a:off x="6243796" y="3207047"/>
                                <a:ext cx="1119205" cy="867987"/>
                              </a:xfrm>
                              <a:prstGeom prst="straightConnector1">
                                <a:avLst/>
                              </a:prstGeom>
                              <a:ln>
                                <a:solidFill>
                                  <a:srgbClr val="9900CC"/>
                                </a:solidFill>
                                <a:headEnd type="none" w="med" len="med"/>
                                <a:tailEnd type="stealth"/>
                              </a:ln>
                            </p:spPr>
                            <p:style>
                              <a:lnRef idx="2">
                                <a:schemeClr val="accent5"/>
                              </a:lnRef>
                              <a:fillRef idx="0">
                                <a:schemeClr val="accent5"/>
                              </a:fillRef>
                              <a:effectRef idx="1">
                                <a:schemeClr val="accent5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grpSp>
                            <p:nvGrpSpPr>
                              <p:cNvPr id="160" name="Group 109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4672146" y="3133961"/>
                                <a:ext cx="4297431" cy="1017870"/>
                                <a:chOff x="4672146" y="3133961"/>
                                <a:chExt cx="4297431" cy="1017870"/>
                              </a:xfrm>
                            </p:grpSpPr>
                            <p:cxnSp>
                              <p:nvCxnSpPr>
                                <p:cNvPr id="161" name="Straight Connector 160"/>
                                <p:cNvCxnSpPr/>
                                <p:nvPr/>
                              </p:nvCxnSpPr>
                              <p:spPr bwMode="auto">
                                <a:xfrm rot="5400000" flipH="1" flipV="1">
                                  <a:off x="5217480" y="3150704"/>
                                  <a:ext cx="85688" cy="52388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rgbClr val="9900CC"/>
                                  </a:solidFill>
                                  <a:headEnd type="none" w="med" len="med"/>
                                  <a:tailEnd type="none" w="med" len="med"/>
                                </a:ln>
                              </p:spPr>
                              <p:style>
                                <a:lnRef idx="2">
                                  <a:schemeClr val="accent2"/>
                                </a:lnRef>
                                <a:fillRef idx="0">
                                  <a:schemeClr val="accent2"/>
                                </a:fillRef>
                                <a:effectRef idx="1">
                                  <a:schemeClr val="accent2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162" name="Straight Arrow Connector 161"/>
                                <p:cNvCxnSpPr/>
                                <p:nvPr/>
                              </p:nvCxnSpPr>
                              <p:spPr bwMode="auto">
                                <a:xfrm rot="16200000" flipH="1">
                                  <a:off x="5316078" y="3234633"/>
                                  <a:ext cx="850532" cy="814401"/>
                                </a:xfrm>
                                <a:prstGeom prst="straightConnector1">
                                  <a:avLst/>
                                </a:prstGeom>
                                <a:ln>
                                  <a:solidFill>
                                    <a:srgbClr val="9900CC"/>
                                  </a:solidFill>
                                  <a:headEnd type="none" w="med" len="med"/>
                                  <a:tailEnd type="stealth"/>
                                </a:ln>
                              </p:spPr>
                              <p:style>
                                <a:lnRef idx="2">
                                  <a:schemeClr val="accent5"/>
                                </a:lnRef>
                                <a:fillRef idx="0">
                                  <a:schemeClr val="accent5"/>
                                </a:fillRef>
                                <a:effectRef idx="1">
                                  <a:schemeClr val="accent5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grpSp>
                              <p:nvGrpSpPr>
                                <p:cNvPr id="163" name="Group 108"/>
                                <p:cNvGrpSpPr>
                                  <a:grpSpLocks/>
                                </p:cNvGrpSpPr>
                                <p:nvPr/>
                              </p:nvGrpSpPr>
                              <p:grpSpPr bwMode="auto">
                                <a:xfrm>
                                  <a:off x="4672146" y="3209664"/>
                                  <a:ext cx="4297431" cy="942167"/>
                                  <a:chOff x="4672146" y="3209664"/>
                                  <a:chExt cx="4297431" cy="942167"/>
                                </a:xfrm>
                              </p:grpSpPr>
                              <p:cxnSp>
                                <p:nvCxnSpPr>
                                  <p:cNvPr id="164" name="Straight Arrow Connector 163"/>
                                  <p:cNvCxnSpPr/>
                                  <p:nvPr/>
                                </p:nvCxnSpPr>
                                <p:spPr bwMode="auto">
                                  <a:xfrm flipV="1">
                                    <a:off x="4678496" y="3276867"/>
                                    <a:ext cx="4291081" cy="376075"/>
                                  </a:xfrm>
                                  <a:prstGeom prst="straightConnector1">
                                    <a:avLst/>
                                  </a:prstGeom>
                                  <a:ln>
                                    <a:solidFill>
                                      <a:srgbClr val="9900CC"/>
                                    </a:solidFill>
                                    <a:headEnd type="none" w="med" len="med"/>
                                    <a:tailEnd type="stealth"/>
                                  </a:ln>
                                </p:spPr>
                                <p:style>
                                  <a:lnRef idx="2">
                                    <a:schemeClr val="accent5"/>
                                  </a:lnRef>
                                  <a:fillRef idx="0">
                                    <a:schemeClr val="accent5"/>
                                  </a:fillRef>
                                  <a:effectRef idx="1">
                                    <a:schemeClr val="accent5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grpSp>
                                <p:nvGrpSpPr>
                                  <p:cNvPr id="165" name="Group 107"/>
                                  <p:cNvGrpSpPr>
                                    <a:grpSpLocks/>
                                  </p:cNvGrpSpPr>
                                  <p:nvPr/>
                                </p:nvGrpSpPr>
                                <p:grpSpPr bwMode="auto">
                                  <a:xfrm>
                                    <a:off x="4672146" y="3209664"/>
                                    <a:ext cx="4291251" cy="942167"/>
                                    <a:chOff x="4672146" y="3209664"/>
                                    <a:chExt cx="4291251" cy="942167"/>
                                  </a:xfrm>
                                </p:grpSpPr>
                                <p:cxnSp>
                                  <p:nvCxnSpPr>
                                    <p:cNvPr id="166" name="Straight Arrow Connector 165"/>
                                    <p:cNvCxnSpPr/>
                                    <p:nvPr/>
                                  </p:nvCxnSpPr>
                                  <p:spPr bwMode="auto">
                                    <a:xfrm>
                                      <a:off x="4692783" y="3633900"/>
                                      <a:ext cx="2111409" cy="445894"/>
                                    </a:xfrm>
                                    <a:prstGeom prst="straightConnector1">
                                      <a:avLst/>
                                    </a:prstGeom>
                                    <a:ln>
                                      <a:solidFill>
                                        <a:srgbClr val="9900CC"/>
                                      </a:solidFill>
                                      <a:headEnd type="none" w="med" len="med"/>
                                      <a:tailEnd type="stealth"/>
                                    </a:ln>
                                  </p:spPr>
                                  <p:style>
                                    <a:lnRef idx="2">
                                      <a:schemeClr val="accent5"/>
                                    </a:lnRef>
                                    <a:fillRef idx="0">
                                      <a:schemeClr val="accent5"/>
                                    </a:fillRef>
                                    <a:effectRef idx="1">
                                      <a:schemeClr val="accent5"/>
                                    </a:effectRef>
                                    <a:fontRef idx="minor">
                                      <a:schemeClr val="tx1"/>
                                    </a:fontRef>
                                  </p:style>
                                </p:cxnSp>
                                <p:cxnSp>
                                  <p:nvCxnSpPr>
                                    <p:cNvPr id="167" name="Straight Connector 166"/>
                                    <p:cNvCxnSpPr/>
                                    <p:nvPr/>
                                  </p:nvCxnSpPr>
                                  <p:spPr bwMode="auto">
                                    <a:xfrm rot="16200000" flipH="1" flipV="1">
                                      <a:off x="6823263" y="4079784"/>
                                      <a:ext cx="85688" cy="50801"/>
                                    </a:xfrm>
                                    <a:prstGeom prst="line">
                                      <a:avLst/>
                                    </a:prstGeom>
                                    <a:ln>
                                      <a:solidFill>
                                        <a:srgbClr val="9900CC"/>
                                      </a:solidFill>
                                      <a:headEnd type="none" w="med" len="med"/>
                                      <a:tailEnd type="none" w="med" len="med"/>
                                    </a:ln>
                                  </p:spPr>
                                  <p:style>
                                    <a:lnRef idx="2">
                                      <a:schemeClr val="accent2"/>
                                    </a:lnRef>
                                    <a:fillRef idx="0">
                                      <a:schemeClr val="accent2"/>
                                    </a:fillRef>
                                    <a:effectRef idx="1">
                                      <a:schemeClr val="accent2"/>
                                    </a:effectRef>
                                    <a:fontRef idx="minor">
                                      <a:schemeClr val="tx1"/>
                                    </a:fontRef>
                                  </p:style>
                                </p:cxnSp>
                                <p:cxnSp>
                                  <p:nvCxnSpPr>
                                    <p:cNvPr id="168" name="Straight Connector 167"/>
                                    <p:cNvCxnSpPr/>
                                    <p:nvPr/>
                                  </p:nvCxnSpPr>
                                  <p:spPr bwMode="auto">
                                    <a:xfrm rot="5400000" flipH="1">
                                      <a:off x="6769287" y="4082957"/>
                                      <a:ext cx="88862" cy="47626"/>
                                    </a:xfrm>
                                    <a:prstGeom prst="line">
                                      <a:avLst/>
                                    </a:prstGeom>
                                    <a:ln>
                                      <a:solidFill>
                                        <a:srgbClr val="9900CC"/>
                                      </a:solidFill>
                                      <a:headEnd type="none" w="med" len="med"/>
                                      <a:tailEnd type="none" w="med" len="med"/>
                                    </a:ln>
                                  </p:spPr>
                                  <p:style>
                                    <a:lnRef idx="2">
                                      <a:schemeClr val="accent2"/>
                                    </a:lnRef>
                                    <a:fillRef idx="0">
                                      <a:schemeClr val="accent2"/>
                                    </a:fillRef>
                                    <a:effectRef idx="1">
                                      <a:schemeClr val="accent2"/>
                                    </a:effectRef>
                                    <a:fontRef idx="minor">
                                      <a:schemeClr val="tx1"/>
                                    </a:fontRef>
                                  </p:style>
                                </p:cxnSp>
                                <p:grpSp>
                                  <p:nvGrpSpPr>
                                    <p:cNvPr id="169" name="Group 106"/>
                                    <p:cNvGrpSpPr>
                                      <a:grpSpLocks/>
                                    </p:cNvGrpSpPr>
                                    <p:nvPr/>
                                  </p:nvGrpSpPr>
                                  <p:grpSpPr bwMode="auto">
                                    <a:xfrm>
                                      <a:off x="4672146" y="3209664"/>
                                      <a:ext cx="4291251" cy="811746"/>
                                      <a:chOff x="4672146" y="3209664"/>
                                      <a:chExt cx="4291251" cy="811746"/>
                                    </a:xfrm>
                                  </p:grpSpPr>
                                  <p:grpSp>
                                    <p:nvGrpSpPr>
                                      <p:cNvPr id="170" name="Group 105"/>
                                      <p:cNvGrpSpPr>
                                        <a:grpSpLocks/>
                                      </p:cNvGrpSpPr>
                                      <p:nvPr/>
                                    </p:nvGrpSpPr>
                                    <p:grpSpPr bwMode="auto">
                                      <a:xfrm>
                                        <a:off x="4678587" y="3209664"/>
                                        <a:ext cx="4280579" cy="436619"/>
                                        <a:chOff x="4678587" y="3209664"/>
                                        <a:chExt cx="4280579" cy="436619"/>
                                      </a:xfrm>
                                    </p:grpSpPr>
                                    <p:cxnSp>
                                      <p:nvCxnSpPr>
                                        <p:cNvPr id="172" name="Straight Arrow Connector 14"/>
                                        <p:cNvCxnSpPr/>
                                        <p:nvPr/>
                                      </p:nvCxnSpPr>
                                      <p:spPr bwMode="auto">
                                        <a:xfrm flipV="1">
                                          <a:off x="4678496" y="3211808"/>
                                          <a:ext cx="973153" cy="434787"/>
                                        </a:xfrm>
                                        <a:prstGeom prst="straightConnector1">
                                          <a:avLst/>
                                        </a:prstGeom>
                                        <a:ln>
                                          <a:solidFill>
                                            <a:srgbClr val="9900CC"/>
                                          </a:solidFill>
                                          <a:headEnd type="none" w="med" len="med"/>
                                          <a:tailEnd type="stealth"/>
                                        </a:ln>
                                      </p:spPr>
                                      <p:style>
                                        <a:lnRef idx="2">
                                          <a:schemeClr val="accent5"/>
                                        </a:lnRef>
                                        <a:fillRef idx="0">
                                          <a:schemeClr val="accent5"/>
                                        </a:fillRef>
                                        <a:effectRef idx="1">
                                          <a:schemeClr val="accent5"/>
                                        </a:effectRef>
                                        <a:fontRef idx="minor">
                                          <a:schemeClr val="tx1"/>
                                        </a:fontRef>
                                      </p:style>
                                    </p:cxnSp>
                                    <p:cxnSp>
                                      <p:nvCxnSpPr>
                                        <p:cNvPr id="173" name="Straight Arrow Connector 172"/>
                                        <p:cNvCxnSpPr/>
                                        <p:nvPr/>
                                      </p:nvCxnSpPr>
                                      <p:spPr bwMode="auto">
                                        <a:xfrm flipV="1">
                                          <a:off x="4678496" y="3210221"/>
                                          <a:ext cx="563571" cy="431613"/>
                                        </a:xfrm>
                                        <a:prstGeom prst="straightConnector1">
                                          <a:avLst/>
                                        </a:prstGeom>
                                        <a:ln>
                                          <a:solidFill>
                                            <a:srgbClr val="9900CC"/>
                                          </a:solidFill>
                                          <a:headEnd type="none" w="med" len="med"/>
                                          <a:tailEnd type="stealth"/>
                                        </a:ln>
                                      </p:spPr>
                                      <p:style>
                                        <a:lnRef idx="2">
                                          <a:schemeClr val="accent5"/>
                                        </a:lnRef>
                                        <a:fillRef idx="0">
                                          <a:schemeClr val="accent5"/>
                                        </a:fillRef>
                                        <a:effectRef idx="1">
                                          <a:schemeClr val="accent5"/>
                                        </a:effectRef>
                                        <a:fontRef idx="minor">
                                          <a:schemeClr val="tx1"/>
                                        </a:fontRef>
                                      </p:style>
                                    </p:cxnSp>
                                    <p:cxnSp>
                                      <p:nvCxnSpPr>
                                        <p:cNvPr id="174" name="Straight Arrow Connector 173"/>
                                        <p:cNvCxnSpPr/>
                                        <p:nvPr/>
                                      </p:nvCxnSpPr>
                                      <p:spPr bwMode="auto">
                                        <a:xfrm>
                                          <a:off x="4683258" y="3635487"/>
                                          <a:ext cx="4275207" cy="7935"/>
                                        </a:xfrm>
                                        <a:prstGeom prst="straightConnector1">
                                          <a:avLst/>
                                        </a:prstGeom>
                                        <a:ln>
                                          <a:solidFill>
                                            <a:srgbClr val="9900CC"/>
                                          </a:solidFill>
                                          <a:headEnd type="none" w="med" len="med"/>
                                          <a:tailEnd type="stealth"/>
                                        </a:ln>
                                      </p:spPr>
                                      <p:style>
                                        <a:lnRef idx="2">
                                          <a:schemeClr val="accent5"/>
                                        </a:lnRef>
                                        <a:fillRef idx="0">
                                          <a:schemeClr val="accent5"/>
                                        </a:fillRef>
                                        <a:effectRef idx="1">
                                          <a:schemeClr val="accent5"/>
                                        </a:effectRef>
                                        <a:fontRef idx="minor">
                                          <a:schemeClr val="tx1"/>
                                        </a:fontRef>
                                      </p:style>
                                    </p:cxnSp>
                                  </p:grpSp>
                                  <p:cxnSp>
                                    <p:nvCxnSpPr>
                                      <p:cNvPr id="171" name="Straight Arrow Connector 170"/>
                                      <p:cNvCxnSpPr/>
                                      <p:nvPr/>
                                    </p:nvCxnSpPr>
                                    <p:spPr bwMode="auto">
                                      <a:xfrm>
                                        <a:off x="4672146" y="3646595"/>
                                        <a:ext cx="4291081" cy="374488"/>
                                      </a:xfrm>
                                      <a:prstGeom prst="straightConnector1">
                                        <a:avLst/>
                                      </a:prstGeom>
                                      <a:ln>
                                        <a:solidFill>
                                          <a:srgbClr val="9900CC"/>
                                        </a:solidFill>
                                        <a:headEnd type="none" w="med" len="med"/>
                                        <a:tailEnd type="stealth"/>
                                      </a:ln>
                                    </p:spPr>
                                    <p:style>
                                      <a:lnRef idx="2">
                                        <a:schemeClr val="accent5"/>
                                      </a:lnRef>
                                      <a:fillRef idx="0">
                                        <a:schemeClr val="accent5"/>
                                      </a:fillRef>
                                      <a:effectRef idx="1">
                                        <a:schemeClr val="accent5"/>
                                      </a:effectRef>
                                      <a:fontRef idx="minor">
                                        <a:schemeClr val="tx1"/>
                                      </a:fontRef>
                                    </p:style>
                                  </p:cxnSp>
                                </p:grpSp>
                              </p:grpSp>
                            </p:grpSp>
                          </p:grpSp>
                        </p:grpSp>
                      </p:grpSp>
                    </p:grpSp>
                  </p:grpSp>
                </p:grpSp>
              </p:grpSp>
            </p:grpSp>
          </p:grpSp>
        </p:grpSp>
      </p:grpSp>
      <p:pic>
        <p:nvPicPr>
          <p:cNvPr id="17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82" y="1747842"/>
            <a:ext cx="8670925" cy="3452812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B514A6">
                  <a:alpha val="79999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426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6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3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9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3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2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3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5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3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800"/>
                            </p:stCondLst>
                            <p:childTnLst>
                              <p:par>
                                <p:cTn id="8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3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10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3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400"/>
                            </p:stCondLst>
                            <p:childTnLst>
                              <p:par>
                                <p:cTn id="9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3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700"/>
                            </p:stCondLst>
                            <p:childTnLst>
                              <p:par>
                                <p:cTn id="9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3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0"/>
                            </p:stCondLst>
                            <p:childTnLst>
                              <p:par>
                                <p:cTn id="10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3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300"/>
                            </p:stCondLst>
                            <p:childTnLst>
                              <p:par>
                                <p:cTn id="10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3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600"/>
                            </p:stCondLst>
                            <p:childTnLst>
                              <p:par>
                                <p:cTn id="10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900"/>
                            </p:stCondLst>
                            <p:childTnLst>
                              <p:par>
                                <p:cTn id="1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3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6200"/>
                            </p:stCondLst>
                            <p:childTnLst>
                              <p:par>
                                <p:cTn id="1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3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500"/>
                            </p:stCondLst>
                            <p:childTnLst>
                              <p:par>
                                <p:cTn id="1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800"/>
                            </p:stCondLst>
                            <p:childTnLst>
                              <p:par>
                                <p:cTn id="1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3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7100"/>
                            </p:stCondLst>
                            <p:childTnLst>
                              <p:par>
                                <p:cTn id="1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3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7400"/>
                            </p:stCondLst>
                            <p:childTnLst>
                              <p:par>
                                <p:cTn id="1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7700"/>
                            </p:stCondLst>
                            <p:childTnLst>
                              <p:par>
                                <p:cTn id="1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8000"/>
                            </p:stCondLst>
                            <p:childTnLst>
                              <p:par>
                                <p:cTn id="1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3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8300"/>
                            </p:stCondLst>
                            <p:childTnLst>
                              <p:par>
                                <p:cTn id="1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8600"/>
                            </p:stCondLst>
                            <p:childTnLst>
                              <p:par>
                                <p:cTn id="1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3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8900"/>
                            </p:stCondLst>
                            <p:childTnLst>
                              <p:par>
                                <p:cTn id="1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3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9200"/>
                            </p:stCondLst>
                            <p:childTnLst>
                              <p:par>
                                <p:cTn id="1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3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9500"/>
                            </p:stCondLst>
                            <p:childTnLst>
                              <p:par>
                                <p:cTn id="1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3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9800"/>
                            </p:stCondLst>
                            <p:childTnLst>
                              <p:par>
                                <p:cTn id="1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3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0100"/>
                            </p:stCondLst>
                            <p:childTnLst>
                              <p:par>
                                <p:cTn id="1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3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400"/>
                            </p:stCondLst>
                            <p:childTnLst>
                              <p:par>
                                <p:cTn id="1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3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0700"/>
                            </p:stCondLst>
                            <p:childTnLst>
                              <p:par>
                                <p:cTn id="1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9" dur="3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3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1300"/>
                            </p:stCondLst>
                            <p:childTnLst>
                              <p:par>
                                <p:cTn id="18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7" dur="3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1600"/>
                            </p:stCondLst>
                            <p:childTnLst>
                              <p:par>
                                <p:cTn id="1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1" dur="3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1900"/>
                            </p:stCondLst>
                            <p:childTnLst>
                              <p:par>
                                <p:cTn id="19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3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2200"/>
                            </p:stCondLst>
                            <p:childTnLst>
                              <p:par>
                                <p:cTn id="19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9" dur="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2500"/>
                            </p:stCondLst>
                            <p:childTnLst>
                              <p:par>
                                <p:cTn id="20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3" dur="3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2800"/>
                            </p:stCondLst>
                            <p:childTnLst>
                              <p:par>
                                <p:cTn id="20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7" dur="3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3100"/>
                            </p:stCondLst>
                            <p:childTnLst>
                              <p:par>
                                <p:cTn id="20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1" dur="3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3400"/>
                            </p:stCondLst>
                            <p:childTnLst>
                              <p:par>
                                <p:cTn id="2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5" dur="3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13700"/>
                            </p:stCondLst>
                            <p:childTnLst>
                              <p:par>
                                <p:cTn id="2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9" dur="3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2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3" dur="3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4300"/>
                            </p:stCondLst>
                            <p:childTnLst>
                              <p:par>
                                <p:cTn id="2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7" dur="3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14600"/>
                            </p:stCondLst>
                            <p:childTnLst>
                              <p:par>
                                <p:cTn id="2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1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4900"/>
                            </p:stCondLst>
                            <p:childTnLst>
                              <p:par>
                                <p:cTn id="2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5" dur="3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15200"/>
                            </p:stCondLst>
                            <p:childTnLst>
                              <p:par>
                                <p:cTn id="2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9" dur="3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15500"/>
                            </p:stCondLst>
                            <p:childTnLst>
                              <p:par>
                                <p:cTn id="2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3" dur="3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15800"/>
                            </p:stCondLst>
                            <p:childTnLst>
                              <p:par>
                                <p:cTn id="2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7" dur="3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16100"/>
                            </p:stCondLst>
                            <p:childTnLst>
                              <p:par>
                                <p:cTn id="2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1" dur="3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16400"/>
                            </p:stCondLst>
                            <p:childTnLst>
                              <p:par>
                                <p:cTn id="2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5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16700"/>
                            </p:stCondLst>
                            <p:childTnLst>
                              <p:par>
                                <p:cTn id="2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9" dur="3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7000"/>
                            </p:stCondLst>
                            <p:childTnLst>
                              <p:par>
                                <p:cTn id="2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3" dur="3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17300"/>
                            </p:stCondLst>
                            <p:childTnLst>
                              <p:par>
                                <p:cTn id="2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7" dur="3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2000"/>
                            </p:stCondLst>
                            <p:childTnLst>
                              <p:par>
                                <p:cTn id="28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5" dur="3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" grpId="0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theme/theme1.xml><?xml version="1.0" encoding="utf-8"?>
<a:theme xmlns:a="http://schemas.openxmlformats.org/drawingml/2006/main" name="עיצוב ברירת מחדל">
  <a:themeElements>
    <a:clrScheme name="עיצוב ברירת מחדל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עיצוב ברירת מחדל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עיצוב ברירת מחדל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1_עיצוב ברירת מחדל 13">
    <a:dk1>
      <a:srgbClr val="000066"/>
    </a:dk1>
    <a:lt1>
      <a:srgbClr val="B2B2B2"/>
    </a:lt1>
    <a:dk2>
      <a:srgbClr val="000066"/>
    </a:dk2>
    <a:lt2>
      <a:srgbClr val="000000"/>
    </a:lt2>
    <a:accent1>
      <a:srgbClr val="D6E6FC"/>
    </a:accent1>
    <a:accent2>
      <a:srgbClr val="336699"/>
    </a:accent2>
    <a:accent3>
      <a:srgbClr val="D5D5D5"/>
    </a:accent3>
    <a:accent4>
      <a:srgbClr val="000056"/>
    </a:accent4>
    <a:accent5>
      <a:srgbClr val="E8F0FD"/>
    </a:accent5>
    <a:accent6>
      <a:srgbClr val="2D5C8A"/>
    </a:accent6>
    <a:hlink>
      <a:srgbClr val="000066"/>
    </a:hlink>
    <a:folHlink>
      <a:srgbClr val="B2B2B2"/>
    </a:folHlink>
  </a:clrScheme>
  <a:fontScheme name="1_עיצוב ברירת מחדל">
    <a:majorFont>
      <a:latin typeface="Arial"/>
      <a:ea typeface=""/>
      <a:cs typeface="Arial"/>
    </a:majorFont>
    <a:minorFont>
      <a:latin typeface="Arial"/>
      <a:ea typeface="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1_עיצוב ברירת מחדל 13">
    <a:dk1>
      <a:srgbClr val="000066"/>
    </a:dk1>
    <a:lt1>
      <a:srgbClr val="B2B2B2"/>
    </a:lt1>
    <a:dk2>
      <a:srgbClr val="000066"/>
    </a:dk2>
    <a:lt2>
      <a:srgbClr val="000000"/>
    </a:lt2>
    <a:accent1>
      <a:srgbClr val="D6E6FC"/>
    </a:accent1>
    <a:accent2>
      <a:srgbClr val="336699"/>
    </a:accent2>
    <a:accent3>
      <a:srgbClr val="D5D5D5"/>
    </a:accent3>
    <a:accent4>
      <a:srgbClr val="000056"/>
    </a:accent4>
    <a:accent5>
      <a:srgbClr val="E8F0FD"/>
    </a:accent5>
    <a:accent6>
      <a:srgbClr val="2D5C8A"/>
    </a:accent6>
    <a:hlink>
      <a:srgbClr val="000066"/>
    </a:hlink>
    <a:folHlink>
      <a:srgbClr val="B2B2B2"/>
    </a:folHlink>
  </a:clrScheme>
  <a:fontScheme name="1_עיצוב ברירת מחדל">
    <a:majorFont>
      <a:latin typeface="Arial"/>
      <a:ea typeface=""/>
      <a:cs typeface="Arial"/>
    </a:majorFont>
    <a:minorFont>
      <a:latin typeface="Arial"/>
      <a:ea typeface="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410</TotalTime>
  <Words>1338</Words>
  <Application>Microsoft Office PowerPoint</Application>
  <PresentationFormat>On-screen Show (4:3)</PresentationFormat>
  <Paragraphs>364</Paragraphs>
  <Slides>49</Slides>
  <Notes>16</Notes>
  <HiddenSlides>11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עיצוב ברירת מחדל</vt:lpstr>
      <vt:lpstr>PowerPoint Presentation</vt:lpstr>
      <vt:lpstr>Company Profile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Operation principles:</vt:lpstr>
      <vt:lpstr>Total Internal Reflection - The hunt goes on… </vt:lpstr>
      <vt:lpstr>Total Internal Reflection - The hunt goes on… </vt:lpstr>
      <vt:lpstr>PowerPoint Presentation</vt:lpstr>
      <vt:lpstr>Dose Distribution and RED Effect</vt:lpstr>
      <vt:lpstr>Dose Distribution and RED Effect</vt:lpstr>
      <vt:lpstr>Microorganisms</vt:lpstr>
      <vt:lpstr>Designing for the right DOSE</vt:lpstr>
      <vt:lpstr>Hydro-Optic Disinfection – Product Lines</vt:lpstr>
      <vt:lpstr>Pasteurized Equivalent Water</vt:lpstr>
      <vt:lpstr>The Only REAL Validated Virus Protection</vt:lpstr>
      <vt:lpstr>Low pressure (LP) vs Medium Pressure (MP)</vt:lpstr>
      <vt:lpstr>LP Not Effective in Cold Water </vt:lpstr>
      <vt:lpstr>PowerPoint Presentation</vt:lpstr>
      <vt:lpstr>Conventional UV Systems Monitoring</vt:lpstr>
      <vt:lpstr>PowerPoint Presentation</vt:lpstr>
      <vt:lpstr>PowerPoint Presentation</vt:lpstr>
      <vt:lpstr>UV measurement : Conventional UV</vt:lpstr>
      <vt:lpstr>Atlantium - Advanced Monitoring Capabilities</vt:lpstr>
      <vt:lpstr>Comprehensive I/O Abilities</vt:lpstr>
      <vt:lpstr>PowerPoint Presentation</vt:lpstr>
      <vt:lpstr>Main Applications in The Beverage Industry</vt:lpstr>
      <vt:lpstr>Atlantium’s Applications – Beverage plant</vt:lpstr>
      <vt:lpstr>PowerPoint Presentation</vt:lpstr>
      <vt:lpstr>Chlorination Disadvantages </vt:lpstr>
      <vt:lpstr>PowerPoint Presentation</vt:lpstr>
      <vt:lpstr>PowerPoint Presentation</vt:lpstr>
      <vt:lpstr>PowerPoint Presentation</vt:lpstr>
      <vt:lpstr>PowerPoint Presentation</vt:lpstr>
      <vt:lpstr>Coca-Cola Castanet Tolosan</vt:lpstr>
      <vt:lpstr>Coca-Cola Castanet Tolosan</vt:lpstr>
      <vt:lpstr>Coca-Cola Castanet Tolosan</vt:lpstr>
      <vt:lpstr>Femsa Veracruz, Mexico</vt:lpstr>
      <vt:lpstr>PowerPoint Presentation</vt:lpstr>
      <vt:lpstr>PowerPoint Presentation</vt:lpstr>
      <vt:lpstr>Process Stages</vt:lpstr>
      <vt:lpstr>Process Steps</vt:lpstr>
      <vt:lpstr>Atlantium Disinfection</vt:lpstr>
      <vt:lpstr>Atlantium Disinfection</vt:lpstr>
      <vt:lpstr>The Atlantium Difference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שקופית 1</dc:title>
  <dc:creator>Sivan</dc:creator>
  <cp:lastModifiedBy>Bob</cp:lastModifiedBy>
  <cp:revision>59</cp:revision>
  <cp:lastPrinted>2012-12-19T03:48:03Z</cp:lastPrinted>
  <dcterms:created xsi:type="dcterms:W3CDTF">2011-07-24T11:56:45Z</dcterms:created>
  <dcterms:modified xsi:type="dcterms:W3CDTF">2012-12-19T03:58:04Z</dcterms:modified>
</cp:coreProperties>
</file>